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 id="2147483674" r:id="rId2"/>
  </p:sldMasterIdLst>
  <p:notesMasterIdLst>
    <p:notesMasterId r:id="rId26"/>
  </p:notesMasterIdLst>
  <p:handoutMasterIdLst>
    <p:handoutMasterId r:id="rId27"/>
  </p:handoutMasterIdLst>
  <p:sldIdLst>
    <p:sldId id="588" r:id="rId3"/>
    <p:sldId id="587" r:id="rId4"/>
    <p:sldId id="623" r:id="rId5"/>
    <p:sldId id="590" r:id="rId6"/>
    <p:sldId id="518" r:id="rId7"/>
    <p:sldId id="660" r:id="rId8"/>
    <p:sldId id="448" r:id="rId9"/>
    <p:sldId id="583" r:id="rId10"/>
    <p:sldId id="631" r:id="rId11"/>
    <p:sldId id="629" r:id="rId12"/>
    <p:sldId id="599" r:id="rId13"/>
    <p:sldId id="608" r:id="rId14"/>
    <p:sldId id="612" r:id="rId15"/>
    <p:sldId id="669" r:id="rId16"/>
    <p:sldId id="661" r:id="rId17"/>
    <p:sldId id="662" r:id="rId18"/>
    <p:sldId id="663" r:id="rId19"/>
    <p:sldId id="664" r:id="rId20"/>
    <p:sldId id="665" r:id="rId21"/>
    <p:sldId id="668" r:id="rId22"/>
    <p:sldId id="666" r:id="rId23"/>
    <p:sldId id="667" r:id="rId24"/>
    <p:sldId id="557"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brown" initials="k" lastIdx="2" clrIdx="0"/>
  <p:cmAuthor id="1" name="Angelo, Matthew" initials="AM" lastIdx="4" clrIdx="1"/>
  <p:cmAuthor id="2" name="Pasculli, Diana" initials="PD" lastIdx="18" clrIdx="2">
    <p:extLst/>
  </p:cmAuthor>
  <p:cmAuthor id="3" name="Kedda Williams" initials="KW" lastIdx="1" clrIdx="3">
    <p:extLst/>
  </p:cmAuthor>
  <p:cmAuthor id="4" name="SophieGreen" initials="S" lastIdx="25" clrIdx="4">
    <p:extLst/>
  </p:cmAuthor>
  <p:cmAuthor id="5" name="Riddlesperger, James" initials="RJ" lastIdx="27" clrIdx="5">
    <p:extLst/>
  </p:cmAuthor>
  <p:cmAuthor id="6" name="Hayin Kim" initials="HK" lastIdx="2"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5072"/>
    <a:srgbClr val="178CC7"/>
    <a:srgbClr val="FFEFBD"/>
    <a:srgbClr val="FFDC6D"/>
    <a:srgbClr val="D057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82562" autoAdjust="0"/>
  </p:normalViewPr>
  <p:slideViewPr>
    <p:cSldViewPr>
      <p:cViewPr varScale="1">
        <p:scale>
          <a:sx n="72" d="100"/>
          <a:sy n="72" d="100"/>
        </p:scale>
        <p:origin x="1762" y="72"/>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84" d="100"/>
          <a:sy n="84" d="100"/>
        </p:scale>
        <p:origin x="-376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CCA66B-9A2A-4CA9-9873-C3235E4D80B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630281C1-5E6B-4D3F-8E84-729ECFDD8EE4}">
      <dgm:prSet phldrT="[Text]"/>
      <dgm:spPr/>
      <dgm:t>
        <a:bodyPr/>
        <a:lstStyle/>
        <a:p>
          <a:r>
            <a:rPr lang="en-US" dirty="0">
              <a:latin typeface="Times New Roman" panose="02020603050405020304" pitchFamily="18" charset="0"/>
              <a:cs typeface="Times New Roman" panose="02020603050405020304" pitchFamily="18" charset="0"/>
            </a:rPr>
            <a:t>NJDOE ESSA Work</a:t>
          </a:r>
        </a:p>
      </dgm:t>
    </dgm:pt>
    <dgm:pt modelId="{ABA7DCF5-4C6C-4D04-AE86-0B23FFEC1A27}" type="parTrans" cxnId="{9C56AAB5-084E-4293-9E6B-5C1693417A1A}">
      <dgm:prSet/>
      <dgm:spPr/>
      <dgm:t>
        <a:bodyPr/>
        <a:lstStyle/>
        <a:p>
          <a:endParaRPr lang="en-US"/>
        </a:p>
      </dgm:t>
    </dgm:pt>
    <dgm:pt modelId="{B643577F-E9C1-4703-8ABC-4258E572E3C9}" type="sibTrans" cxnId="{9C56AAB5-084E-4293-9E6B-5C1693417A1A}">
      <dgm:prSet/>
      <dgm:spPr/>
      <dgm:t>
        <a:bodyPr/>
        <a:lstStyle/>
        <a:p>
          <a:endParaRPr lang="en-US"/>
        </a:p>
      </dgm:t>
    </dgm:pt>
    <dgm:pt modelId="{CF127AF2-C30F-4B34-9B3A-EF451AF9096E}">
      <dgm:prSet phldrT="[Text]"/>
      <dgm:spPr>
        <a:solidFill>
          <a:srgbClr val="0D5072"/>
        </a:solidFill>
      </dgm:spPr>
      <dgm:t>
        <a:bodyPr/>
        <a:lstStyle/>
        <a:p>
          <a:r>
            <a:rPr lang="en-US" dirty="0">
              <a:latin typeface="Times New Roman" panose="02020603050405020304" pitchFamily="18" charset="0"/>
              <a:cs typeface="Times New Roman" panose="02020603050405020304" pitchFamily="18" charset="0"/>
            </a:rPr>
            <a:t>Review of Law, Regulations, and Guidance</a:t>
          </a:r>
        </a:p>
      </dgm:t>
    </dgm:pt>
    <dgm:pt modelId="{C1DECAE2-C223-4700-89C1-21D39867FDC8}" type="parTrans" cxnId="{15EEA676-BA97-4186-BB86-C9736936244F}">
      <dgm:prSet/>
      <dgm:spPr/>
      <dgm:t>
        <a:bodyPr/>
        <a:lstStyle/>
        <a:p>
          <a:endParaRPr lang="en-US"/>
        </a:p>
      </dgm:t>
    </dgm:pt>
    <dgm:pt modelId="{4C4ED2B6-F0C7-42CD-B16F-9EB4678A93AE}" type="sibTrans" cxnId="{15EEA676-BA97-4186-BB86-C9736936244F}">
      <dgm:prSet/>
      <dgm:spPr/>
      <dgm:t>
        <a:bodyPr/>
        <a:lstStyle/>
        <a:p>
          <a:endParaRPr lang="en-US"/>
        </a:p>
      </dgm:t>
    </dgm:pt>
    <dgm:pt modelId="{7CD1ADE6-1401-47CE-A76F-19BEB5399895}">
      <dgm:prSet phldrT="[Text]"/>
      <dgm:spPr>
        <a:solidFill>
          <a:srgbClr val="0D5072"/>
        </a:solidFill>
      </dgm:spPr>
      <dgm:t>
        <a:bodyPr/>
        <a:lstStyle/>
        <a:p>
          <a:r>
            <a:rPr lang="en-US" dirty="0">
              <a:latin typeface="Times New Roman" panose="02020603050405020304" pitchFamily="18" charset="0"/>
              <a:cs typeface="Times New Roman" panose="02020603050405020304" pitchFamily="18" charset="0"/>
            </a:rPr>
            <a:t>State Plan </a:t>
          </a:r>
          <a:r>
            <a:rPr lang="en-US" dirty="0" smtClean="0">
              <a:latin typeface="Times New Roman" panose="02020603050405020304" pitchFamily="18" charset="0"/>
              <a:cs typeface="Times New Roman" panose="02020603050405020304" pitchFamily="18" charset="0"/>
            </a:rPr>
            <a:t>Development</a:t>
          </a:r>
          <a:endParaRPr lang="en-US" dirty="0">
            <a:latin typeface="Times New Roman" panose="02020603050405020304" pitchFamily="18" charset="0"/>
            <a:cs typeface="Times New Roman" panose="02020603050405020304" pitchFamily="18" charset="0"/>
          </a:endParaRPr>
        </a:p>
      </dgm:t>
    </dgm:pt>
    <dgm:pt modelId="{4726B988-7E45-465B-8A8C-C7E390F7B578}" type="parTrans" cxnId="{A56FFF20-BEDB-408D-8345-7393F1178BC3}">
      <dgm:prSet/>
      <dgm:spPr/>
      <dgm:t>
        <a:bodyPr/>
        <a:lstStyle/>
        <a:p>
          <a:endParaRPr lang="en-US"/>
        </a:p>
      </dgm:t>
    </dgm:pt>
    <dgm:pt modelId="{0E47C2C0-5F78-4324-946C-588EE4921597}" type="sibTrans" cxnId="{A56FFF20-BEDB-408D-8345-7393F1178BC3}">
      <dgm:prSet/>
      <dgm:spPr/>
      <dgm:t>
        <a:bodyPr/>
        <a:lstStyle/>
        <a:p>
          <a:endParaRPr lang="en-US"/>
        </a:p>
      </dgm:t>
    </dgm:pt>
    <dgm:pt modelId="{3E0A2630-805F-489C-877E-63A1AA5D5B25}">
      <dgm:prSet phldrT="[Text]"/>
      <dgm:spPr>
        <a:solidFill>
          <a:srgbClr val="0D5072"/>
        </a:solidFill>
      </dgm:spPr>
      <dgm:t>
        <a:bodyPr/>
        <a:lstStyle/>
        <a:p>
          <a:r>
            <a:rPr lang="en-US" dirty="0">
              <a:latin typeface="Times New Roman" panose="02020603050405020304" pitchFamily="18" charset="0"/>
              <a:cs typeface="Times New Roman" panose="02020603050405020304" pitchFamily="18" charset="0"/>
            </a:rPr>
            <a:t>Guidance and Support for LEAs</a:t>
          </a:r>
        </a:p>
      </dgm:t>
    </dgm:pt>
    <dgm:pt modelId="{72BB14C6-08FE-40D5-9961-733408FE5422}" type="parTrans" cxnId="{1CA69EF9-C949-4218-AEBF-CF06FBB321A0}">
      <dgm:prSet/>
      <dgm:spPr/>
      <dgm:t>
        <a:bodyPr/>
        <a:lstStyle/>
        <a:p>
          <a:endParaRPr lang="en-US"/>
        </a:p>
      </dgm:t>
    </dgm:pt>
    <dgm:pt modelId="{7B5FE7E5-3A53-4B22-99D4-8014CCB1B3CD}" type="sibTrans" cxnId="{1CA69EF9-C949-4218-AEBF-CF06FBB321A0}">
      <dgm:prSet/>
      <dgm:spPr/>
      <dgm:t>
        <a:bodyPr/>
        <a:lstStyle/>
        <a:p>
          <a:endParaRPr lang="en-US"/>
        </a:p>
      </dgm:t>
    </dgm:pt>
    <dgm:pt modelId="{71590DEB-EFEB-4A05-B9D0-79C0E2A6EB1B}">
      <dgm:prSet phldrT="[Text]"/>
      <dgm:spPr>
        <a:solidFill>
          <a:srgbClr val="0D5072"/>
        </a:solidFill>
      </dgm:spPr>
      <dgm:t>
        <a:bodyPr/>
        <a:lstStyle/>
        <a:p>
          <a:r>
            <a:rPr lang="en-US" dirty="0">
              <a:latin typeface="Times New Roman" panose="02020603050405020304" pitchFamily="18" charset="0"/>
              <a:cs typeface="Times New Roman" panose="02020603050405020304" pitchFamily="18" charset="0"/>
            </a:rPr>
            <a:t>Internal Operational Changes</a:t>
          </a:r>
        </a:p>
      </dgm:t>
    </dgm:pt>
    <dgm:pt modelId="{3AFDD1F7-841C-4D1D-AAA5-A910AA6C477A}" type="parTrans" cxnId="{EA6DE33F-023C-4C26-B73D-F685F91ED98A}">
      <dgm:prSet/>
      <dgm:spPr/>
      <dgm:t>
        <a:bodyPr/>
        <a:lstStyle/>
        <a:p>
          <a:endParaRPr lang="en-US"/>
        </a:p>
      </dgm:t>
    </dgm:pt>
    <dgm:pt modelId="{BC4199CF-5E37-4C8B-B5BF-A7BE42100AE8}" type="sibTrans" cxnId="{EA6DE33F-023C-4C26-B73D-F685F91ED98A}">
      <dgm:prSet/>
      <dgm:spPr/>
      <dgm:t>
        <a:bodyPr/>
        <a:lstStyle/>
        <a:p>
          <a:endParaRPr lang="en-US"/>
        </a:p>
      </dgm:t>
    </dgm:pt>
    <dgm:pt modelId="{7FD89D7F-BAC7-4442-B8B9-56556101B686}" type="pres">
      <dgm:prSet presAssocID="{0BCCA66B-9A2A-4CA9-9873-C3235E4D80B0}" presName="diagram" presStyleCnt="0">
        <dgm:presLayoutVars>
          <dgm:chMax val="1"/>
          <dgm:dir/>
          <dgm:animLvl val="ctr"/>
          <dgm:resizeHandles val="exact"/>
        </dgm:presLayoutVars>
      </dgm:prSet>
      <dgm:spPr/>
      <dgm:t>
        <a:bodyPr/>
        <a:lstStyle/>
        <a:p>
          <a:endParaRPr lang="en-US"/>
        </a:p>
      </dgm:t>
    </dgm:pt>
    <dgm:pt modelId="{7FB396D3-1121-487F-BE92-8B19EE81CAD2}" type="pres">
      <dgm:prSet presAssocID="{0BCCA66B-9A2A-4CA9-9873-C3235E4D80B0}" presName="matrix" presStyleCnt="0"/>
      <dgm:spPr/>
    </dgm:pt>
    <dgm:pt modelId="{BE2CD14E-DAED-426F-B822-4273FC90EB30}" type="pres">
      <dgm:prSet presAssocID="{0BCCA66B-9A2A-4CA9-9873-C3235E4D80B0}" presName="tile1" presStyleLbl="node1" presStyleIdx="0" presStyleCnt="4"/>
      <dgm:spPr/>
      <dgm:t>
        <a:bodyPr/>
        <a:lstStyle/>
        <a:p>
          <a:endParaRPr lang="en-US"/>
        </a:p>
      </dgm:t>
    </dgm:pt>
    <dgm:pt modelId="{DE35D203-9C94-4BA1-81AE-2EEE631450A3}" type="pres">
      <dgm:prSet presAssocID="{0BCCA66B-9A2A-4CA9-9873-C3235E4D80B0}" presName="tile1text" presStyleLbl="node1" presStyleIdx="0" presStyleCnt="4">
        <dgm:presLayoutVars>
          <dgm:chMax val="0"/>
          <dgm:chPref val="0"/>
          <dgm:bulletEnabled val="1"/>
        </dgm:presLayoutVars>
      </dgm:prSet>
      <dgm:spPr/>
      <dgm:t>
        <a:bodyPr/>
        <a:lstStyle/>
        <a:p>
          <a:endParaRPr lang="en-US"/>
        </a:p>
      </dgm:t>
    </dgm:pt>
    <dgm:pt modelId="{3DBB5664-740F-4883-B2FB-5223F53810AE}" type="pres">
      <dgm:prSet presAssocID="{0BCCA66B-9A2A-4CA9-9873-C3235E4D80B0}" presName="tile2" presStyleLbl="node1" presStyleIdx="1" presStyleCnt="4"/>
      <dgm:spPr/>
      <dgm:t>
        <a:bodyPr/>
        <a:lstStyle/>
        <a:p>
          <a:endParaRPr lang="en-US"/>
        </a:p>
      </dgm:t>
    </dgm:pt>
    <dgm:pt modelId="{C663F1A1-C109-41DB-8269-05CDF8C29908}" type="pres">
      <dgm:prSet presAssocID="{0BCCA66B-9A2A-4CA9-9873-C3235E4D80B0}" presName="tile2text" presStyleLbl="node1" presStyleIdx="1" presStyleCnt="4">
        <dgm:presLayoutVars>
          <dgm:chMax val="0"/>
          <dgm:chPref val="0"/>
          <dgm:bulletEnabled val="1"/>
        </dgm:presLayoutVars>
      </dgm:prSet>
      <dgm:spPr/>
      <dgm:t>
        <a:bodyPr/>
        <a:lstStyle/>
        <a:p>
          <a:endParaRPr lang="en-US"/>
        </a:p>
      </dgm:t>
    </dgm:pt>
    <dgm:pt modelId="{96178687-2AEF-4275-86B5-9FA3889B9207}" type="pres">
      <dgm:prSet presAssocID="{0BCCA66B-9A2A-4CA9-9873-C3235E4D80B0}" presName="tile3" presStyleLbl="node1" presStyleIdx="2" presStyleCnt="4"/>
      <dgm:spPr/>
      <dgm:t>
        <a:bodyPr/>
        <a:lstStyle/>
        <a:p>
          <a:endParaRPr lang="en-US"/>
        </a:p>
      </dgm:t>
    </dgm:pt>
    <dgm:pt modelId="{A5C4E983-1ED1-4AE3-86F5-0C8D1DE1287D}" type="pres">
      <dgm:prSet presAssocID="{0BCCA66B-9A2A-4CA9-9873-C3235E4D80B0}" presName="tile3text" presStyleLbl="node1" presStyleIdx="2" presStyleCnt="4">
        <dgm:presLayoutVars>
          <dgm:chMax val="0"/>
          <dgm:chPref val="0"/>
          <dgm:bulletEnabled val="1"/>
        </dgm:presLayoutVars>
      </dgm:prSet>
      <dgm:spPr/>
      <dgm:t>
        <a:bodyPr/>
        <a:lstStyle/>
        <a:p>
          <a:endParaRPr lang="en-US"/>
        </a:p>
      </dgm:t>
    </dgm:pt>
    <dgm:pt modelId="{25DC125E-7057-411B-8CDF-A95447DF95B7}" type="pres">
      <dgm:prSet presAssocID="{0BCCA66B-9A2A-4CA9-9873-C3235E4D80B0}" presName="tile4" presStyleLbl="node1" presStyleIdx="3" presStyleCnt="4"/>
      <dgm:spPr/>
      <dgm:t>
        <a:bodyPr/>
        <a:lstStyle/>
        <a:p>
          <a:endParaRPr lang="en-US"/>
        </a:p>
      </dgm:t>
    </dgm:pt>
    <dgm:pt modelId="{5D671252-7C41-4A25-B8D1-29B6F3B463A2}" type="pres">
      <dgm:prSet presAssocID="{0BCCA66B-9A2A-4CA9-9873-C3235E4D80B0}" presName="tile4text" presStyleLbl="node1" presStyleIdx="3" presStyleCnt="4">
        <dgm:presLayoutVars>
          <dgm:chMax val="0"/>
          <dgm:chPref val="0"/>
          <dgm:bulletEnabled val="1"/>
        </dgm:presLayoutVars>
      </dgm:prSet>
      <dgm:spPr/>
      <dgm:t>
        <a:bodyPr/>
        <a:lstStyle/>
        <a:p>
          <a:endParaRPr lang="en-US"/>
        </a:p>
      </dgm:t>
    </dgm:pt>
    <dgm:pt modelId="{A1F16B58-DCF1-4919-A07E-6BB30171A15D}" type="pres">
      <dgm:prSet presAssocID="{0BCCA66B-9A2A-4CA9-9873-C3235E4D80B0}" presName="centerTile" presStyleLbl="fgShp" presStyleIdx="0" presStyleCnt="1">
        <dgm:presLayoutVars>
          <dgm:chMax val="0"/>
          <dgm:chPref val="0"/>
        </dgm:presLayoutVars>
      </dgm:prSet>
      <dgm:spPr/>
      <dgm:t>
        <a:bodyPr/>
        <a:lstStyle/>
        <a:p>
          <a:endParaRPr lang="en-US"/>
        </a:p>
      </dgm:t>
    </dgm:pt>
  </dgm:ptLst>
  <dgm:cxnLst>
    <dgm:cxn modelId="{395128B3-24C1-4E21-BCB2-3EA5B38827B5}" type="presOf" srcId="{71590DEB-EFEB-4A05-B9D0-79C0E2A6EB1B}" destId="{5D671252-7C41-4A25-B8D1-29B6F3B463A2}" srcOrd="1" destOrd="0" presId="urn:microsoft.com/office/officeart/2005/8/layout/matrix1"/>
    <dgm:cxn modelId="{15EEA676-BA97-4186-BB86-C9736936244F}" srcId="{630281C1-5E6B-4D3F-8E84-729ECFDD8EE4}" destId="{CF127AF2-C30F-4B34-9B3A-EF451AF9096E}" srcOrd="0" destOrd="0" parTransId="{C1DECAE2-C223-4700-89C1-21D39867FDC8}" sibTransId="{4C4ED2B6-F0C7-42CD-B16F-9EB4678A93AE}"/>
    <dgm:cxn modelId="{9C56AAB5-084E-4293-9E6B-5C1693417A1A}" srcId="{0BCCA66B-9A2A-4CA9-9873-C3235E4D80B0}" destId="{630281C1-5E6B-4D3F-8E84-729ECFDD8EE4}" srcOrd="0" destOrd="0" parTransId="{ABA7DCF5-4C6C-4D04-AE86-0B23FFEC1A27}" sibTransId="{B643577F-E9C1-4703-8ABC-4258E572E3C9}"/>
    <dgm:cxn modelId="{026BD3C3-F380-4C42-85BD-C7810E96B772}" type="presOf" srcId="{CF127AF2-C30F-4B34-9B3A-EF451AF9096E}" destId="{BE2CD14E-DAED-426F-B822-4273FC90EB30}" srcOrd="0" destOrd="0" presId="urn:microsoft.com/office/officeart/2005/8/layout/matrix1"/>
    <dgm:cxn modelId="{E793F98C-2A1B-464E-8BC0-6A3AE6F72945}" type="presOf" srcId="{3E0A2630-805F-489C-877E-63A1AA5D5B25}" destId="{96178687-2AEF-4275-86B5-9FA3889B9207}" srcOrd="0" destOrd="0" presId="urn:microsoft.com/office/officeart/2005/8/layout/matrix1"/>
    <dgm:cxn modelId="{4E59A10A-68C9-4A7E-8FFB-20EAC066B5FC}" type="presOf" srcId="{0BCCA66B-9A2A-4CA9-9873-C3235E4D80B0}" destId="{7FD89D7F-BAC7-4442-B8B9-56556101B686}" srcOrd="0" destOrd="0" presId="urn:microsoft.com/office/officeart/2005/8/layout/matrix1"/>
    <dgm:cxn modelId="{A56FFF20-BEDB-408D-8345-7393F1178BC3}" srcId="{630281C1-5E6B-4D3F-8E84-729ECFDD8EE4}" destId="{7CD1ADE6-1401-47CE-A76F-19BEB5399895}" srcOrd="1" destOrd="0" parTransId="{4726B988-7E45-465B-8A8C-C7E390F7B578}" sibTransId="{0E47C2C0-5F78-4324-946C-588EE4921597}"/>
    <dgm:cxn modelId="{EA6DE33F-023C-4C26-B73D-F685F91ED98A}" srcId="{630281C1-5E6B-4D3F-8E84-729ECFDD8EE4}" destId="{71590DEB-EFEB-4A05-B9D0-79C0E2A6EB1B}" srcOrd="3" destOrd="0" parTransId="{3AFDD1F7-841C-4D1D-AAA5-A910AA6C477A}" sibTransId="{BC4199CF-5E37-4C8B-B5BF-A7BE42100AE8}"/>
    <dgm:cxn modelId="{87AAC0F8-998F-47E6-9D8D-AC02862A7DF9}" type="presOf" srcId="{7CD1ADE6-1401-47CE-A76F-19BEB5399895}" destId="{3DBB5664-740F-4883-B2FB-5223F53810AE}" srcOrd="0" destOrd="0" presId="urn:microsoft.com/office/officeart/2005/8/layout/matrix1"/>
    <dgm:cxn modelId="{314FF0C0-29C0-48AF-8B99-A0C7D1856FDA}" type="presOf" srcId="{CF127AF2-C30F-4B34-9B3A-EF451AF9096E}" destId="{DE35D203-9C94-4BA1-81AE-2EEE631450A3}" srcOrd="1" destOrd="0" presId="urn:microsoft.com/office/officeart/2005/8/layout/matrix1"/>
    <dgm:cxn modelId="{EA040FEC-B2D9-4100-A5DE-606EB81205AB}" type="presOf" srcId="{71590DEB-EFEB-4A05-B9D0-79C0E2A6EB1B}" destId="{25DC125E-7057-411B-8CDF-A95447DF95B7}" srcOrd="0" destOrd="0" presId="urn:microsoft.com/office/officeart/2005/8/layout/matrix1"/>
    <dgm:cxn modelId="{1CA69EF9-C949-4218-AEBF-CF06FBB321A0}" srcId="{630281C1-5E6B-4D3F-8E84-729ECFDD8EE4}" destId="{3E0A2630-805F-489C-877E-63A1AA5D5B25}" srcOrd="2" destOrd="0" parTransId="{72BB14C6-08FE-40D5-9961-733408FE5422}" sibTransId="{7B5FE7E5-3A53-4B22-99D4-8014CCB1B3CD}"/>
    <dgm:cxn modelId="{AB35E4E3-F49F-4533-BCA7-7D55AADB9BB0}" type="presOf" srcId="{3E0A2630-805F-489C-877E-63A1AA5D5B25}" destId="{A5C4E983-1ED1-4AE3-86F5-0C8D1DE1287D}" srcOrd="1" destOrd="0" presId="urn:microsoft.com/office/officeart/2005/8/layout/matrix1"/>
    <dgm:cxn modelId="{CDEB2E5F-1CD0-4260-9431-4E847897FE05}" type="presOf" srcId="{630281C1-5E6B-4D3F-8E84-729ECFDD8EE4}" destId="{A1F16B58-DCF1-4919-A07E-6BB30171A15D}" srcOrd="0" destOrd="0" presId="urn:microsoft.com/office/officeart/2005/8/layout/matrix1"/>
    <dgm:cxn modelId="{0324E726-EE7B-49F6-B739-6B1B116E7538}" type="presOf" srcId="{7CD1ADE6-1401-47CE-A76F-19BEB5399895}" destId="{C663F1A1-C109-41DB-8269-05CDF8C29908}" srcOrd="1" destOrd="0" presId="urn:microsoft.com/office/officeart/2005/8/layout/matrix1"/>
    <dgm:cxn modelId="{291AF6F1-4968-4D07-A669-DFFF3F9B65AE}" type="presParOf" srcId="{7FD89D7F-BAC7-4442-B8B9-56556101B686}" destId="{7FB396D3-1121-487F-BE92-8B19EE81CAD2}" srcOrd="0" destOrd="0" presId="urn:microsoft.com/office/officeart/2005/8/layout/matrix1"/>
    <dgm:cxn modelId="{F94F97E5-9578-4F18-B562-C1470B46AE02}" type="presParOf" srcId="{7FB396D3-1121-487F-BE92-8B19EE81CAD2}" destId="{BE2CD14E-DAED-426F-B822-4273FC90EB30}" srcOrd="0" destOrd="0" presId="urn:microsoft.com/office/officeart/2005/8/layout/matrix1"/>
    <dgm:cxn modelId="{20A0820C-8F89-4378-8A8F-B9CA5AD4E41B}" type="presParOf" srcId="{7FB396D3-1121-487F-BE92-8B19EE81CAD2}" destId="{DE35D203-9C94-4BA1-81AE-2EEE631450A3}" srcOrd="1" destOrd="0" presId="urn:microsoft.com/office/officeart/2005/8/layout/matrix1"/>
    <dgm:cxn modelId="{484F0B85-E1FA-4D1C-9DB9-4BAE58DEFAE2}" type="presParOf" srcId="{7FB396D3-1121-487F-BE92-8B19EE81CAD2}" destId="{3DBB5664-740F-4883-B2FB-5223F53810AE}" srcOrd="2" destOrd="0" presId="urn:microsoft.com/office/officeart/2005/8/layout/matrix1"/>
    <dgm:cxn modelId="{63E212E6-0D82-4139-8594-D303ED2C1C5D}" type="presParOf" srcId="{7FB396D3-1121-487F-BE92-8B19EE81CAD2}" destId="{C663F1A1-C109-41DB-8269-05CDF8C29908}" srcOrd="3" destOrd="0" presId="urn:microsoft.com/office/officeart/2005/8/layout/matrix1"/>
    <dgm:cxn modelId="{4158036C-DE72-4DD2-AD88-5F5EB39F9D18}" type="presParOf" srcId="{7FB396D3-1121-487F-BE92-8B19EE81CAD2}" destId="{96178687-2AEF-4275-86B5-9FA3889B9207}" srcOrd="4" destOrd="0" presId="urn:microsoft.com/office/officeart/2005/8/layout/matrix1"/>
    <dgm:cxn modelId="{ED185256-7424-4C40-88EC-95C5BEABF375}" type="presParOf" srcId="{7FB396D3-1121-487F-BE92-8B19EE81CAD2}" destId="{A5C4E983-1ED1-4AE3-86F5-0C8D1DE1287D}" srcOrd="5" destOrd="0" presId="urn:microsoft.com/office/officeart/2005/8/layout/matrix1"/>
    <dgm:cxn modelId="{273E06B2-01C6-4FE3-8589-D70001197499}" type="presParOf" srcId="{7FB396D3-1121-487F-BE92-8B19EE81CAD2}" destId="{25DC125E-7057-411B-8CDF-A95447DF95B7}" srcOrd="6" destOrd="0" presId="urn:microsoft.com/office/officeart/2005/8/layout/matrix1"/>
    <dgm:cxn modelId="{EDFF5515-0C76-46FF-8E34-B74E48063D64}" type="presParOf" srcId="{7FB396D3-1121-487F-BE92-8B19EE81CAD2}" destId="{5D671252-7C41-4A25-B8D1-29B6F3B463A2}" srcOrd="7" destOrd="0" presId="urn:microsoft.com/office/officeart/2005/8/layout/matrix1"/>
    <dgm:cxn modelId="{82AA6031-5F30-4705-A9FA-017C4F48BC07}" type="presParOf" srcId="{7FD89D7F-BAC7-4442-B8B9-56556101B686}" destId="{A1F16B58-DCF1-4919-A07E-6BB30171A15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C54511-8123-4E6F-AD7A-084085829759}" type="doc">
      <dgm:prSet loTypeId="urn:microsoft.com/office/officeart/2005/8/layout/funnel1" loCatId="process" qsTypeId="urn:microsoft.com/office/officeart/2005/8/quickstyle/simple1" qsCatId="simple" csTypeId="urn:microsoft.com/office/officeart/2005/8/colors/accent0_3" csCatId="mainScheme" phldr="1"/>
      <dgm:spPr/>
      <dgm:t>
        <a:bodyPr/>
        <a:lstStyle/>
        <a:p>
          <a:endParaRPr lang="en-US"/>
        </a:p>
      </dgm:t>
    </dgm:pt>
    <dgm:pt modelId="{1A68D7AB-5037-4B77-AB6B-3A4A5D7FCBF4}">
      <dgm:prSet phldrT="[Text]" custT="1"/>
      <dgm:spPr/>
      <dgm:t>
        <a:bodyPr/>
        <a:lstStyle/>
        <a:p>
          <a:r>
            <a:rPr lang="en-US" sz="1200" b="1" i="0" dirty="0"/>
            <a:t>Community </a:t>
          </a:r>
        </a:p>
        <a:p>
          <a:r>
            <a:rPr lang="en-US" sz="1400" b="1" i="0" dirty="0"/>
            <a:t>Groups</a:t>
          </a:r>
        </a:p>
      </dgm:t>
    </dgm:pt>
    <dgm:pt modelId="{1D0857B6-D95D-4C34-8A97-BC5F22FE9F79}" type="parTrans" cxnId="{1369388C-8317-4606-AB50-4CDB054C3F2F}">
      <dgm:prSet/>
      <dgm:spPr/>
      <dgm:t>
        <a:bodyPr/>
        <a:lstStyle/>
        <a:p>
          <a:endParaRPr lang="en-US"/>
        </a:p>
      </dgm:t>
    </dgm:pt>
    <dgm:pt modelId="{73439C14-B279-4706-8808-0469C9BEB826}" type="sibTrans" cxnId="{1369388C-8317-4606-AB50-4CDB054C3F2F}">
      <dgm:prSet/>
      <dgm:spPr/>
      <dgm:t>
        <a:bodyPr/>
        <a:lstStyle/>
        <a:p>
          <a:endParaRPr lang="en-US"/>
        </a:p>
      </dgm:t>
    </dgm:pt>
    <dgm:pt modelId="{3A1094F3-68EA-4EBF-963D-907F04C9679D}">
      <dgm:prSet phldrT="[Text]" custT="1"/>
      <dgm:spPr/>
      <dgm:t>
        <a:bodyPr/>
        <a:lstStyle/>
        <a:p>
          <a:r>
            <a:rPr lang="en-US" sz="1400" b="1" dirty="0"/>
            <a:t>Teachers &amp; School Leaders</a:t>
          </a:r>
        </a:p>
      </dgm:t>
    </dgm:pt>
    <dgm:pt modelId="{FA184419-2B78-4089-A1E3-804FAF7739B0}" type="parTrans" cxnId="{41BD9594-7A39-48E0-9839-534518C1D05B}">
      <dgm:prSet/>
      <dgm:spPr/>
      <dgm:t>
        <a:bodyPr/>
        <a:lstStyle/>
        <a:p>
          <a:endParaRPr lang="en-US"/>
        </a:p>
      </dgm:t>
    </dgm:pt>
    <dgm:pt modelId="{CC595CAE-03BA-4E63-8924-60CE253E1C3C}" type="sibTrans" cxnId="{41BD9594-7A39-48E0-9839-534518C1D05B}">
      <dgm:prSet/>
      <dgm:spPr/>
      <dgm:t>
        <a:bodyPr/>
        <a:lstStyle/>
        <a:p>
          <a:endParaRPr lang="en-US"/>
        </a:p>
      </dgm:t>
    </dgm:pt>
    <dgm:pt modelId="{85B71B49-D7AB-40BE-AB0D-2EF774E609AF}">
      <dgm:prSet phldrT="[Text]" custT="1"/>
      <dgm:spPr/>
      <dgm:t>
        <a:bodyPr/>
        <a:lstStyle/>
        <a:p>
          <a:r>
            <a:rPr lang="en-US" sz="1400" b="1" dirty="0"/>
            <a:t>Parents and Students</a:t>
          </a:r>
        </a:p>
      </dgm:t>
    </dgm:pt>
    <dgm:pt modelId="{9647BA0E-FFE6-481A-858B-A714B10661C4}" type="parTrans" cxnId="{E843187A-D5FF-4AFD-97D3-12E9AE1DE2AF}">
      <dgm:prSet/>
      <dgm:spPr/>
      <dgm:t>
        <a:bodyPr/>
        <a:lstStyle/>
        <a:p>
          <a:endParaRPr lang="en-US"/>
        </a:p>
      </dgm:t>
    </dgm:pt>
    <dgm:pt modelId="{392FB80A-71D6-4B38-B3BF-C2A29C00C67F}" type="sibTrans" cxnId="{E843187A-D5FF-4AFD-97D3-12E9AE1DE2AF}">
      <dgm:prSet/>
      <dgm:spPr/>
      <dgm:t>
        <a:bodyPr/>
        <a:lstStyle/>
        <a:p>
          <a:endParaRPr lang="en-US"/>
        </a:p>
      </dgm:t>
    </dgm:pt>
    <dgm:pt modelId="{69C5EB29-EE04-4C48-94B5-EFE70E3D3DDE}">
      <dgm:prSet phldrT="[Text]"/>
      <dgm:spPr/>
      <dgm:t>
        <a:bodyPr/>
        <a:lstStyle/>
        <a:p>
          <a:r>
            <a:rPr lang="en-US" b="1" i="1" u="none" smtClean="0">
              <a:solidFill>
                <a:srgbClr val="0D5072"/>
              </a:solidFill>
              <a:effectLst/>
            </a:rPr>
            <a:t>2017-18 </a:t>
          </a:r>
          <a:r>
            <a:rPr lang="en-US" b="1" i="1" u="none" dirty="0">
              <a:solidFill>
                <a:srgbClr val="0D5072"/>
              </a:solidFill>
              <a:effectLst/>
            </a:rPr>
            <a:t>NJ State Plan to Implement ESSA</a:t>
          </a:r>
        </a:p>
      </dgm:t>
    </dgm:pt>
    <dgm:pt modelId="{DC10C032-66FF-4127-A5FB-2A2610A1B353}" type="parTrans" cxnId="{FF6669EF-48B3-416B-AC53-8801546904E4}">
      <dgm:prSet/>
      <dgm:spPr/>
      <dgm:t>
        <a:bodyPr/>
        <a:lstStyle/>
        <a:p>
          <a:endParaRPr lang="en-US"/>
        </a:p>
      </dgm:t>
    </dgm:pt>
    <dgm:pt modelId="{2D13843F-1EEA-4A14-918B-BC9462280504}" type="sibTrans" cxnId="{FF6669EF-48B3-416B-AC53-8801546904E4}">
      <dgm:prSet/>
      <dgm:spPr/>
      <dgm:t>
        <a:bodyPr/>
        <a:lstStyle/>
        <a:p>
          <a:endParaRPr lang="en-US"/>
        </a:p>
      </dgm:t>
    </dgm:pt>
    <dgm:pt modelId="{6219525B-A64A-4F66-A817-4B503694029A}" type="pres">
      <dgm:prSet presAssocID="{5EC54511-8123-4E6F-AD7A-084085829759}" presName="Name0" presStyleCnt="0">
        <dgm:presLayoutVars>
          <dgm:chMax val="4"/>
          <dgm:resizeHandles val="exact"/>
        </dgm:presLayoutVars>
      </dgm:prSet>
      <dgm:spPr/>
      <dgm:t>
        <a:bodyPr/>
        <a:lstStyle/>
        <a:p>
          <a:endParaRPr lang="en-US"/>
        </a:p>
      </dgm:t>
    </dgm:pt>
    <dgm:pt modelId="{8A609261-83B7-44E7-876D-0E0842F42798}" type="pres">
      <dgm:prSet presAssocID="{5EC54511-8123-4E6F-AD7A-084085829759}" presName="ellipse" presStyleLbl="trBgShp" presStyleIdx="0" presStyleCnt="1" custLinFactNeighborX="-17109" custLinFactNeighborY="16903"/>
      <dgm:spPr/>
    </dgm:pt>
    <dgm:pt modelId="{2D27A744-623F-4751-ACAF-BEB92C9F3028}" type="pres">
      <dgm:prSet presAssocID="{5EC54511-8123-4E6F-AD7A-084085829759}" presName="arrow1" presStyleLbl="fgShp" presStyleIdx="0" presStyleCnt="1" custScaleX="54474" custScaleY="162653" custLinFactNeighborX="-80837" custLinFactNeighborY="-34487"/>
      <dgm:spPr>
        <a:solidFill>
          <a:srgbClr val="FFC000"/>
        </a:solidFill>
        <a:ln>
          <a:solidFill>
            <a:schemeClr val="bg1"/>
          </a:solidFill>
        </a:ln>
      </dgm:spPr>
    </dgm:pt>
    <dgm:pt modelId="{CB95D9B8-CC4F-499E-BED8-11EC033C3DDE}" type="pres">
      <dgm:prSet presAssocID="{5EC54511-8123-4E6F-AD7A-084085829759}" presName="rectangle" presStyleLbl="revTx" presStyleIdx="0" presStyleCnt="1" custLinFactNeighborX="-18587" custLinFactNeighborY="10842">
        <dgm:presLayoutVars>
          <dgm:bulletEnabled val="1"/>
        </dgm:presLayoutVars>
      </dgm:prSet>
      <dgm:spPr/>
      <dgm:t>
        <a:bodyPr/>
        <a:lstStyle/>
        <a:p>
          <a:endParaRPr lang="en-US"/>
        </a:p>
      </dgm:t>
    </dgm:pt>
    <dgm:pt modelId="{5DDEC941-543D-406A-B62D-71F6A90A8D53}" type="pres">
      <dgm:prSet presAssocID="{3A1094F3-68EA-4EBF-963D-907F04C9679D}" presName="item1" presStyleLbl="node1" presStyleIdx="0" presStyleCnt="3" custScaleX="103414" custScaleY="95450" custLinFactX="-100000" custLinFactY="-42794" custLinFactNeighborX="-162256" custLinFactNeighborY="-100000">
        <dgm:presLayoutVars>
          <dgm:bulletEnabled val="1"/>
        </dgm:presLayoutVars>
      </dgm:prSet>
      <dgm:spPr/>
      <dgm:t>
        <a:bodyPr/>
        <a:lstStyle/>
        <a:p>
          <a:endParaRPr lang="en-US"/>
        </a:p>
      </dgm:t>
    </dgm:pt>
    <dgm:pt modelId="{828287E9-D37A-4D87-986C-1D6DEBCF0E3D}" type="pres">
      <dgm:prSet presAssocID="{85B71B49-D7AB-40BE-AB0D-2EF774E609AF}" presName="item2" presStyleLbl="node1" presStyleIdx="1" presStyleCnt="3" custScaleX="113564" custScaleY="104023" custLinFactNeighborX="-13873" custLinFactNeighborY="10331">
        <dgm:presLayoutVars>
          <dgm:bulletEnabled val="1"/>
        </dgm:presLayoutVars>
      </dgm:prSet>
      <dgm:spPr/>
      <dgm:t>
        <a:bodyPr/>
        <a:lstStyle/>
        <a:p>
          <a:endParaRPr lang="en-US"/>
        </a:p>
      </dgm:t>
    </dgm:pt>
    <dgm:pt modelId="{81C21CC3-8DD2-4427-8EEC-32C318CB69D5}" type="pres">
      <dgm:prSet presAssocID="{69C5EB29-EE04-4C48-94B5-EFE70E3D3DDE}" presName="item3" presStyleLbl="node1" presStyleIdx="2" presStyleCnt="3" custScaleX="106407" custScaleY="95197" custLinFactY="16663" custLinFactNeighborX="-84737" custLinFactNeighborY="100000">
        <dgm:presLayoutVars>
          <dgm:bulletEnabled val="1"/>
        </dgm:presLayoutVars>
      </dgm:prSet>
      <dgm:spPr/>
      <dgm:t>
        <a:bodyPr/>
        <a:lstStyle/>
        <a:p>
          <a:endParaRPr lang="en-US"/>
        </a:p>
      </dgm:t>
    </dgm:pt>
    <dgm:pt modelId="{881C5A92-D994-44A4-94CE-F155B5B3174A}" type="pres">
      <dgm:prSet presAssocID="{5EC54511-8123-4E6F-AD7A-084085829759}" presName="funnel" presStyleLbl="trAlignAcc1" presStyleIdx="0" presStyleCnt="1" custScaleX="93371" custScaleY="94524" custLinFactNeighborX="-15562" custLinFactNeighborY="5829"/>
      <dgm:spPr/>
    </dgm:pt>
  </dgm:ptLst>
  <dgm:cxnLst>
    <dgm:cxn modelId="{41BD9594-7A39-48E0-9839-534518C1D05B}" srcId="{5EC54511-8123-4E6F-AD7A-084085829759}" destId="{3A1094F3-68EA-4EBF-963D-907F04C9679D}" srcOrd="1" destOrd="0" parTransId="{FA184419-2B78-4089-A1E3-804FAF7739B0}" sibTransId="{CC595CAE-03BA-4E63-8924-60CE253E1C3C}"/>
    <dgm:cxn modelId="{EE128717-E362-4903-8557-44413BF1B48D}" type="presOf" srcId="{1A68D7AB-5037-4B77-AB6B-3A4A5D7FCBF4}" destId="{81C21CC3-8DD2-4427-8EEC-32C318CB69D5}" srcOrd="0" destOrd="0" presId="urn:microsoft.com/office/officeart/2005/8/layout/funnel1"/>
    <dgm:cxn modelId="{3C071AF1-CD35-4386-B8AF-9A60DB21F74C}" type="presOf" srcId="{3A1094F3-68EA-4EBF-963D-907F04C9679D}" destId="{828287E9-D37A-4D87-986C-1D6DEBCF0E3D}" srcOrd="0" destOrd="0" presId="urn:microsoft.com/office/officeart/2005/8/layout/funnel1"/>
    <dgm:cxn modelId="{D57832DC-C75B-409D-A775-4AC14E97106A}" type="presOf" srcId="{5EC54511-8123-4E6F-AD7A-084085829759}" destId="{6219525B-A64A-4F66-A817-4B503694029A}" srcOrd="0" destOrd="0" presId="urn:microsoft.com/office/officeart/2005/8/layout/funnel1"/>
    <dgm:cxn modelId="{FB296997-8E9D-46E3-9BA3-0640BCAD5790}" type="presOf" srcId="{85B71B49-D7AB-40BE-AB0D-2EF774E609AF}" destId="{5DDEC941-543D-406A-B62D-71F6A90A8D53}" srcOrd="0" destOrd="0" presId="urn:microsoft.com/office/officeart/2005/8/layout/funnel1"/>
    <dgm:cxn modelId="{1369388C-8317-4606-AB50-4CDB054C3F2F}" srcId="{5EC54511-8123-4E6F-AD7A-084085829759}" destId="{1A68D7AB-5037-4B77-AB6B-3A4A5D7FCBF4}" srcOrd="0" destOrd="0" parTransId="{1D0857B6-D95D-4C34-8A97-BC5F22FE9F79}" sibTransId="{73439C14-B279-4706-8808-0469C9BEB826}"/>
    <dgm:cxn modelId="{E843187A-D5FF-4AFD-97D3-12E9AE1DE2AF}" srcId="{5EC54511-8123-4E6F-AD7A-084085829759}" destId="{85B71B49-D7AB-40BE-AB0D-2EF774E609AF}" srcOrd="2" destOrd="0" parTransId="{9647BA0E-FFE6-481A-858B-A714B10661C4}" sibTransId="{392FB80A-71D6-4B38-B3BF-C2A29C00C67F}"/>
    <dgm:cxn modelId="{602F55A7-4F42-44B8-BA23-418B5828ACB6}" type="presOf" srcId="{69C5EB29-EE04-4C48-94B5-EFE70E3D3DDE}" destId="{CB95D9B8-CC4F-499E-BED8-11EC033C3DDE}" srcOrd="0" destOrd="0" presId="urn:microsoft.com/office/officeart/2005/8/layout/funnel1"/>
    <dgm:cxn modelId="{FF6669EF-48B3-416B-AC53-8801546904E4}" srcId="{5EC54511-8123-4E6F-AD7A-084085829759}" destId="{69C5EB29-EE04-4C48-94B5-EFE70E3D3DDE}" srcOrd="3" destOrd="0" parTransId="{DC10C032-66FF-4127-A5FB-2A2610A1B353}" sibTransId="{2D13843F-1EEA-4A14-918B-BC9462280504}"/>
    <dgm:cxn modelId="{DB6AC19D-DBDD-4681-873C-666342064427}" type="presParOf" srcId="{6219525B-A64A-4F66-A817-4B503694029A}" destId="{8A609261-83B7-44E7-876D-0E0842F42798}" srcOrd="0" destOrd="0" presId="urn:microsoft.com/office/officeart/2005/8/layout/funnel1"/>
    <dgm:cxn modelId="{D9B49116-FE09-41A6-AA5B-E66EBAA11B8B}" type="presParOf" srcId="{6219525B-A64A-4F66-A817-4B503694029A}" destId="{2D27A744-623F-4751-ACAF-BEB92C9F3028}" srcOrd="1" destOrd="0" presId="urn:microsoft.com/office/officeart/2005/8/layout/funnel1"/>
    <dgm:cxn modelId="{C6C0F580-9638-4C06-9379-C511C14B7A1F}" type="presParOf" srcId="{6219525B-A64A-4F66-A817-4B503694029A}" destId="{CB95D9B8-CC4F-499E-BED8-11EC033C3DDE}" srcOrd="2" destOrd="0" presId="urn:microsoft.com/office/officeart/2005/8/layout/funnel1"/>
    <dgm:cxn modelId="{3A338403-0102-4DB3-A365-5C8D255CE0E5}" type="presParOf" srcId="{6219525B-A64A-4F66-A817-4B503694029A}" destId="{5DDEC941-543D-406A-B62D-71F6A90A8D53}" srcOrd="3" destOrd="0" presId="urn:microsoft.com/office/officeart/2005/8/layout/funnel1"/>
    <dgm:cxn modelId="{C3E21F7B-C305-4744-889B-A66F944DBC30}" type="presParOf" srcId="{6219525B-A64A-4F66-A817-4B503694029A}" destId="{828287E9-D37A-4D87-986C-1D6DEBCF0E3D}" srcOrd="4" destOrd="0" presId="urn:microsoft.com/office/officeart/2005/8/layout/funnel1"/>
    <dgm:cxn modelId="{3EF3FC85-1F5B-4B83-BC6B-E82BFF0082A3}" type="presParOf" srcId="{6219525B-A64A-4F66-A817-4B503694029A}" destId="{81C21CC3-8DD2-4427-8EEC-32C318CB69D5}" srcOrd="5" destOrd="0" presId="urn:microsoft.com/office/officeart/2005/8/layout/funnel1"/>
    <dgm:cxn modelId="{DFE3A4F2-F31D-485E-9FD0-F7F6AE13A095}" type="presParOf" srcId="{6219525B-A64A-4F66-A817-4B503694029A}" destId="{881C5A92-D994-44A4-94CE-F155B5B3174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C5AEC6-E142-4071-B130-C80B977EE8F7}" type="doc">
      <dgm:prSet loTypeId="urn:microsoft.com/office/officeart/2009/3/layout/IncreasingArrowsProcess" loCatId="process" qsTypeId="urn:microsoft.com/office/officeart/2005/8/quickstyle/simple5" qsCatId="simple" csTypeId="urn:microsoft.com/office/officeart/2005/8/colors/accent1_4" csCatId="accent1" phldr="1"/>
      <dgm:spPr/>
      <dgm:t>
        <a:bodyPr/>
        <a:lstStyle/>
        <a:p>
          <a:endParaRPr lang="en-US"/>
        </a:p>
      </dgm:t>
    </dgm:pt>
    <dgm:pt modelId="{4065DAA5-2606-4CF7-9B26-BF9BEE3DEABE}">
      <dgm:prSet phldrT="[Text]"/>
      <dgm:spPr>
        <a:solidFill>
          <a:schemeClr val="tx2"/>
        </a:solidFill>
      </dgm:spPr>
      <dgm:t>
        <a:bodyPr/>
        <a:lstStyle/>
        <a:p>
          <a:r>
            <a:rPr lang="en-US" b="1" dirty="0">
              <a:latin typeface="Times New Roman" panose="02020603050405020304" pitchFamily="18" charset="0"/>
              <a:cs typeface="Times New Roman" panose="02020603050405020304" pitchFamily="18" charset="0"/>
            </a:rPr>
            <a:t>Listening and Learning/Identify Policy Questions</a:t>
          </a:r>
        </a:p>
      </dgm:t>
    </dgm:pt>
    <dgm:pt modelId="{4F5B6F64-20D9-4847-8C7E-88C6B17C03C9}" type="parTrans" cxnId="{1D41C248-C842-4484-97FB-3DEB78085FB9}">
      <dgm:prSet/>
      <dgm:spPr/>
      <dgm:t>
        <a:bodyPr/>
        <a:lstStyle/>
        <a:p>
          <a:endParaRPr lang="en-US"/>
        </a:p>
      </dgm:t>
    </dgm:pt>
    <dgm:pt modelId="{DF262445-D144-4606-91C1-8E0D50A19085}" type="sibTrans" cxnId="{1D41C248-C842-4484-97FB-3DEB78085FB9}">
      <dgm:prSet/>
      <dgm:spPr/>
      <dgm:t>
        <a:bodyPr/>
        <a:lstStyle/>
        <a:p>
          <a:endParaRPr lang="en-US"/>
        </a:p>
      </dgm:t>
    </dgm:pt>
    <dgm:pt modelId="{43A44996-1BC6-4802-9DD0-EB34ED885B07}">
      <dgm:prSet phldrT="[Text]"/>
      <dgm:sp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dgm:spPr>
      <dgm:t>
        <a:bodyPr/>
        <a:lstStyle/>
        <a:p>
          <a:r>
            <a:rPr lang="en-US" b="1" dirty="0">
              <a:latin typeface="Times New Roman" panose="02020603050405020304" pitchFamily="18" charset="0"/>
              <a:cs typeface="Times New Roman" panose="02020603050405020304" pitchFamily="18" charset="0"/>
            </a:rPr>
            <a:t>Feedback on Specific Proposals/Policies</a:t>
          </a:r>
        </a:p>
      </dgm:t>
    </dgm:pt>
    <dgm:pt modelId="{C03CF572-FA63-4EDE-BB46-0EE17E3A79EA}" type="parTrans" cxnId="{1A9E1F8F-2824-4C68-9D18-E11599987667}">
      <dgm:prSet/>
      <dgm:spPr/>
      <dgm:t>
        <a:bodyPr/>
        <a:lstStyle/>
        <a:p>
          <a:endParaRPr lang="en-US"/>
        </a:p>
      </dgm:t>
    </dgm:pt>
    <dgm:pt modelId="{88C734AE-EBC4-4828-AA09-627A66E530B1}" type="sibTrans" cxnId="{1A9E1F8F-2824-4C68-9D18-E11599987667}">
      <dgm:prSet/>
      <dgm:spPr/>
      <dgm:t>
        <a:bodyPr/>
        <a:lstStyle/>
        <a:p>
          <a:endParaRPr lang="en-US"/>
        </a:p>
      </dgm:t>
    </dgm:pt>
    <dgm:pt modelId="{37EACFAE-EBC5-43B2-8392-320C215276BA}">
      <dgm:prSet phldrT="[Text]"/>
      <dgm:spPr>
        <a:gradFill rotWithShape="0">
          <a:gsLst>
            <a:gs pos="0">
              <a:schemeClr val="accent1">
                <a:shade val="50000"/>
                <a:hueOff val="-5484"/>
                <a:satOff val="5308"/>
                <a:lumOff val="23246"/>
                <a:tint val="100000"/>
                <a:shade val="85000"/>
                <a:satMod val="100000"/>
                <a:lumMod val="100000"/>
                <a:alpha val="90000"/>
              </a:schemeClr>
            </a:gs>
            <a:gs pos="100000">
              <a:schemeClr val="accent1">
                <a:shade val="50000"/>
                <a:hueOff val="-5484"/>
                <a:satOff val="5308"/>
                <a:lumOff val="23246"/>
                <a:alphaOff val="0"/>
                <a:tint val="90000"/>
                <a:shade val="100000"/>
                <a:satMod val="150000"/>
                <a:lumMod val="100000"/>
              </a:schemeClr>
            </a:gs>
          </a:gsLst>
        </a:gradFill>
      </dgm:spPr>
      <dgm:t>
        <a:bodyPr/>
        <a:lstStyle/>
        <a:p>
          <a:r>
            <a:rPr lang="en-US" b="1" dirty="0">
              <a:latin typeface="Times New Roman" panose="02020603050405020304" pitchFamily="18" charset="0"/>
              <a:cs typeface="Times New Roman" panose="02020603050405020304" pitchFamily="18" charset="0"/>
            </a:rPr>
            <a:t>Inform and Explain Implementation Details</a:t>
          </a:r>
        </a:p>
      </dgm:t>
    </dgm:pt>
    <dgm:pt modelId="{AC2ED075-67FC-4AFC-820D-69AEA32CA5FE}" type="parTrans" cxnId="{C2EFDDB4-78E9-46CD-9443-B7097FBDE851}">
      <dgm:prSet/>
      <dgm:spPr/>
      <dgm:t>
        <a:bodyPr/>
        <a:lstStyle/>
        <a:p>
          <a:endParaRPr lang="en-US"/>
        </a:p>
      </dgm:t>
    </dgm:pt>
    <dgm:pt modelId="{0014C6EA-0252-4A7E-8438-5A2E7557ADA4}" type="sibTrans" cxnId="{C2EFDDB4-78E9-46CD-9443-B7097FBDE851}">
      <dgm:prSet/>
      <dgm:spPr/>
      <dgm:t>
        <a:bodyPr/>
        <a:lstStyle/>
        <a:p>
          <a:endParaRPr lang="en-US"/>
        </a:p>
      </dgm:t>
    </dgm:pt>
    <dgm:pt modelId="{402F1B5A-B3BE-492A-A4D7-70F94C29E11A}" type="pres">
      <dgm:prSet presAssocID="{80C5AEC6-E142-4071-B130-C80B977EE8F7}" presName="Name0" presStyleCnt="0">
        <dgm:presLayoutVars>
          <dgm:chMax val="5"/>
          <dgm:chPref val="5"/>
          <dgm:dir/>
          <dgm:animLvl val="lvl"/>
        </dgm:presLayoutVars>
      </dgm:prSet>
      <dgm:spPr/>
      <dgm:t>
        <a:bodyPr/>
        <a:lstStyle/>
        <a:p>
          <a:endParaRPr lang="en-US"/>
        </a:p>
      </dgm:t>
    </dgm:pt>
    <dgm:pt modelId="{0B89F369-4651-4FDE-92EA-5B106FDF7271}" type="pres">
      <dgm:prSet presAssocID="{4065DAA5-2606-4CF7-9B26-BF9BEE3DEABE}" presName="parentText1" presStyleLbl="node1" presStyleIdx="0" presStyleCnt="3" custScaleX="100000" custLinFactNeighborX="1489" custLinFactNeighborY="-92016">
        <dgm:presLayoutVars>
          <dgm:chMax/>
          <dgm:chPref val="3"/>
          <dgm:bulletEnabled val="1"/>
        </dgm:presLayoutVars>
      </dgm:prSet>
      <dgm:spPr/>
      <dgm:t>
        <a:bodyPr/>
        <a:lstStyle/>
        <a:p>
          <a:endParaRPr lang="en-US"/>
        </a:p>
      </dgm:t>
    </dgm:pt>
    <dgm:pt modelId="{F7D19072-0013-4DC6-8B12-B0282FD220D6}" type="pres">
      <dgm:prSet presAssocID="{43A44996-1BC6-4802-9DD0-EB34ED885B07}" presName="parentText2" presStyleLbl="node1" presStyleIdx="1" presStyleCnt="3" custScaleX="106940" custLinFactNeighborX="-738" custLinFactNeighborY="-90028">
        <dgm:presLayoutVars>
          <dgm:chMax/>
          <dgm:chPref val="3"/>
          <dgm:bulletEnabled val="1"/>
        </dgm:presLayoutVars>
      </dgm:prSet>
      <dgm:spPr/>
      <dgm:t>
        <a:bodyPr/>
        <a:lstStyle/>
        <a:p>
          <a:endParaRPr lang="en-US"/>
        </a:p>
      </dgm:t>
    </dgm:pt>
    <dgm:pt modelId="{2F3B5171-01D7-46AB-AFB7-6E2682A0BF18}" type="pres">
      <dgm:prSet presAssocID="{37EACFAE-EBC5-43B2-8392-320C215276BA}" presName="parentText3" presStyleLbl="node1" presStyleIdx="2" presStyleCnt="3" custScaleX="153368" custLinFactNeighborX="-22540" custLinFactNeighborY="-85828">
        <dgm:presLayoutVars>
          <dgm:chMax/>
          <dgm:chPref val="3"/>
          <dgm:bulletEnabled val="1"/>
        </dgm:presLayoutVars>
      </dgm:prSet>
      <dgm:spPr/>
      <dgm:t>
        <a:bodyPr/>
        <a:lstStyle/>
        <a:p>
          <a:endParaRPr lang="en-US"/>
        </a:p>
      </dgm:t>
    </dgm:pt>
  </dgm:ptLst>
  <dgm:cxnLst>
    <dgm:cxn modelId="{1A9E1F8F-2824-4C68-9D18-E11599987667}" srcId="{80C5AEC6-E142-4071-B130-C80B977EE8F7}" destId="{43A44996-1BC6-4802-9DD0-EB34ED885B07}" srcOrd="1" destOrd="0" parTransId="{C03CF572-FA63-4EDE-BB46-0EE17E3A79EA}" sibTransId="{88C734AE-EBC4-4828-AA09-627A66E530B1}"/>
    <dgm:cxn modelId="{C2EFDDB4-78E9-46CD-9443-B7097FBDE851}" srcId="{80C5AEC6-E142-4071-B130-C80B977EE8F7}" destId="{37EACFAE-EBC5-43B2-8392-320C215276BA}" srcOrd="2" destOrd="0" parTransId="{AC2ED075-67FC-4AFC-820D-69AEA32CA5FE}" sibTransId="{0014C6EA-0252-4A7E-8438-5A2E7557ADA4}"/>
    <dgm:cxn modelId="{71614FDD-471D-4415-948C-46A9B8C2FADB}" type="presOf" srcId="{4065DAA5-2606-4CF7-9B26-BF9BEE3DEABE}" destId="{0B89F369-4651-4FDE-92EA-5B106FDF7271}" srcOrd="0" destOrd="0" presId="urn:microsoft.com/office/officeart/2009/3/layout/IncreasingArrowsProcess"/>
    <dgm:cxn modelId="{7DA1EA4E-7349-4225-9549-618C0B487E35}" type="presOf" srcId="{43A44996-1BC6-4802-9DD0-EB34ED885B07}" destId="{F7D19072-0013-4DC6-8B12-B0282FD220D6}" srcOrd="0" destOrd="0" presId="urn:microsoft.com/office/officeart/2009/3/layout/IncreasingArrowsProcess"/>
    <dgm:cxn modelId="{1D41C248-C842-4484-97FB-3DEB78085FB9}" srcId="{80C5AEC6-E142-4071-B130-C80B977EE8F7}" destId="{4065DAA5-2606-4CF7-9B26-BF9BEE3DEABE}" srcOrd="0" destOrd="0" parTransId="{4F5B6F64-20D9-4847-8C7E-88C6B17C03C9}" sibTransId="{DF262445-D144-4606-91C1-8E0D50A19085}"/>
    <dgm:cxn modelId="{531F26EA-0748-462A-A82B-B3BA5E4EDCB5}" type="presOf" srcId="{80C5AEC6-E142-4071-B130-C80B977EE8F7}" destId="{402F1B5A-B3BE-492A-A4D7-70F94C29E11A}" srcOrd="0" destOrd="0" presId="urn:microsoft.com/office/officeart/2009/3/layout/IncreasingArrowsProcess"/>
    <dgm:cxn modelId="{98DC74B6-F012-4DA3-BE3C-8999E98F9C28}" type="presOf" srcId="{37EACFAE-EBC5-43B2-8392-320C215276BA}" destId="{2F3B5171-01D7-46AB-AFB7-6E2682A0BF18}" srcOrd="0" destOrd="0" presId="urn:microsoft.com/office/officeart/2009/3/layout/IncreasingArrowsProcess"/>
    <dgm:cxn modelId="{16A4CFC2-33D1-4474-AE36-6845BDF9D0BA}" type="presParOf" srcId="{402F1B5A-B3BE-492A-A4D7-70F94C29E11A}" destId="{0B89F369-4651-4FDE-92EA-5B106FDF7271}" srcOrd="0" destOrd="0" presId="urn:microsoft.com/office/officeart/2009/3/layout/IncreasingArrowsProcess"/>
    <dgm:cxn modelId="{E0EA4076-2C7D-49AE-8F8D-DD121524D167}" type="presParOf" srcId="{402F1B5A-B3BE-492A-A4D7-70F94C29E11A}" destId="{F7D19072-0013-4DC6-8B12-B0282FD220D6}" srcOrd="1" destOrd="0" presId="urn:microsoft.com/office/officeart/2009/3/layout/IncreasingArrowsProcess"/>
    <dgm:cxn modelId="{32B0DD0B-95A6-4D7F-96B0-A23D50521296}" type="presParOf" srcId="{402F1B5A-B3BE-492A-A4D7-70F94C29E11A}" destId="{2F3B5171-01D7-46AB-AFB7-6E2682A0BF18}" srcOrd="2"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CD14E-DAED-426F-B822-4273FC90EB30}">
      <dsp:nvSpPr>
        <dsp:cNvPr id="0" name=""/>
        <dsp:cNvSpPr/>
      </dsp:nvSpPr>
      <dsp:spPr>
        <a:xfrm rot="16200000">
          <a:off x="508000" y="-508000"/>
          <a:ext cx="2032000" cy="3048000"/>
        </a:xfrm>
        <a:prstGeom prst="round1Rect">
          <a:avLst/>
        </a:prstGeom>
        <a:solidFill>
          <a:srgbClr val="0D50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Review of Law, Regulations, and Guidance</a:t>
          </a:r>
        </a:p>
      </dsp:txBody>
      <dsp:txXfrm rot="5400000">
        <a:off x="0" y="0"/>
        <a:ext cx="3048000" cy="1524000"/>
      </dsp:txXfrm>
    </dsp:sp>
    <dsp:sp modelId="{3DBB5664-740F-4883-B2FB-5223F53810AE}">
      <dsp:nvSpPr>
        <dsp:cNvPr id="0" name=""/>
        <dsp:cNvSpPr/>
      </dsp:nvSpPr>
      <dsp:spPr>
        <a:xfrm>
          <a:off x="3048000" y="0"/>
          <a:ext cx="3048000" cy="2032000"/>
        </a:xfrm>
        <a:prstGeom prst="round1Rect">
          <a:avLst/>
        </a:prstGeom>
        <a:solidFill>
          <a:srgbClr val="0D50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State Plan </a:t>
          </a:r>
          <a:r>
            <a:rPr lang="en-US" sz="2500" kern="1200" dirty="0" smtClean="0">
              <a:latin typeface="Times New Roman" panose="02020603050405020304" pitchFamily="18" charset="0"/>
              <a:cs typeface="Times New Roman" panose="02020603050405020304" pitchFamily="18" charset="0"/>
            </a:rPr>
            <a:t>Development</a:t>
          </a:r>
          <a:endParaRPr lang="en-US" sz="2500" kern="1200" dirty="0">
            <a:latin typeface="Times New Roman" panose="02020603050405020304" pitchFamily="18" charset="0"/>
            <a:cs typeface="Times New Roman" panose="02020603050405020304" pitchFamily="18" charset="0"/>
          </a:endParaRPr>
        </a:p>
      </dsp:txBody>
      <dsp:txXfrm>
        <a:off x="3048000" y="0"/>
        <a:ext cx="3048000" cy="1524000"/>
      </dsp:txXfrm>
    </dsp:sp>
    <dsp:sp modelId="{96178687-2AEF-4275-86B5-9FA3889B9207}">
      <dsp:nvSpPr>
        <dsp:cNvPr id="0" name=""/>
        <dsp:cNvSpPr/>
      </dsp:nvSpPr>
      <dsp:spPr>
        <a:xfrm rot="10800000">
          <a:off x="0" y="2032000"/>
          <a:ext cx="3048000" cy="2032000"/>
        </a:xfrm>
        <a:prstGeom prst="round1Rect">
          <a:avLst/>
        </a:prstGeom>
        <a:solidFill>
          <a:srgbClr val="0D50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Guidance and Support for LEAs</a:t>
          </a:r>
        </a:p>
      </dsp:txBody>
      <dsp:txXfrm rot="10800000">
        <a:off x="0" y="2539999"/>
        <a:ext cx="3048000" cy="1524000"/>
      </dsp:txXfrm>
    </dsp:sp>
    <dsp:sp modelId="{25DC125E-7057-411B-8CDF-A95447DF95B7}">
      <dsp:nvSpPr>
        <dsp:cNvPr id="0" name=""/>
        <dsp:cNvSpPr/>
      </dsp:nvSpPr>
      <dsp:spPr>
        <a:xfrm rot="5400000">
          <a:off x="3556000" y="1523999"/>
          <a:ext cx="2032000" cy="3048000"/>
        </a:xfrm>
        <a:prstGeom prst="round1Rect">
          <a:avLst/>
        </a:prstGeom>
        <a:solidFill>
          <a:srgbClr val="0D507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Internal Operational Changes</a:t>
          </a:r>
        </a:p>
      </dsp:txBody>
      <dsp:txXfrm rot="-5400000">
        <a:off x="3048000" y="2539999"/>
        <a:ext cx="3048000" cy="1524000"/>
      </dsp:txXfrm>
    </dsp:sp>
    <dsp:sp modelId="{A1F16B58-DCF1-4919-A07E-6BB30171A15D}">
      <dsp:nvSpPr>
        <dsp:cNvPr id="0" name=""/>
        <dsp:cNvSpPr/>
      </dsp:nvSpPr>
      <dsp:spPr>
        <a:xfrm>
          <a:off x="2133600" y="1523999"/>
          <a:ext cx="1828800" cy="1016000"/>
        </a:xfrm>
        <a:prstGeom prst="roundRect">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latin typeface="Times New Roman" panose="02020603050405020304" pitchFamily="18" charset="0"/>
              <a:cs typeface="Times New Roman" panose="02020603050405020304" pitchFamily="18" charset="0"/>
            </a:rPr>
            <a:t>NJDOE ESSA Work</a:t>
          </a:r>
        </a:p>
      </dsp:txBody>
      <dsp:txXfrm>
        <a:off x="2183197" y="1573596"/>
        <a:ext cx="1729606" cy="916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09261-83B7-44E7-876D-0E0842F42798}">
      <dsp:nvSpPr>
        <dsp:cNvPr id="0" name=""/>
        <dsp:cNvSpPr/>
      </dsp:nvSpPr>
      <dsp:spPr>
        <a:xfrm>
          <a:off x="1512549" y="302787"/>
          <a:ext cx="3114980" cy="1081791"/>
        </a:xfrm>
        <a:prstGeom prst="ellipse">
          <a:avLst/>
        </a:prstGeom>
        <a:solidFill>
          <a:schemeClr val="dk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27A744-623F-4751-ACAF-BEB92C9F3028}">
      <dsp:nvSpPr>
        <dsp:cNvPr id="0" name=""/>
        <dsp:cNvSpPr/>
      </dsp:nvSpPr>
      <dsp:spPr>
        <a:xfrm>
          <a:off x="2955392" y="2514599"/>
          <a:ext cx="328847" cy="628416"/>
        </a:xfrm>
        <a:prstGeom prst="downArrow">
          <a:avLst/>
        </a:prstGeom>
        <a:solidFill>
          <a:srgbClr val="FFC000"/>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CB95D9B8-CC4F-499E-BED8-11EC033C3DDE}">
      <dsp:nvSpPr>
        <dsp:cNvPr id="0" name=""/>
        <dsp:cNvSpPr/>
      </dsp:nvSpPr>
      <dsp:spPr>
        <a:xfrm>
          <a:off x="1620395" y="3139127"/>
          <a:ext cx="2897656" cy="7244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b="1" i="1" u="none" kern="1200" smtClean="0">
              <a:solidFill>
                <a:srgbClr val="0D5072"/>
              </a:solidFill>
              <a:effectLst/>
            </a:rPr>
            <a:t>2017-18 </a:t>
          </a:r>
          <a:r>
            <a:rPr lang="en-US" sz="1700" b="1" i="1" u="none" kern="1200" dirty="0">
              <a:solidFill>
                <a:srgbClr val="0D5072"/>
              </a:solidFill>
              <a:effectLst/>
            </a:rPr>
            <a:t>NJ State Plan to Implement ESSA</a:t>
          </a:r>
        </a:p>
      </dsp:txBody>
      <dsp:txXfrm>
        <a:off x="1620395" y="3139127"/>
        <a:ext cx="2897656" cy="724414"/>
      </dsp:txXfrm>
    </dsp:sp>
    <dsp:sp modelId="{5DDEC941-543D-406A-B62D-71F6A90A8D53}">
      <dsp:nvSpPr>
        <dsp:cNvPr id="0" name=""/>
        <dsp:cNvSpPr/>
      </dsp:nvSpPr>
      <dsp:spPr>
        <a:xfrm>
          <a:off x="309714" y="0"/>
          <a:ext cx="1123718" cy="1037179"/>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Parents and Students</a:t>
          </a:r>
        </a:p>
      </dsp:txBody>
      <dsp:txXfrm>
        <a:off x="474279" y="151891"/>
        <a:ext cx="794588" cy="733397"/>
      </dsp:txXfrm>
    </dsp:sp>
    <dsp:sp modelId="{828287E9-D37A-4D87-986C-1D6DEBCF0E3D}">
      <dsp:nvSpPr>
        <dsp:cNvPr id="0" name=""/>
        <dsp:cNvSpPr/>
      </dsp:nvSpPr>
      <dsp:spPr>
        <a:xfrm>
          <a:off x="2176013" y="560467"/>
          <a:ext cx="1234010" cy="1130335"/>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a:t>Teachers &amp; School Leaders</a:t>
          </a:r>
        </a:p>
      </dsp:txBody>
      <dsp:txXfrm>
        <a:off x="2356730" y="726001"/>
        <a:ext cx="872576" cy="799267"/>
      </dsp:txXfrm>
    </dsp:sp>
    <dsp:sp modelId="{81C21CC3-8DD2-4427-8EEC-32C318CB69D5}">
      <dsp:nvSpPr>
        <dsp:cNvPr id="0" name=""/>
        <dsp:cNvSpPr/>
      </dsp:nvSpPr>
      <dsp:spPr>
        <a:xfrm>
          <a:off x="2555642" y="1501124"/>
          <a:ext cx="1156241" cy="1034430"/>
        </a:xfrm>
        <a:prstGeom prst="ellips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i="0" kern="1200" dirty="0"/>
            <a:t>Community </a:t>
          </a:r>
        </a:p>
        <a:p>
          <a:pPr lvl="0" algn="ctr" defTabSz="533400">
            <a:lnSpc>
              <a:spcPct val="90000"/>
            </a:lnSpc>
            <a:spcBef>
              <a:spcPct val="0"/>
            </a:spcBef>
            <a:spcAft>
              <a:spcPct val="35000"/>
            </a:spcAft>
          </a:pPr>
          <a:r>
            <a:rPr lang="en-US" sz="1400" b="1" i="0" kern="1200" dirty="0"/>
            <a:t>Groups</a:t>
          </a:r>
        </a:p>
      </dsp:txBody>
      <dsp:txXfrm>
        <a:off x="2724970" y="1652613"/>
        <a:ext cx="817585" cy="731452"/>
      </dsp:txXfrm>
    </dsp:sp>
    <dsp:sp modelId="{881C5A92-D994-44A4-94CE-F155B5B3174A}">
      <dsp:nvSpPr>
        <dsp:cNvPr id="0" name=""/>
        <dsp:cNvSpPr/>
      </dsp:nvSpPr>
      <dsp:spPr>
        <a:xfrm>
          <a:off x="1503472" y="218815"/>
          <a:ext cx="3156499" cy="2556382"/>
        </a:xfrm>
        <a:prstGeom prst="funnel">
          <a:avLst/>
        </a:prstGeom>
        <a:solidFill>
          <a:schemeClr val="lt2">
            <a:alpha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9F369-4651-4FDE-92EA-5B106FDF7271}">
      <dsp:nvSpPr>
        <dsp:cNvPr id="0" name=""/>
        <dsp:cNvSpPr/>
      </dsp:nvSpPr>
      <dsp:spPr>
        <a:xfrm>
          <a:off x="-304777" y="0"/>
          <a:ext cx="8386086" cy="1221333"/>
        </a:xfrm>
        <a:prstGeom prst="rightArrow">
          <a:avLst>
            <a:gd name="adj1" fmla="val 50000"/>
            <a:gd name="adj2" fmla="val 50000"/>
          </a:avLst>
        </a:prstGeom>
        <a:solidFill>
          <a:schemeClr val="tx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93887" numCol="1" spcCol="1270" anchor="ctr" anchorCtr="0">
          <a:noAutofit/>
        </a:bodyPr>
        <a:lstStyle/>
        <a:p>
          <a:pPr lvl="0" algn="l"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Listening and Learning/Identify Policy Questions</a:t>
          </a:r>
        </a:p>
      </dsp:txBody>
      <dsp:txXfrm>
        <a:off x="-304777" y="305333"/>
        <a:ext cx="8080753" cy="610667"/>
      </dsp:txXfrm>
    </dsp:sp>
    <dsp:sp modelId="{F7D19072-0013-4DC6-8B12-B0282FD220D6}">
      <dsp:nvSpPr>
        <dsp:cNvPr id="0" name=""/>
        <dsp:cNvSpPr/>
      </dsp:nvSpPr>
      <dsp:spPr>
        <a:xfrm>
          <a:off x="1909070" y="405496"/>
          <a:ext cx="6205911" cy="1221333"/>
        </a:xfrm>
        <a:prstGeom prst="rightArrow">
          <a:avLst>
            <a:gd name="adj1" fmla="val 50000"/>
            <a:gd name="adj2" fmla="val 50000"/>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93887" numCol="1" spcCol="1270" anchor="ctr" anchorCtr="0">
          <a:noAutofit/>
        </a:bodyPr>
        <a:lstStyle/>
        <a:p>
          <a:pPr lvl="0" algn="l"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Feedback on Specific Proposals/Policies</a:t>
          </a:r>
        </a:p>
      </dsp:txBody>
      <dsp:txXfrm>
        <a:off x="1909070" y="710829"/>
        <a:ext cx="5900578" cy="610667"/>
      </dsp:txXfrm>
    </dsp:sp>
    <dsp:sp modelId="{2F3B5171-01D7-46AB-AFB7-6E2682A0BF18}">
      <dsp:nvSpPr>
        <dsp:cNvPr id="0" name=""/>
        <dsp:cNvSpPr/>
      </dsp:nvSpPr>
      <dsp:spPr>
        <a:xfrm>
          <a:off x="3151042" y="863904"/>
          <a:ext cx="4938843" cy="1221333"/>
        </a:xfrm>
        <a:prstGeom prst="rightArrow">
          <a:avLst>
            <a:gd name="adj1" fmla="val 50000"/>
            <a:gd name="adj2" fmla="val 50000"/>
          </a:avLst>
        </a:prstGeom>
        <a:gradFill rotWithShape="0">
          <a:gsLst>
            <a:gs pos="0">
              <a:schemeClr val="accent1">
                <a:shade val="50000"/>
                <a:hueOff val="-5484"/>
                <a:satOff val="5308"/>
                <a:lumOff val="23246"/>
                <a:tint val="100000"/>
                <a:shade val="85000"/>
                <a:satMod val="100000"/>
                <a:lumMod val="100000"/>
                <a:alpha val="90000"/>
              </a:schemeClr>
            </a:gs>
            <a:gs pos="100000">
              <a:schemeClr val="accent1">
                <a:shade val="50000"/>
                <a:hueOff val="-5484"/>
                <a:satOff val="5308"/>
                <a:lumOff val="23246"/>
                <a:alphaOff val="0"/>
                <a:tint val="90000"/>
                <a:shade val="100000"/>
                <a:satMod val="150000"/>
                <a:lumMod val="10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254000" bIns="193887" numCol="1" spcCol="1270" anchor="ctr" anchorCtr="0">
          <a:noAutofit/>
        </a:bodyPr>
        <a:lstStyle/>
        <a:p>
          <a:pPr lvl="0" algn="l" defTabSz="800100">
            <a:lnSpc>
              <a:spcPct val="90000"/>
            </a:lnSpc>
            <a:spcBef>
              <a:spcPct val="0"/>
            </a:spcBef>
            <a:spcAft>
              <a:spcPct val="35000"/>
            </a:spcAft>
          </a:pPr>
          <a:r>
            <a:rPr lang="en-US" sz="1800" b="1" kern="1200" dirty="0">
              <a:latin typeface="Times New Roman" panose="02020603050405020304" pitchFamily="18" charset="0"/>
              <a:cs typeface="Times New Roman" panose="02020603050405020304" pitchFamily="18" charset="0"/>
            </a:rPr>
            <a:t>Inform and Explain Implementation Details</a:t>
          </a:r>
        </a:p>
      </dsp:txBody>
      <dsp:txXfrm>
        <a:off x="3151042" y="1169237"/>
        <a:ext cx="4633510" cy="610667"/>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sz="quarter" idx="1"/>
          </p:nvPr>
        </p:nvSpPr>
        <p:spPr>
          <a:xfrm>
            <a:off x="3978131" y="0"/>
            <a:ext cx="3043343" cy="465455"/>
          </a:xfrm>
          <a:prstGeom prst="rect">
            <a:avLst/>
          </a:prstGeom>
        </p:spPr>
        <p:txBody>
          <a:bodyPr vert="horz" lIns="93317" tIns="46659" rIns="93317" bIns="46659" rtlCol="0"/>
          <a:lstStyle>
            <a:lvl1pPr algn="r">
              <a:defRPr sz="1300"/>
            </a:lvl1pPr>
          </a:lstStyle>
          <a:p>
            <a:fld id="{E711840D-0683-43EE-ADD6-5FA1DFD45E28}" type="datetimeFigureOut">
              <a:rPr lang="en-US" smtClean="0"/>
              <a:pPr/>
              <a:t>11/29/2016</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a:p>
        </p:txBody>
      </p:sp>
      <p:sp>
        <p:nvSpPr>
          <p:cNvPr id="5" name="Slide Number Placeholder 4"/>
          <p:cNvSpPr>
            <a:spLocks noGrp="1"/>
          </p:cNvSpPr>
          <p:nvPr>
            <p:ph type="sldNum" sz="quarter" idx="3"/>
          </p:nvPr>
        </p:nvSpPr>
        <p:spPr>
          <a:xfrm>
            <a:off x="3978131" y="8842030"/>
            <a:ext cx="3043343" cy="465455"/>
          </a:xfrm>
          <a:prstGeom prst="rect">
            <a:avLst/>
          </a:prstGeom>
        </p:spPr>
        <p:txBody>
          <a:bodyPr vert="horz" lIns="93317" tIns="46659" rIns="93317" bIns="46659" rtlCol="0" anchor="b"/>
          <a:lstStyle>
            <a:lvl1pPr algn="r">
              <a:defRPr sz="1300"/>
            </a:lvl1pPr>
          </a:lstStyle>
          <a:p>
            <a:fld id="{DF058702-DF71-4FC6-9013-469E3D5E953D}" type="slidenum">
              <a:rPr lang="en-US" smtClean="0"/>
              <a:pPr/>
              <a:t>‹#›</a:t>
            </a:fld>
            <a:endParaRPr lang="en-US"/>
          </a:p>
        </p:txBody>
      </p:sp>
    </p:spTree>
    <p:extLst>
      <p:ext uri="{BB962C8B-B14F-4D97-AF65-F5344CB8AC3E}">
        <p14:creationId xmlns:p14="http://schemas.microsoft.com/office/powerpoint/2010/main" val="17227108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3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17" tIns="46659" rIns="93317" bIns="46659" rtlCol="0"/>
          <a:lstStyle>
            <a:lvl1pPr algn="r">
              <a:defRPr sz="1300"/>
            </a:lvl1pPr>
          </a:lstStyle>
          <a:p>
            <a:fld id="{1D87339E-6DD0-4B8A-99CA-B19D1AEBA850}" type="datetimeFigureOut">
              <a:rPr lang="en-US" smtClean="0"/>
              <a:pPr/>
              <a:t>11/29/2016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3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17" tIns="46659" rIns="93317" bIns="46659" rtlCol="0" anchor="b"/>
          <a:lstStyle>
            <a:lvl1pPr algn="r">
              <a:defRPr sz="1300"/>
            </a:lvl1pPr>
          </a:lstStyle>
          <a:p>
            <a:fld id="{593D8012-DC34-472B-8493-722ACF7D6641}" type="slidenum">
              <a:rPr lang="en-US" smtClean="0"/>
              <a:pPr/>
              <a:t>‹#›</a:t>
            </a:fld>
            <a:endParaRPr lang="en-US"/>
          </a:p>
        </p:txBody>
      </p:sp>
    </p:spTree>
    <p:extLst>
      <p:ext uri="{BB962C8B-B14F-4D97-AF65-F5344CB8AC3E}">
        <p14:creationId xmlns:p14="http://schemas.microsoft.com/office/powerpoint/2010/main" val="80043826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614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B52F6D-A541-4A7A-BFEF-679D4F6A6779}"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641765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2402343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anose="020B0600070205080204" pitchFamily="34" charset="-128"/>
            </a:endParaRP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1635D2C-47D8-4BE5-A9F4-11AA64CAC254}" type="slidenum">
              <a:rPr lang="en-US" altLang="en-US" smtClean="0">
                <a:latin typeface="Calibri" panose="020F0502020204030204" pitchFamily="34" charset="0"/>
              </a:rPr>
              <a:pPr/>
              <a:t>11</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576650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8543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sz="1000" i="1" dirty="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9E6EA7A-6CA0-4C37-A949-2B04409DE82E}"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3547172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184275" y="190500"/>
            <a:ext cx="4654550" cy="3490913"/>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23" name="Notes Placeholder 2"/>
          <p:cNvSpPr>
            <a:spLocks noGrp="1"/>
          </p:cNvSpPr>
          <p:nvPr>
            <p:ph type="body" idx="1"/>
          </p:nvPr>
        </p:nvSpPr>
        <p:spPr bwMode="auto">
          <a:xfrm>
            <a:off x="199182" y="3862462"/>
            <a:ext cx="6552728" cy="518457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normAutofit/>
          </a:bodyPr>
          <a:lstStyle/>
          <a:p>
            <a:pPr fontAlgn="auto">
              <a:lnSpc>
                <a:spcPct val="90000"/>
              </a:lnSpc>
              <a:spcBef>
                <a:spcPts val="1000"/>
              </a:spcBef>
              <a:spcAft>
                <a:spcPts val="0"/>
              </a:spcAft>
            </a:pPr>
            <a:r>
              <a:rPr lang="en-US" sz="1600" dirty="0">
                <a:solidFill>
                  <a:prstClr val="black"/>
                </a:solidFill>
              </a:rPr>
              <a:t>For </a:t>
            </a:r>
            <a:r>
              <a:rPr lang="en-US" sz="1600" b="1" dirty="0">
                <a:solidFill>
                  <a:prstClr val="black"/>
                </a:solidFill>
              </a:rPr>
              <a:t>c</a:t>
            </a:r>
            <a:r>
              <a:rPr lang="en-US" sz="1600" b="1" dirty="0"/>
              <a:t>omprehensive</a:t>
            </a:r>
            <a:r>
              <a:rPr lang="en-US" sz="1600" dirty="0">
                <a:solidFill>
                  <a:prstClr val="black"/>
                </a:solidFill>
              </a:rPr>
              <a:t> support and improvement: SEA must identify once every 3 years starting in 2017-18 (except chronically underperforming 2018-19) based on the SEA’s system of meaningful differentiation a category of schools that includes:</a:t>
            </a:r>
          </a:p>
          <a:p>
            <a:pPr marL="228564" indent="-228564" fontAlgn="auto">
              <a:lnSpc>
                <a:spcPct val="90000"/>
              </a:lnSpc>
              <a:spcBef>
                <a:spcPts val="1000"/>
              </a:spcBef>
              <a:spcAft>
                <a:spcPts val="0"/>
              </a:spcAft>
              <a:buFont typeface="Arial" panose="020B0604020202020204" pitchFamily="34" charset="0"/>
              <a:buChar char="•"/>
            </a:pPr>
            <a:r>
              <a:rPr lang="en-US" sz="1600" dirty="0">
                <a:solidFill>
                  <a:prstClr val="black"/>
                </a:solidFill>
              </a:rPr>
              <a:t>Not less than 5% lowest performing Title I schools</a:t>
            </a:r>
          </a:p>
          <a:p>
            <a:pPr marL="228564" indent="-228564" fontAlgn="auto">
              <a:lnSpc>
                <a:spcPct val="90000"/>
              </a:lnSpc>
              <a:spcBef>
                <a:spcPts val="1000"/>
              </a:spcBef>
              <a:spcAft>
                <a:spcPts val="0"/>
              </a:spcAft>
              <a:buFont typeface="Arial" panose="020B0604020202020204" pitchFamily="34" charset="0"/>
              <a:buChar char="•"/>
            </a:pPr>
            <a:r>
              <a:rPr lang="en-US" sz="1600" dirty="0">
                <a:solidFill>
                  <a:prstClr val="black"/>
                </a:solidFill>
              </a:rPr>
              <a:t>Any public HS (Title I or non-Title I) failing to graduate 1/3 or more of its students (proposed regulations indicate a graduation rate less than 67%)</a:t>
            </a:r>
          </a:p>
          <a:p>
            <a:pPr marL="228564" indent="-228564" fontAlgn="auto">
              <a:lnSpc>
                <a:spcPct val="90000"/>
              </a:lnSpc>
              <a:spcBef>
                <a:spcPts val="1000"/>
              </a:spcBef>
              <a:spcAft>
                <a:spcPts val="0"/>
              </a:spcAft>
              <a:buFont typeface="Arial" panose="020B0604020202020204" pitchFamily="34" charset="0"/>
              <a:buChar char="•"/>
            </a:pPr>
            <a:r>
              <a:rPr lang="en-US" sz="1600" dirty="0">
                <a:solidFill>
                  <a:prstClr val="black"/>
                </a:solidFill>
              </a:rPr>
              <a:t>Schools identified for targeted support and improvement in which any subgroup, on its own, performs at the same level as the lowest 5% of schools that do not exit based on the SEA’s criteria</a:t>
            </a:r>
          </a:p>
          <a:p>
            <a:pPr marL="228564" indent="-228564" fontAlgn="auto">
              <a:lnSpc>
                <a:spcPct val="90000"/>
              </a:lnSpc>
              <a:spcBef>
                <a:spcPts val="1000"/>
              </a:spcBef>
              <a:spcAft>
                <a:spcPts val="0"/>
              </a:spcAft>
              <a:buFont typeface="Arial" panose="020B0604020202020204" pitchFamily="34" charset="0"/>
              <a:buChar char="•"/>
            </a:pPr>
            <a:r>
              <a:rPr lang="en-US" sz="1600" dirty="0">
                <a:solidFill>
                  <a:prstClr val="black"/>
                </a:solidFill>
              </a:rPr>
              <a:t>Others at SEA’s discretion</a:t>
            </a:r>
          </a:p>
          <a:p>
            <a:endParaRPr lang="en-US" altLang="en-US" sz="1600" dirty="0">
              <a:ea typeface="ＭＳ Ｐゴシック" panose="020B0600070205080204" pitchFamily="34" charset="-128"/>
            </a:endParaRPr>
          </a:p>
          <a:p>
            <a:r>
              <a:rPr lang="en-US" altLang="en-US" sz="1600" dirty="0">
                <a:ea typeface="ＭＳ Ｐゴシック" panose="020B0600070205080204" pitchFamily="34" charset="-128"/>
              </a:rPr>
              <a:t>For </a:t>
            </a:r>
            <a:r>
              <a:rPr lang="en-US" altLang="en-US" sz="1600" b="1" dirty="0">
                <a:ea typeface="ＭＳ Ｐゴシック" panose="020B0600070205080204" pitchFamily="34" charset="-128"/>
              </a:rPr>
              <a:t>targeted </a:t>
            </a:r>
            <a:r>
              <a:rPr lang="en-US" altLang="en-US" sz="1600" dirty="0">
                <a:ea typeface="ＭＳ Ｐゴシック" panose="020B0600070205080204" pitchFamily="34" charset="-128"/>
              </a:rPr>
              <a:t>support and improvement sc</a:t>
            </a:r>
            <a:r>
              <a:rPr lang="en-US" sz="1600" dirty="0">
                <a:solidFill>
                  <a:prstClr val="black"/>
                </a:solidFill>
              </a:rPr>
              <a:t>hools:</a:t>
            </a:r>
          </a:p>
          <a:p>
            <a:pPr marL="171424" indent="-171424">
              <a:buFont typeface="Arial" panose="020B0604020202020204" pitchFamily="34" charset="0"/>
              <a:buChar char="•"/>
            </a:pPr>
            <a:r>
              <a:rPr lang="en-US" sz="1600" dirty="0">
                <a:solidFill>
                  <a:prstClr val="black"/>
                </a:solidFill>
              </a:rPr>
              <a:t>With any subgroup that is consistently underperforming, as determined by the State, based on all indicators as part of the system of meaningful differentiation  </a:t>
            </a:r>
          </a:p>
          <a:p>
            <a:pPr marL="171424" indent="-171424">
              <a:buFont typeface="Arial" panose="020B0604020202020204" pitchFamily="34" charset="0"/>
              <a:buChar char="•"/>
            </a:pPr>
            <a:r>
              <a:rPr lang="en-US" sz="1600" dirty="0">
                <a:solidFill>
                  <a:prstClr val="black"/>
                </a:solidFill>
              </a:rPr>
              <a:t>In which any subgroup, on its own, performs at the same level as the lowest 5% of schools that do not exit based on the SEA’s criteria</a:t>
            </a:r>
          </a:p>
          <a:p>
            <a:endParaRPr lang="en-US" altLang="en-US" dirty="0">
              <a:ea typeface="ＭＳ Ｐゴシック" panose="020B0600070205080204"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133" indent="-275821">
              <a:defRPr>
                <a:solidFill>
                  <a:schemeClr val="tx1"/>
                </a:solidFill>
                <a:latin typeface="Arial" panose="020B0604020202020204" pitchFamily="34" charset="0"/>
                <a:ea typeface="ＭＳ Ｐゴシック" panose="020B0600070205080204" pitchFamily="34" charset="-128"/>
              </a:defRPr>
            </a:lvl2pPr>
            <a:lvl3pPr marL="1103282" indent="-220656">
              <a:defRPr>
                <a:solidFill>
                  <a:schemeClr val="tx1"/>
                </a:solidFill>
                <a:latin typeface="Arial" panose="020B0604020202020204" pitchFamily="34" charset="0"/>
                <a:ea typeface="ＭＳ Ｐゴシック" panose="020B0600070205080204" pitchFamily="34" charset="-128"/>
              </a:defRPr>
            </a:lvl3pPr>
            <a:lvl4pPr marL="1544594" indent="-220656">
              <a:defRPr>
                <a:solidFill>
                  <a:schemeClr val="tx1"/>
                </a:solidFill>
                <a:latin typeface="Arial" panose="020B0604020202020204" pitchFamily="34" charset="0"/>
                <a:ea typeface="ＭＳ Ｐゴシック" panose="020B0600070205080204" pitchFamily="34" charset="-128"/>
              </a:defRPr>
            </a:lvl4pPr>
            <a:lvl5pPr marL="1985907" indent="-220656">
              <a:defRPr>
                <a:solidFill>
                  <a:schemeClr val="tx1"/>
                </a:solidFill>
                <a:latin typeface="Arial" panose="020B0604020202020204" pitchFamily="34" charset="0"/>
                <a:ea typeface="ＭＳ Ｐゴシック" panose="020B0600070205080204" pitchFamily="34" charset="-128"/>
              </a:defRPr>
            </a:lvl5pPr>
            <a:lvl6pPr marL="2427220" indent="-22065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533" indent="-22065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09846" indent="-22065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157" indent="-220656"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7015785-34CF-4A6F-AD68-E242BC1ABF2A}"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3054833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3072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7015785-34CF-4A6F-AD68-E242BC1ABF2A}"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2695153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804863">
              <a:buFontTx/>
              <a:buChar char="-"/>
            </a:pPr>
            <a:r>
              <a:rPr lang="en-US" sz="1700" dirty="0" smtClean="0">
                <a:latin typeface="+mn-lt"/>
              </a:rPr>
              <a:t>the following topics:</a:t>
            </a:r>
          </a:p>
          <a:p>
            <a:pPr marL="1255713" lvl="1">
              <a:buFontTx/>
              <a:buChar char="-"/>
            </a:pPr>
            <a:r>
              <a:rPr lang="en-US" sz="1700" dirty="0" smtClean="0">
                <a:latin typeface="+mn-lt"/>
              </a:rPr>
              <a:t>Non-public consultation, allocations etc.</a:t>
            </a:r>
          </a:p>
          <a:p>
            <a:pPr marL="1255713" lvl="1">
              <a:buFontTx/>
              <a:buChar char="-"/>
            </a:pPr>
            <a:r>
              <a:rPr lang="en-US" sz="1700" dirty="0" smtClean="0">
                <a:latin typeface="+mn-lt"/>
              </a:rPr>
              <a:t>Forming consortia (rules and best practices)</a:t>
            </a:r>
          </a:p>
          <a:p>
            <a:pPr marL="1255713" lvl="1">
              <a:buFontTx/>
              <a:buChar char="-"/>
            </a:pPr>
            <a:r>
              <a:rPr lang="en-US" sz="1700" dirty="0" smtClean="0">
                <a:latin typeface="+mn-lt"/>
              </a:rPr>
              <a:t>Fiscal rules (focus on Title I, Part A - Supplement, Not Supplant)</a:t>
            </a:r>
          </a:p>
          <a:p>
            <a:pPr marL="1255713" lvl="1">
              <a:buFontTx/>
              <a:buChar char="-"/>
            </a:pPr>
            <a:r>
              <a:rPr lang="en-US" sz="1700" dirty="0" smtClean="0">
                <a:latin typeface="+mn-lt"/>
              </a:rPr>
              <a:t>“Research-Based” under </a:t>
            </a:r>
            <a:r>
              <a:rPr lang="en-US" sz="1700" i="1" dirty="0" smtClean="0">
                <a:latin typeface="+mn-lt"/>
              </a:rPr>
              <a:t>NCLB</a:t>
            </a:r>
            <a:r>
              <a:rPr lang="en-US" sz="1700" dirty="0" smtClean="0">
                <a:latin typeface="+mn-lt"/>
              </a:rPr>
              <a:t> to “Evidence-Based” under </a:t>
            </a:r>
            <a:r>
              <a:rPr lang="en-US" sz="1700" i="1" dirty="0" smtClean="0">
                <a:latin typeface="+mn-lt"/>
              </a:rPr>
              <a:t>ESSA</a:t>
            </a:r>
            <a:r>
              <a:rPr lang="en-US" sz="1700" dirty="0" smtClean="0">
                <a:latin typeface="+mn-lt"/>
              </a:rPr>
              <a:t> – What’s the Difference?</a:t>
            </a:r>
          </a:p>
          <a:p>
            <a:endParaRPr lang="en-US" dirty="0" smtClean="0"/>
          </a:p>
          <a:p>
            <a:endParaRPr lang="en-US" dirty="0" smtClean="0"/>
          </a:p>
          <a:p>
            <a:r>
              <a:rPr lang="en-US" dirty="0" smtClean="0"/>
              <a:t>10 </a:t>
            </a:r>
            <a:r>
              <a:rPr lang="en-US" dirty="0"/>
              <a:t>minutes</a:t>
            </a:r>
          </a:p>
          <a:p>
            <a:endParaRPr lang="en-US" dirty="0"/>
          </a:p>
          <a:p>
            <a:r>
              <a:rPr lang="en-US" dirty="0"/>
              <a:t>The goal of these sessions is to ensure that we have</a:t>
            </a:r>
            <a:r>
              <a:rPr lang="en-US" baseline="0" dirty="0"/>
              <a:t> several opportunities to engage in 2 way conversations with the folks who we need to be successful in order to develop an accountability system that meets the needs of NJ students, families, and community AND continues to push us to advance equity and excellence.  </a:t>
            </a:r>
          </a:p>
          <a:p>
            <a:endParaRPr lang="en-US" baseline="0" dirty="0"/>
          </a:p>
          <a:p>
            <a:r>
              <a:rPr lang="en-US" baseline="0" dirty="0"/>
              <a:t>We are also hear to learn from each other – that is, NJDOE is here to learn from you AND to share our developing knowledge about how we can work together to advance this work.</a:t>
            </a:r>
          </a:p>
          <a:p>
            <a:endParaRPr lang="en-US" baseline="0" dirty="0"/>
          </a:p>
          <a:p>
            <a:endParaRPr lang="en-US" dirty="0"/>
          </a:p>
          <a:p>
            <a:r>
              <a:rPr lang="en-US" dirty="0"/>
              <a:t>1. Show of hands – who is here as an:</a:t>
            </a:r>
          </a:p>
          <a:p>
            <a:endParaRPr lang="en-US" dirty="0"/>
          </a:p>
          <a:p>
            <a:pPr marL="171427" indent="-171427">
              <a:buFontTx/>
              <a:buChar char="-"/>
            </a:pPr>
            <a:r>
              <a:rPr lang="en-US" baseline="0" dirty="0"/>
              <a:t>Educator?</a:t>
            </a:r>
          </a:p>
          <a:p>
            <a:pPr marL="171427" indent="-171427">
              <a:buFontTx/>
              <a:buChar char="-"/>
            </a:pPr>
            <a:r>
              <a:rPr lang="en-US" baseline="0" dirty="0"/>
              <a:t>Policy maker?</a:t>
            </a:r>
          </a:p>
          <a:p>
            <a:pPr marL="171427" indent="-171427">
              <a:buFontTx/>
              <a:buChar char="-"/>
            </a:pPr>
            <a:r>
              <a:rPr lang="en-US" baseline="0" dirty="0"/>
              <a:t>Community organizer or advocate?</a:t>
            </a:r>
          </a:p>
          <a:p>
            <a:pPr marL="171427" indent="-171427">
              <a:buFontTx/>
              <a:buChar char="-"/>
            </a:pPr>
            <a:r>
              <a:rPr lang="en-US" baseline="0" dirty="0"/>
              <a:t>Family organizer or parent advocate?</a:t>
            </a:r>
          </a:p>
          <a:p>
            <a:pPr marL="171427" indent="-171427">
              <a:buFontTx/>
              <a:buChar char="-"/>
            </a:pPr>
            <a:r>
              <a:rPr lang="en-US" baseline="0" dirty="0"/>
              <a:t>Student?</a:t>
            </a:r>
          </a:p>
          <a:p>
            <a:pPr marL="171427" indent="-171427">
              <a:buFontTx/>
              <a:buChar char="-"/>
            </a:pPr>
            <a:r>
              <a:rPr lang="en-US" baseline="0" dirty="0"/>
              <a:t>Researcher?</a:t>
            </a:r>
          </a:p>
          <a:p>
            <a:pPr marL="171427" indent="-171427">
              <a:buFontTx/>
              <a:buChar char="-"/>
            </a:pPr>
            <a:r>
              <a:rPr lang="en-US" baseline="0" dirty="0"/>
              <a:t>School Leader?</a:t>
            </a:r>
          </a:p>
          <a:p>
            <a:pPr marL="171427" indent="-171427">
              <a:buFontTx/>
              <a:buChar char="-"/>
            </a:pPr>
            <a:endParaRPr lang="en-US" baseline="0" dirty="0"/>
          </a:p>
          <a:p>
            <a:r>
              <a:rPr lang="en-US" baseline="0" dirty="0"/>
              <a:t>2. Who here might consider themselves to be an ESSA expert?  Have just enough knowledge to be dangerous?	Know the basics and want to know more?</a:t>
            </a:r>
          </a:p>
          <a:p>
            <a:r>
              <a:rPr lang="en-US" baseline="0" dirty="0"/>
              <a:t>(hopefully everyone signed in – another opportunity to encourage people to do so – and let us know if you’d like to continue to be a part of these conversations)</a:t>
            </a:r>
          </a:p>
          <a:p>
            <a:endParaRPr lang="en-US" baseline="0" dirty="0"/>
          </a:p>
          <a:p>
            <a:pPr defTabSz="914277">
              <a:defRPr/>
            </a:pPr>
            <a:r>
              <a:rPr lang="en-US" baseline="0" dirty="0"/>
              <a:t>3. If there are less than 20 people in the room, you could do a whip around: Name, Organization, Very short – what’s your main interest in being here today.</a:t>
            </a:r>
          </a:p>
          <a:p>
            <a:pPr defTabSz="914277">
              <a:defRPr/>
            </a:pPr>
            <a:endParaRPr lang="en-US" baseline="0" dirty="0"/>
          </a:p>
          <a:p>
            <a:pPr defTabSz="914277">
              <a:defRPr/>
            </a:pPr>
            <a:r>
              <a:rPr lang="en-US" baseline="0" dirty="0"/>
              <a:t>4. If there are MORE than 20 people (4 minutes):</a:t>
            </a:r>
          </a:p>
          <a:p>
            <a:pPr marL="171427" indent="-171427" defTabSz="914277">
              <a:buFontTx/>
              <a:buChar char="-"/>
              <a:defRPr/>
            </a:pPr>
            <a:r>
              <a:rPr lang="en-US" baseline="0" dirty="0"/>
              <a:t>we’d like you to get in groups of 3-4 (ideally with folks that you didn’t come with!) and introduce yourself, what organization you work with, and your main interest in being here today. </a:t>
            </a:r>
          </a:p>
          <a:p>
            <a:pPr marL="171427" indent="-171427" defTabSz="914277">
              <a:buFontTx/>
              <a:buChar char="-"/>
              <a:defRPr/>
            </a:pPr>
            <a:r>
              <a:rPr lang="en-US" baseline="0" dirty="0"/>
              <a:t>Give 1 minute </a:t>
            </a:r>
            <a:r>
              <a:rPr lang="en-US" baseline="0" dirty="0" err="1"/>
              <a:t>headsup</a:t>
            </a:r>
            <a:endParaRPr lang="en-US" baseline="0" dirty="0"/>
          </a:p>
          <a:p>
            <a:pPr defTabSz="914277">
              <a:defRPr/>
            </a:pPr>
            <a:endParaRPr lang="en-US" baseline="0" dirty="0"/>
          </a:p>
          <a:p>
            <a:pPr defTabSz="914277">
              <a:defRPr/>
            </a:pPr>
            <a:r>
              <a:rPr lang="en-US" baseline="0" dirty="0"/>
              <a:t>5. Popcorn response: What are some of the reasons that bring people here today?  (take 3-4 answers)</a:t>
            </a:r>
          </a:p>
          <a:p>
            <a:pPr defTabSz="914277">
              <a:defRPr/>
            </a:pPr>
            <a:endParaRPr lang="en-US" baseline="0" dirty="0"/>
          </a:p>
          <a:p>
            <a:pPr defTabSz="914277">
              <a:defRPr/>
            </a:pPr>
            <a:endParaRPr lang="en-US" baseline="0" dirty="0"/>
          </a:p>
          <a:p>
            <a:endParaRPr lang="en-US" baseline="0" dirty="0"/>
          </a:p>
          <a:p>
            <a:endParaRPr lang="en-US" baseline="0" dirty="0"/>
          </a:p>
          <a:p>
            <a:pPr marL="171427" indent="-171427">
              <a:buFontTx/>
              <a:buChar char="-"/>
            </a:pPr>
            <a:endParaRPr lang="en-US" dirty="0"/>
          </a:p>
        </p:txBody>
      </p:sp>
    </p:spTree>
    <p:extLst>
      <p:ext uri="{BB962C8B-B14F-4D97-AF65-F5344CB8AC3E}">
        <p14:creationId xmlns:p14="http://schemas.microsoft.com/office/powerpoint/2010/main" val="13451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0049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9F1DEB-A0A0-4BFC-BA5F-F03F8C189886}" type="slidenum">
              <a:rPr lang="en-US" smtClean="0"/>
              <a:pPr/>
              <a:t>21</a:t>
            </a:fld>
            <a:endParaRPr lang="en-US"/>
          </a:p>
        </p:txBody>
      </p:sp>
    </p:spTree>
    <p:extLst>
      <p:ext uri="{BB962C8B-B14F-4D97-AF65-F5344CB8AC3E}">
        <p14:creationId xmlns:p14="http://schemas.microsoft.com/office/powerpoint/2010/main" val="3676959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592C128-BF65-4AD3-9B5B-F9FE24D9497B}" type="slidenum">
              <a:rPr lang="en-US" smtClean="0"/>
              <a:pPr>
                <a:defRPr/>
              </a:pPr>
              <a:t>22</a:t>
            </a:fld>
            <a:endParaRPr lang="en-US"/>
          </a:p>
        </p:txBody>
      </p:sp>
    </p:spTree>
    <p:extLst>
      <p:ext uri="{BB962C8B-B14F-4D97-AF65-F5344CB8AC3E}">
        <p14:creationId xmlns:p14="http://schemas.microsoft.com/office/powerpoint/2010/main" val="4088772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762">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2391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486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ea typeface="ＭＳ Ｐゴシック" panose="020B0600070205080204" pitchFamily="34" charset="-128"/>
            </a:endParaRPr>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17244" indent="-27586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03452" indent="-22069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544833" indent="-22069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1986214" indent="-22069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427595" indent="-22069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868976" indent="-22069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310357" indent="-22069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751737" indent="-22069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04DEDA8-42FB-42CF-933C-89D923E758E1}" type="slidenum">
              <a:rPr lang="en-US" altLang="en-US" smtClean="0"/>
              <a:pPr>
                <a:spcBef>
                  <a:spcPct val="0"/>
                </a:spcBef>
              </a:pPr>
              <a:t>3</a:t>
            </a:fld>
            <a:endParaRPr lang="en-US" altLang="en-US"/>
          </a:p>
        </p:txBody>
      </p:sp>
    </p:spTree>
    <p:extLst>
      <p:ext uri="{BB962C8B-B14F-4D97-AF65-F5344CB8AC3E}">
        <p14:creationId xmlns:p14="http://schemas.microsoft.com/office/powerpoint/2010/main" val="254625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Times New Roman" panose="02020603050405020304" pitchFamily="18" charset="0"/>
                <a:cs typeface="Times New Roman" panose="02020603050405020304" pitchFamily="18" charset="0"/>
              </a:rPr>
              <a:t>Districts receive</a:t>
            </a:r>
            <a:r>
              <a:rPr lang="en-US" sz="1200" b="1" baseline="0" dirty="0" smtClean="0">
                <a:solidFill>
                  <a:schemeClr val="tx1"/>
                </a:solidFill>
                <a:latin typeface="Times New Roman" panose="02020603050405020304" pitchFamily="18" charset="0"/>
                <a:cs typeface="Times New Roman" panose="02020603050405020304" pitchFamily="18" charset="0"/>
              </a:rPr>
              <a:t> </a:t>
            </a:r>
            <a:r>
              <a:rPr lang="en-US" sz="1200" b="1" dirty="0" smtClean="0">
                <a:solidFill>
                  <a:schemeClr val="tx1"/>
                </a:solidFill>
                <a:latin typeface="Times New Roman" panose="02020603050405020304" pitchFamily="18" charset="0"/>
                <a:cs typeface="Times New Roman" panose="02020603050405020304" pitchFamily="18" charset="0"/>
              </a:rPr>
              <a:t>allocations </a:t>
            </a:r>
            <a:r>
              <a:rPr lang="en-US" sz="1200" dirty="0" smtClean="0">
                <a:solidFill>
                  <a:schemeClr val="tx1"/>
                </a:solidFill>
                <a:latin typeface="Times New Roman" panose="02020603050405020304" pitchFamily="18" charset="0"/>
                <a:cs typeface="Times New Roman" panose="02020603050405020304" pitchFamily="18" charset="0"/>
              </a:rPr>
              <a:t>from NJDOE and apply for grants</a:t>
            </a:r>
          </a:p>
          <a:p>
            <a:endParaRPr lang="en-US" dirty="0"/>
          </a:p>
        </p:txBody>
      </p:sp>
    </p:spTree>
    <p:extLst>
      <p:ext uri="{BB962C8B-B14F-4D97-AF65-F5344CB8AC3E}">
        <p14:creationId xmlns:p14="http://schemas.microsoft.com/office/powerpoint/2010/main" val="23170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82762">
              <a:defRPr/>
            </a:pPr>
            <a:r>
              <a:rPr lang="en-US" dirty="0" smtClean="0">
                <a:latin typeface="Times New Roman" panose="02020603050405020304" pitchFamily="18" charset="0"/>
                <a:cs typeface="Times New Roman" panose="02020603050405020304" pitchFamily="18" charset="0"/>
              </a:rPr>
              <a:t>For now, </a:t>
            </a:r>
          </a:p>
          <a:p>
            <a:pPr defTabSz="882762">
              <a:defRPr/>
            </a:pPr>
            <a:r>
              <a:rPr lang="en-US" dirty="0" smtClean="0">
                <a:latin typeface="Times New Roman" panose="02020603050405020304" pitchFamily="18" charset="0"/>
                <a:cs typeface="Times New Roman" panose="02020603050405020304" pitchFamily="18" charset="0"/>
              </a:rPr>
              <a:t>Voice</a:t>
            </a:r>
            <a:r>
              <a:rPr lang="en-US" baseline="0" dirty="0" smtClean="0">
                <a:latin typeface="Times New Roman" panose="02020603050405020304" pitchFamily="18" charset="0"/>
                <a:cs typeface="Times New Roman" panose="02020603050405020304" pitchFamily="18" charset="0"/>
              </a:rPr>
              <a:t> over – these align with our role, which is to set standards, ensure progress towards leaving high school ready to excel in college, career and society</a:t>
            </a:r>
          </a:p>
          <a:p>
            <a:pPr defTabSz="882762">
              <a:defRP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41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05877" indent="-271491">
              <a:defRPr>
                <a:solidFill>
                  <a:schemeClr val="tx1"/>
                </a:solidFill>
                <a:latin typeface="Arial" panose="020B0604020202020204" pitchFamily="34" charset="0"/>
                <a:ea typeface="ＭＳ Ｐゴシック" panose="020B0600070205080204" pitchFamily="34" charset="-128"/>
              </a:defRPr>
            </a:lvl2pPr>
            <a:lvl3pPr marL="1085964" indent="-217193">
              <a:defRPr>
                <a:solidFill>
                  <a:schemeClr val="tx1"/>
                </a:solidFill>
                <a:latin typeface="Arial" panose="020B0604020202020204" pitchFamily="34" charset="0"/>
                <a:ea typeface="ＭＳ Ｐゴシック" panose="020B0600070205080204" pitchFamily="34" charset="-128"/>
              </a:defRPr>
            </a:lvl3pPr>
            <a:lvl4pPr marL="1520350" indent="-217193">
              <a:defRPr>
                <a:solidFill>
                  <a:schemeClr val="tx1"/>
                </a:solidFill>
                <a:latin typeface="Arial" panose="020B0604020202020204" pitchFamily="34" charset="0"/>
                <a:ea typeface="ＭＳ Ｐゴシック" panose="020B0600070205080204" pitchFamily="34" charset="-128"/>
              </a:defRPr>
            </a:lvl4pPr>
            <a:lvl5pPr marL="1954736" indent="-217193">
              <a:defRPr>
                <a:solidFill>
                  <a:schemeClr val="tx1"/>
                </a:solidFill>
                <a:latin typeface="Arial" panose="020B0604020202020204" pitchFamily="34" charset="0"/>
                <a:ea typeface="ＭＳ Ｐゴシック" panose="020B0600070205080204" pitchFamily="34" charset="-128"/>
              </a:defRPr>
            </a:lvl5pPr>
            <a:lvl6pPr marL="2389121" indent="-21719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23507" indent="-21719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257893" indent="-21719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692279" indent="-21719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C4FC225-D033-48F6-AD41-AF04D4E0B102}"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741279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27836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lvl="1" indent="0">
              <a:buNone/>
            </a:pPr>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DC5085-CCA2-4FBD-A9DF-FAC24D37CBF9}" type="slidenum">
              <a:rPr lang="en-US" altLang="en-US" smtClean="0">
                <a:latin typeface="Calibri" panose="020F0502020204030204" pitchFamily="34" charset="0"/>
              </a:rPr>
              <a:pPr/>
              <a:t>8</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722023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457200" lvl="1" indent="0">
              <a:buNone/>
            </a:pPr>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17244" indent="-275863">
              <a:defRPr>
                <a:solidFill>
                  <a:schemeClr val="tx1"/>
                </a:solidFill>
                <a:latin typeface="Arial" panose="020B0604020202020204" pitchFamily="34" charset="0"/>
                <a:ea typeface="ＭＳ Ｐゴシック" panose="020B0600070205080204" pitchFamily="34" charset="-128"/>
              </a:defRPr>
            </a:lvl2pPr>
            <a:lvl3pPr marL="1103452" indent="-220690">
              <a:defRPr>
                <a:solidFill>
                  <a:schemeClr val="tx1"/>
                </a:solidFill>
                <a:latin typeface="Arial" panose="020B0604020202020204" pitchFamily="34" charset="0"/>
                <a:ea typeface="ＭＳ Ｐゴシック" panose="020B0600070205080204" pitchFamily="34" charset="-128"/>
              </a:defRPr>
            </a:lvl3pPr>
            <a:lvl4pPr marL="1544833" indent="-220690">
              <a:defRPr>
                <a:solidFill>
                  <a:schemeClr val="tx1"/>
                </a:solidFill>
                <a:latin typeface="Arial" panose="020B0604020202020204" pitchFamily="34" charset="0"/>
                <a:ea typeface="ＭＳ Ｐゴシック" panose="020B0600070205080204" pitchFamily="34" charset="-128"/>
              </a:defRPr>
            </a:lvl4pPr>
            <a:lvl5pPr marL="1986214" indent="-220690">
              <a:defRPr>
                <a:solidFill>
                  <a:schemeClr val="tx1"/>
                </a:solidFill>
                <a:latin typeface="Arial" panose="020B0604020202020204" pitchFamily="34" charset="0"/>
                <a:ea typeface="ＭＳ Ｐゴシック" panose="020B0600070205080204" pitchFamily="34" charset="-128"/>
              </a:defRPr>
            </a:lvl5pPr>
            <a:lvl6pPr marL="2427595"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868976"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31035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751737" indent="-22069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6DC5085-CCA2-4FBD-A9DF-FAC24D37CBF9}" type="slidenum">
              <a:rPr lang="en-US" altLang="en-US" smtClean="0">
                <a:latin typeface="Calibri" panose="020F0502020204030204" pitchFamily="34" charset="0"/>
              </a:rPr>
              <a:pPr/>
              <a:t>9</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23692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685800" y="1676400"/>
            <a:ext cx="7772400" cy="860425"/>
          </a:xfrm>
          <a:prstGeom prst="rect">
            <a:avLst/>
          </a:prstGeom>
          <a:solidFill>
            <a:schemeClr val="bg1"/>
          </a:solidFill>
        </p:spPr>
        <p:style>
          <a:lnRef idx="1">
            <a:schemeClr val="accent1"/>
          </a:lnRef>
          <a:fillRef idx="2">
            <a:schemeClr val="accent1"/>
          </a:fillRef>
          <a:effectRef idx="1">
            <a:schemeClr val="accent1"/>
          </a:effectRef>
          <a:fontRef idx="none"/>
        </p:style>
        <p:txBody>
          <a:bodyPr/>
          <a:lstStyle>
            <a:lvl1pPr>
              <a:defRPr b="1"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828800"/>
            <a:ext cx="8229600" cy="4343400"/>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baseline="0">
                <a:solidFill>
                  <a:srgbClr val="0D5072"/>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828800"/>
            <a:ext cx="8229600" cy="4343400"/>
          </a:xfrm>
          <a:prstGeom prst="rect">
            <a:avLst/>
          </a:prstGeom>
        </p:spPr>
        <p:txBody>
          <a:bodyPr/>
          <a:lstStyle>
            <a:lvl1pPr marL="231775" indent="-231775" eaLnBrk="1" hangingPunct="1">
              <a:defRPr sz="2800">
                <a:latin typeface="Times New Roman" panose="02020603050405020304" pitchFamily="18" charset="0"/>
                <a:cs typeface="Times New Roman" panose="02020603050405020304" pitchFamily="18" charset="0"/>
              </a:defRPr>
            </a:lvl1pPr>
            <a:lvl2pPr marL="682625" indent="-225425" eaLnBrk="1" hangingPunct="1">
              <a:buClrTx/>
              <a:buFont typeface="Calibri" pitchFamily="34" charset="0"/>
              <a:buChar char="‒"/>
              <a:defRPr sz="2400">
                <a:latin typeface="Times New Roman" panose="02020603050405020304" pitchFamily="18" charset="0"/>
                <a:cs typeface="Times New Roman" panose="02020603050405020304" pitchFamily="18" charset="0"/>
              </a:defRPr>
            </a:lvl2pPr>
            <a:lvl3pPr marL="1146175" indent="-231775" eaLnBrk="1" hangingPunct="1">
              <a:buClrTx/>
              <a:buFont typeface="Courier New" pitchFamily="49" charset="0"/>
              <a:buChar char="o"/>
              <a:defRPr sz="2000">
                <a:latin typeface="Times New Roman" panose="02020603050405020304" pitchFamily="18" charset="0"/>
                <a:cs typeface="Times New Roman" panose="02020603050405020304" pitchFamily="18" charset="0"/>
              </a:defRPr>
            </a:lvl3pPr>
          </a:lstStyle>
          <a:p>
            <a:pPr lvl="0"/>
            <a:r>
              <a:rPr lang="en-US" dirty="0"/>
              <a:t>Click to edit Master text styles</a:t>
            </a:r>
          </a:p>
          <a:p>
            <a:pPr lvl="1"/>
            <a:r>
              <a:rPr lang="en-US" dirty="0"/>
              <a:t>Second level</a:t>
            </a:r>
          </a:p>
          <a:p>
            <a:pPr lvl="2"/>
            <a:r>
              <a:rPr lang="en-US" dirty="0"/>
              <a:t>Third level</a:t>
            </a:r>
          </a:p>
        </p:txBody>
      </p:sp>
      <p:grpSp>
        <p:nvGrpSpPr>
          <p:cNvPr id="5" name="Group 4"/>
          <p:cNvGrpSpPr/>
          <p:nvPr userDrawn="1"/>
        </p:nvGrpSpPr>
        <p:grpSpPr>
          <a:xfrm>
            <a:off x="8319117" y="6046412"/>
            <a:ext cx="844029" cy="811588"/>
            <a:chOff x="7422778" y="2057400"/>
            <a:chExt cx="1721222" cy="1655065"/>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7" name="Group 6"/>
            <p:cNvGrpSpPr/>
            <p:nvPr userDrawn="1"/>
          </p:nvGrpSpPr>
          <p:grpSpPr>
            <a:xfrm>
              <a:off x="7422778" y="2436813"/>
              <a:ext cx="1028182" cy="1028182"/>
              <a:chOff x="7422778" y="2436813"/>
              <a:chExt cx="1028182" cy="1028182"/>
            </a:xfrm>
          </p:grpSpPr>
          <p:sp>
            <p:nvSpPr>
              <p:cNvPr id="8" name="Rectangle: Rounded Corners 7"/>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CD1B2-C11B-4838-8012-37186D4001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9" name="Group 8"/>
          <p:cNvGrpSpPr/>
          <p:nvPr userDrawn="1"/>
        </p:nvGrpSpPr>
        <p:grpSpPr>
          <a:xfrm>
            <a:off x="8319117" y="6046412"/>
            <a:ext cx="844029" cy="811588"/>
            <a:chOff x="7422778" y="2057400"/>
            <a:chExt cx="1721222" cy="1655065"/>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1" name="Group 10"/>
            <p:cNvGrpSpPr/>
            <p:nvPr userDrawn="1"/>
          </p:nvGrpSpPr>
          <p:grpSpPr>
            <a:xfrm>
              <a:off x="7422778" y="2436813"/>
              <a:ext cx="1028182" cy="1028182"/>
              <a:chOff x="7422778" y="2436813"/>
              <a:chExt cx="1028182" cy="1028182"/>
            </a:xfrm>
          </p:grpSpPr>
          <p:sp>
            <p:nvSpPr>
              <p:cNvPr id="12" name="Rectangle: Rounded Corners 11"/>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0" y="6705600"/>
            <a:ext cx="9144000" cy="1524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730250"/>
            <a:ext cx="8229600" cy="102235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7" name="Group 16"/>
          <p:cNvGrpSpPr/>
          <p:nvPr userDrawn="1"/>
        </p:nvGrpSpPr>
        <p:grpSpPr>
          <a:xfrm>
            <a:off x="8319117" y="6046412"/>
            <a:ext cx="844029" cy="811588"/>
            <a:chOff x="7422778" y="2057400"/>
            <a:chExt cx="1721222" cy="1655065"/>
          </a:xfrm>
        </p:grpSpPr>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9" name="Group 18"/>
            <p:cNvGrpSpPr/>
            <p:nvPr userDrawn="1"/>
          </p:nvGrpSpPr>
          <p:grpSpPr>
            <a:xfrm>
              <a:off x="7422778" y="2436813"/>
              <a:ext cx="1028182" cy="1028182"/>
              <a:chOff x="7422778" y="2436813"/>
              <a:chExt cx="1028182" cy="1028182"/>
            </a:xfrm>
          </p:grpSpPr>
          <p:sp>
            <p:nvSpPr>
              <p:cNvPr id="20" name="Rectangle: Rounded Corners 1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2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lang="en-US" sz="2200" b="1" kern="1200" dirty="0" smtClean="0">
                <a:solidFill>
                  <a:schemeClr val="tx1"/>
                </a:solidFill>
                <a:latin typeface="Times New Roman" panose="02020603050405020304" pitchFamily="18" charset="0"/>
                <a:ea typeface="ＭＳ Ｐゴシック" pitchFamily="-123" charset="-128"/>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p:cNvGrpSpPr/>
          <p:nvPr userDrawn="1"/>
        </p:nvGrpSpPr>
        <p:grpSpPr>
          <a:xfrm>
            <a:off x="8319117" y="6046412"/>
            <a:ext cx="844029" cy="811588"/>
            <a:chOff x="7422778" y="2057400"/>
            <a:chExt cx="1721222" cy="1655065"/>
          </a:xfrm>
        </p:grpSpPr>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4" name="Group 13"/>
            <p:cNvGrpSpPr/>
            <p:nvPr userDrawn="1"/>
          </p:nvGrpSpPr>
          <p:grpSpPr>
            <a:xfrm>
              <a:off x="7422778" y="2436813"/>
              <a:ext cx="1028182" cy="1028182"/>
              <a:chOff x="7422778" y="2436813"/>
              <a:chExt cx="1028182" cy="1028182"/>
            </a:xfrm>
          </p:grpSpPr>
          <p:sp>
            <p:nvSpPr>
              <p:cNvPr id="15" name="Rectangle: Rounded Corners 14"/>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a:prstGeom prst="rect">
            <a:avLst/>
          </a:prstGeom>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grpSp>
        <p:nvGrpSpPr>
          <p:cNvPr id="8" name="Group 7"/>
          <p:cNvGrpSpPr/>
          <p:nvPr userDrawn="1"/>
        </p:nvGrpSpPr>
        <p:grpSpPr>
          <a:xfrm>
            <a:off x="8319117" y="6046412"/>
            <a:ext cx="844029" cy="811588"/>
            <a:chOff x="7422778" y="2057400"/>
            <a:chExt cx="1721222" cy="1655065"/>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0" name="Group 9"/>
            <p:cNvGrpSpPr/>
            <p:nvPr userDrawn="1"/>
          </p:nvGrpSpPr>
          <p:grpSpPr>
            <a:xfrm>
              <a:off x="7422778" y="2436813"/>
              <a:ext cx="1028182" cy="1028182"/>
              <a:chOff x="7422778" y="2436813"/>
              <a:chExt cx="1028182" cy="1028182"/>
            </a:xfrm>
          </p:grpSpPr>
          <p:sp>
            <p:nvSpPr>
              <p:cNvPr id="11" name="Rectangle: Rounded Corners 10"/>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p:cNvGrpSpPr/>
          <p:nvPr userDrawn="1"/>
        </p:nvGrpSpPr>
        <p:grpSpPr>
          <a:xfrm>
            <a:off x="8319117" y="6046412"/>
            <a:ext cx="844029" cy="811588"/>
            <a:chOff x="7422778" y="2057400"/>
            <a:chExt cx="1721222" cy="1655065"/>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9" name="Group 8"/>
            <p:cNvGrpSpPr/>
            <p:nvPr userDrawn="1"/>
          </p:nvGrpSpPr>
          <p:grpSpPr>
            <a:xfrm>
              <a:off x="7422778" y="2436813"/>
              <a:ext cx="1028182" cy="1028182"/>
              <a:chOff x="7422778" y="2436813"/>
              <a:chExt cx="1028182" cy="1028182"/>
            </a:xfrm>
          </p:grpSpPr>
          <p:sp>
            <p:nvSpPr>
              <p:cNvPr id="10" name="Rectangle: Rounded Corners 9"/>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3008313" cy="368300"/>
          </a:xfrm>
          <a:prstGeom prst="rect">
            <a:avLst/>
          </a:prstGeom>
        </p:spPr>
        <p:txBody>
          <a:bodyPr anchor="b"/>
          <a:lstStyle>
            <a:lvl1pPr algn="l">
              <a:defRPr sz="17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4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Picture Placeholder 2"/>
          <p:cNvSpPr>
            <a:spLocks noGrp="1"/>
          </p:cNvSpPr>
          <p:nvPr>
            <p:ph type="pic" idx="1"/>
          </p:nvPr>
        </p:nvSpPr>
        <p:spPr>
          <a:xfrm>
            <a:off x="1792288" y="990599"/>
            <a:ext cx="5486400" cy="3736975"/>
          </a:xfrm>
          <a:prstGeom prst="rect">
            <a:avLst/>
          </a:prstGeom>
        </p:spPr>
        <p:txBody>
          <a:bodyPr/>
          <a:lstStyle>
            <a:lvl1pPr marL="0" indent="0">
              <a:buNone/>
              <a:defRPr sz="3200">
                <a:latin typeface="Times New Roman" panose="02020603050405020304" pitchFamily="18" charset="0"/>
                <a:cs typeface="Times New Roman" panose="0202060305040502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grpSp>
        <p:nvGrpSpPr>
          <p:cNvPr id="10" name="Group 9"/>
          <p:cNvGrpSpPr/>
          <p:nvPr userDrawn="1"/>
        </p:nvGrpSpPr>
        <p:grpSpPr>
          <a:xfrm>
            <a:off x="8319117" y="6046412"/>
            <a:ext cx="844029" cy="811588"/>
            <a:chOff x="7422778" y="2057400"/>
            <a:chExt cx="1721222" cy="1655065"/>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2" name="Group 11"/>
            <p:cNvGrpSpPr/>
            <p:nvPr userDrawn="1"/>
          </p:nvGrpSpPr>
          <p:grpSpPr>
            <a:xfrm>
              <a:off x="7422778" y="2436813"/>
              <a:ext cx="1028182" cy="1028182"/>
              <a:chOff x="7422778" y="2436813"/>
              <a:chExt cx="1028182" cy="1028182"/>
            </a:xfrm>
          </p:grpSpPr>
          <p:sp>
            <p:nvSpPr>
              <p:cNvPr id="13" name="Rectangle: Rounded Corners 12"/>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angle 5"/>
          <p:cNvSpPr/>
          <p:nvPr userDrawn="1"/>
        </p:nvSpPr>
        <p:spPr>
          <a:xfrm>
            <a:off x="0" y="6466660"/>
            <a:ext cx="9144000" cy="4081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7" descr="internal_roundup_header_cropped.png"/>
          <p:cNvPicPr>
            <a:picLocks noChangeAspect="1"/>
          </p:cNvPicPr>
          <p:nvPr userDrawn="1"/>
        </p:nvPicPr>
        <p:blipFill>
          <a:blip r:embed="rId13" cstate="print"/>
          <a:srcRect/>
          <a:stretch>
            <a:fillRect/>
          </a:stretch>
        </p:blipFill>
        <p:spPr bwMode="auto">
          <a:xfrm>
            <a:off x="0" y="0"/>
            <a:ext cx="9144000" cy="381000"/>
          </a:xfrm>
          <a:prstGeom prst="rect">
            <a:avLst/>
          </a:prstGeom>
          <a:noFill/>
          <a:ln w="9525">
            <a:noFill/>
            <a:miter lim="800000"/>
            <a:headEnd/>
            <a:tailEnd/>
          </a:ln>
        </p:spPr>
      </p:pic>
      <p:sp>
        <p:nvSpPr>
          <p:cNvPr id="8" name="Text Box 6"/>
          <p:cNvSpPr txBox="1">
            <a:spLocks noChangeArrowheads="1"/>
          </p:cNvSpPr>
          <p:nvPr userDrawn="1"/>
        </p:nvSpPr>
        <p:spPr bwMode="auto">
          <a:xfrm>
            <a:off x="838203" y="274152"/>
            <a:ext cx="2286000" cy="430887"/>
          </a:xfrm>
          <a:prstGeom prst="rect">
            <a:avLst/>
          </a:prstGeom>
          <a:noFill/>
          <a:ln w="9525">
            <a:noFill/>
            <a:miter lim="800000"/>
            <a:headEnd/>
            <a:tailEnd/>
          </a:ln>
        </p:spPr>
        <p:txBody>
          <a:bodyPr wrap="square" anchor="ctr">
            <a:prstTxWarp prst="textNoShape">
              <a:avLst/>
            </a:prstTxWarp>
            <a:spAutoFit/>
          </a:bodyPr>
          <a:lstStyle/>
          <a:p>
            <a:r>
              <a:rPr lang="en-US" sz="1100" b="1" dirty="0">
                <a:solidFill>
                  <a:srgbClr val="0D5072"/>
                </a:solidFill>
                <a:latin typeface="Palatino" pitchFamily="-123" charset="0"/>
              </a:rPr>
              <a:t>New Jersey</a:t>
            </a:r>
          </a:p>
          <a:p>
            <a:r>
              <a:rPr lang="en-US" sz="1100" b="1" dirty="0">
                <a:solidFill>
                  <a:srgbClr val="0D5072"/>
                </a:solidFill>
                <a:latin typeface="Palatino" pitchFamily="-123" charset="0"/>
              </a:rPr>
              <a:t>DEPARTMENT OF EDUCATION</a:t>
            </a:r>
            <a:endParaRPr lang="en-US" sz="1100" dirty="0">
              <a:solidFill>
                <a:srgbClr val="0D5072"/>
              </a:solidFill>
            </a:endParaRPr>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28600" y="184795"/>
            <a:ext cx="609603" cy="609603"/>
          </a:xfrm>
          <a:prstGeom prst="rect">
            <a:avLst/>
          </a:prstGeom>
        </p:spPr>
      </p:pic>
      <p:sp>
        <p:nvSpPr>
          <p:cNvPr id="10" name="Rectangle 9"/>
          <p:cNvSpPr/>
          <p:nvPr userDrawn="1"/>
        </p:nvSpPr>
        <p:spPr>
          <a:xfrm>
            <a:off x="914400" y="6466661"/>
            <a:ext cx="2917337" cy="307777"/>
          </a:xfrm>
          <a:prstGeom prst="rect">
            <a:avLst/>
          </a:prstGeom>
        </p:spPr>
        <p:txBody>
          <a:bodyPr wrap="none">
            <a:spAutoFit/>
          </a:bodyPr>
          <a:lstStyle/>
          <a:p>
            <a:r>
              <a:rPr lang="en-US" sz="1400" dirty="0">
                <a:solidFill>
                  <a:schemeClr val="bg1"/>
                </a:solidFill>
                <a:latin typeface="Times New Roman" panose="02020603050405020304" pitchFamily="18" charset="0"/>
                <a:cs typeface="Times New Roman" panose="02020603050405020304" pitchFamily="18" charset="0"/>
              </a:rPr>
              <a:t>|      www.state.nj.us/education/ESSA/</a:t>
            </a:r>
          </a:p>
        </p:txBody>
      </p:sp>
      <p:sp>
        <p:nvSpPr>
          <p:cNvPr id="11" name="Rectangle 10"/>
          <p:cNvSpPr/>
          <p:nvPr userDrawn="1"/>
        </p:nvSpPr>
        <p:spPr>
          <a:xfrm>
            <a:off x="445147" y="6466661"/>
            <a:ext cx="393056" cy="307777"/>
          </a:xfrm>
          <a:prstGeom prst="rect">
            <a:avLst/>
          </a:prstGeom>
        </p:spPr>
        <p:txBody>
          <a:bodyPr wrap="none">
            <a:spAutoFit/>
          </a:bodyPr>
          <a:lstStyle/>
          <a:p>
            <a:fld id="{BB6E7BE7-7590-42A1-BEEC-349CFB141555}" type="slidenum">
              <a:rPr lang="en-US" sz="1400" smtClean="0">
                <a:solidFill>
                  <a:schemeClr val="bg1"/>
                </a:solidFill>
                <a:latin typeface="Times New Roman" panose="02020603050405020304" pitchFamily="18" charset="0"/>
                <a:cs typeface="Times New Roman" panose="02020603050405020304" pitchFamily="18" charset="0"/>
              </a:rPr>
              <a:t>‹#›</a:t>
            </a:fld>
            <a:endParaRPr lang="en-US" sz="1400" dirty="0">
              <a:solidFill>
                <a:schemeClr val="bg1"/>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eaLnBrk="1" fontAlgn="base" hangingPunct="1">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rtl="0" eaLnBrk="1" fontAlgn="base" hangingPunct="1">
        <a:spcBef>
          <a:spcPct val="20000"/>
        </a:spcBef>
        <a:spcAft>
          <a:spcPct val="0"/>
        </a:spcAft>
        <a:buFont typeface="Arial" pitchFamily="-123"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rtl="0" eaLnBrk="1" fontAlgn="base" hangingPunct="1">
        <a:spcBef>
          <a:spcPct val="20000"/>
        </a:spcBef>
        <a:spcAft>
          <a:spcPct val="0"/>
        </a:spcAft>
        <a:buFont typeface="Arial" pitchFamily="-123" charset="0"/>
        <a:buChar char="–"/>
        <a:defRPr sz="2800" kern="1200">
          <a:solidFill>
            <a:schemeClr val="tx1"/>
          </a:solidFill>
          <a:latin typeface="+mn-lt"/>
          <a:ea typeface="ＭＳ Ｐゴシック" pitchFamily="-123" charset="-128"/>
          <a:cs typeface="+mn-cs"/>
        </a:defRPr>
      </a:lvl2pPr>
      <a:lvl3pPr marL="1143000" indent="-228600" algn="l" rtl="0" eaLnBrk="1" fontAlgn="base" hangingPunct="1">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CD1B2-C11B-4838-8012-37186D4001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j.gov/education/title1/archive/ESSATAAgenda.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homeroom5.doe.state.nj.us/events/?p=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tate.nj.us/education/ESS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essa@doe.state.nj.us"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1100" y="1600201"/>
            <a:ext cx="6781800" cy="1523999"/>
          </a:xfrm>
        </p:spPr>
        <p:txBody>
          <a:bodyPr/>
          <a:lstStyle/>
          <a:p>
            <a:r>
              <a:rPr lang="en-US" b="0" i="1" dirty="0"/>
              <a:t>Every Student Succeeds Act </a:t>
            </a:r>
            <a:r>
              <a:rPr lang="en-US" b="0" dirty="0"/>
              <a:t/>
            </a:r>
            <a:br>
              <a:rPr lang="en-US" b="0" dirty="0"/>
            </a:br>
            <a:r>
              <a:rPr lang="en-US" b="0" dirty="0"/>
              <a:t>in New </a:t>
            </a:r>
            <a:r>
              <a:rPr lang="en-US" b="0" dirty="0" smtClean="0"/>
              <a:t>Jersey</a:t>
            </a:r>
            <a:r>
              <a:rPr lang="en-US" dirty="0"/>
              <a:t/>
            </a:r>
            <a:br>
              <a:rPr lang="en-US" dirty="0"/>
            </a:br>
            <a:endParaRPr lang="en-US" dirty="0">
              <a:solidFill>
                <a:schemeClr val="tx1"/>
              </a:solidFill>
            </a:endParaRPr>
          </a:p>
        </p:txBody>
      </p:sp>
      <p:sp>
        <p:nvSpPr>
          <p:cNvPr id="5124" name="Content Placeholder 4"/>
          <p:cNvSpPr>
            <a:spLocks noGrp="1"/>
          </p:cNvSpPr>
          <p:nvPr>
            <p:ph sz="quarter" idx="4294967295"/>
          </p:nvPr>
        </p:nvSpPr>
        <p:spPr bwMode="auto">
          <a:xfrm>
            <a:off x="0" y="3581400"/>
            <a:ext cx="9144000" cy="1259404"/>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en-US" altLang="en-US" dirty="0" smtClean="0">
                <a:solidFill>
                  <a:srgbClr val="0D5072"/>
                </a:solidFill>
                <a:latin typeface="Times New Roman" panose="02020603050405020304" pitchFamily="18" charset="0"/>
                <a:ea typeface="ＭＳ Ｐゴシック" panose="020B0600070205080204" pitchFamily="34" charset="-128"/>
                <a:cs typeface="Times New Roman" panose="02020603050405020304" pitchFamily="18" charset="0"/>
              </a:rPr>
              <a:t>October/November 2016</a:t>
            </a:r>
          </a:p>
          <a:p>
            <a:pPr marL="0" indent="0" algn="ctr">
              <a:buNone/>
            </a:pPr>
            <a:endParaRPr lang="en-US" altLang="en-US" dirty="0">
              <a:solidFill>
                <a:srgbClr val="0D5072"/>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0" indent="0" algn="ctr">
              <a:buNone/>
            </a:pPr>
            <a:r>
              <a:rPr lang="en-US" altLang="en-US" dirty="0" smtClean="0">
                <a:solidFill>
                  <a:srgbClr val="0D5072"/>
                </a:solidFill>
                <a:latin typeface="Times New Roman" panose="02020603050405020304" pitchFamily="18" charset="0"/>
                <a:ea typeface="ＭＳ Ｐゴシック" panose="020B0600070205080204" pitchFamily="34" charset="-128"/>
                <a:cs typeface="Times New Roman" panose="02020603050405020304" pitchFamily="18" charset="0"/>
              </a:rPr>
              <a:t>NJ Department of Education (DOE)</a:t>
            </a:r>
          </a:p>
        </p:txBody>
      </p:sp>
      <p:grpSp>
        <p:nvGrpSpPr>
          <p:cNvPr id="10" name="Group 9"/>
          <p:cNvGrpSpPr/>
          <p:nvPr/>
        </p:nvGrpSpPr>
        <p:grpSpPr>
          <a:xfrm>
            <a:off x="6934200" y="2362200"/>
            <a:ext cx="1721222" cy="1655065"/>
            <a:chOff x="7422778" y="2057400"/>
            <a:chExt cx="1721222" cy="1655065"/>
          </a:xfrm>
        </p:grpSpPr>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8935" y="2057400"/>
              <a:ext cx="1655065" cy="1655065"/>
            </a:xfrm>
            <a:prstGeom prst="rect">
              <a:avLst/>
            </a:prstGeom>
          </p:spPr>
        </p:pic>
        <p:grpSp>
          <p:nvGrpSpPr>
            <p:cNvPr id="14" name="Group 13"/>
            <p:cNvGrpSpPr/>
            <p:nvPr userDrawn="1"/>
          </p:nvGrpSpPr>
          <p:grpSpPr>
            <a:xfrm>
              <a:off x="7422778" y="2436813"/>
              <a:ext cx="1028182" cy="1028182"/>
              <a:chOff x="7422778" y="2436813"/>
              <a:chExt cx="1028182" cy="1028182"/>
            </a:xfrm>
          </p:grpSpPr>
          <p:sp>
            <p:nvSpPr>
              <p:cNvPr id="15" name="Rectangle: Rounded Corners 14"/>
              <p:cNvSpPr/>
              <p:nvPr userDrawn="1"/>
            </p:nvSpPr>
            <p:spPr>
              <a:xfrm>
                <a:off x="7442104" y="2743700"/>
                <a:ext cx="989529" cy="414407"/>
              </a:xfrm>
              <a:prstGeom prst="round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422778" y="2436813"/>
                <a:ext cx="1028182" cy="1028182"/>
              </a:xfrm>
              <a:prstGeom prst="rect">
                <a:avLst/>
              </a:prstGeom>
            </p:spPr>
          </p:pic>
        </p:grpSp>
      </p:grpSp>
    </p:spTree>
    <p:extLst>
      <p:ext uri="{BB962C8B-B14F-4D97-AF65-F5344CB8AC3E}">
        <p14:creationId xmlns:p14="http://schemas.microsoft.com/office/powerpoint/2010/main" val="3596026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6" y="1905000"/>
            <a:ext cx="9144000" cy="4343400"/>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Challenging Academic Standards </a:t>
            </a:r>
            <a:endParaRPr lang="en-US" dirty="0"/>
          </a:p>
        </p:txBody>
      </p:sp>
      <p:sp>
        <p:nvSpPr>
          <p:cNvPr id="3" name="Content Placeholder 2"/>
          <p:cNvSpPr>
            <a:spLocks noGrp="1"/>
          </p:cNvSpPr>
          <p:nvPr>
            <p:ph idx="1"/>
          </p:nvPr>
        </p:nvSpPr>
        <p:spPr>
          <a:xfrm>
            <a:off x="-228600" y="1600200"/>
            <a:ext cx="9220200" cy="4419600"/>
          </a:xfrm>
        </p:spPr>
        <p:txBody>
          <a:bodyPr/>
          <a:lstStyle/>
          <a:p>
            <a:pPr lvl="1"/>
            <a:endParaRPr lang="en-US" sz="2000" b="1" dirty="0" smtClean="0">
              <a:solidFill>
                <a:srgbClr val="0D5072"/>
              </a:solidFill>
            </a:endParaRPr>
          </a:p>
          <a:p>
            <a:pPr lvl="1"/>
            <a:r>
              <a:rPr lang="en-US" b="1" dirty="0" smtClean="0">
                <a:solidFill>
                  <a:srgbClr val="0D5072"/>
                </a:solidFill>
              </a:rPr>
              <a:t>Must adopt:</a:t>
            </a:r>
          </a:p>
          <a:p>
            <a:pPr lvl="2"/>
            <a:r>
              <a:rPr lang="en-US" b="1" dirty="0">
                <a:solidFill>
                  <a:srgbClr val="0D5072"/>
                </a:solidFill>
              </a:rPr>
              <a:t>A</a:t>
            </a:r>
            <a:r>
              <a:rPr lang="en-US" b="1" dirty="0" smtClean="0">
                <a:solidFill>
                  <a:srgbClr val="0D5072"/>
                </a:solidFill>
              </a:rPr>
              <a:t>cademic </a:t>
            </a:r>
            <a:r>
              <a:rPr lang="en-US" b="1" dirty="0">
                <a:solidFill>
                  <a:srgbClr val="0D5072"/>
                </a:solidFill>
              </a:rPr>
              <a:t>standards for math, reading or language arts, and </a:t>
            </a:r>
            <a:r>
              <a:rPr lang="en-US" b="1" dirty="0" smtClean="0">
                <a:solidFill>
                  <a:srgbClr val="0D5072"/>
                </a:solidFill>
              </a:rPr>
              <a:t>science: </a:t>
            </a:r>
            <a:r>
              <a:rPr lang="en-US" dirty="0">
                <a:solidFill>
                  <a:srgbClr val="0D5072"/>
                </a:solidFill>
              </a:rPr>
              <a:t>must be aligned with entrance requirements for credit-bearing coursework at state higher education institutions and with relevant state career and technical education standards. </a:t>
            </a:r>
            <a:endParaRPr lang="en-US" dirty="0" smtClean="0">
              <a:solidFill>
                <a:srgbClr val="0D5072"/>
              </a:solidFill>
            </a:endParaRPr>
          </a:p>
          <a:p>
            <a:pPr lvl="2"/>
            <a:r>
              <a:rPr lang="en-US" b="1" dirty="0">
                <a:solidFill>
                  <a:srgbClr val="0D5072"/>
                </a:solidFill>
              </a:rPr>
              <a:t>English language proficiency </a:t>
            </a:r>
            <a:r>
              <a:rPr lang="en-US" b="1" dirty="0" smtClean="0">
                <a:solidFill>
                  <a:srgbClr val="0D5072"/>
                </a:solidFill>
              </a:rPr>
              <a:t>standards: </a:t>
            </a:r>
            <a:r>
              <a:rPr lang="en-US" dirty="0" smtClean="0">
                <a:solidFill>
                  <a:srgbClr val="0D5072"/>
                </a:solidFill>
              </a:rPr>
              <a:t>must </a:t>
            </a:r>
            <a:r>
              <a:rPr lang="en-US" dirty="0">
                <a:solidFill>
                  <a:srgbClr val="0D5072"/>
                </a:solidFill>
              </a:rPr>
              <a:t>be derived from four domains (speaking, listening, reading and writing), address the different proficiency levels of English learners, and be aligned with the challenging state academic standards.</a:t>
            </a:r>
          </a:p>
          <a:p>
            <a:pPr lvl="1"/>
            <a:r>
              <a:rPr lang="en-US" b="1" dirty="0" smtClean="0">
                <a:solidFill>
                  <a:srgbClr val="0D5072"/>
                </a:solidFill>
              </a:rPr>
              <a:t>May adopt:</a:t>
            </a:r>
          </a:p>
          <a:p>
            <a:pPr lvl="2"/>
            <a:r>
              <a:rPr lang="en-US" b="1" dirty="0" smtClean="0">
                <a:solidFill>
                  <a:srgbClr val="0D5072"/>
                </a:solidFill>
              </a:rPr>
              <a:t>Alternate </a:t>
            </a:r>
            <a:r>
              <a:rPr lang="en-US" b="1" dirty="0">
                <a:solidFill>
                  <a:srgbClr val="0D5072"/>
                </a:solidFill>
              </a:rPr>
              <a:t>academic achievement standards for students with the most significant </a:t>
            </a:r>
            <a:r>
              <a:rPr lang="en-US" b="1" dirty="0" smtClean="0">
                <a:solidFill>
                  <a:srgbClr val="0D5072"/>
                </a:solidFill>
              </a:rPr>
              <a:t>disabilities.</a:t>
            </a:r>
            <a:endParaRPr lang="en-US" b="1" dirty="0">
              <a:solidFill>
                <a:srgbClr val="0D5072"/>
              </a:solidFill>
            </a:endParaRPr>
          </a:p>
        </p:txBody>
      </p:sp>
    </p:spTree>
    <p:extLst>
      <p:ext uri="{BB962C8B-B14F-4D97-AF65-F5344CB8AC3E}">
        <p14:creationId xmlns:p14="http://schemas.microsoft.com/office/powerpoint/2010/main" val="3074062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xfrm>
            <a:off x="0" y="692150"/>
            <a:ext cx="9144000" cy="8715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200" b="1" dirty="0" smtClean="0">
                <a:ea typeface="ＭＳ Ｐゴシック" panose="020B0600070205080204" pitchFamily="34" charset="-128"/>
              </a:rPr>
              <a:t>Academic Assessments</a:t>
            </a:r>
            <a:br>
              <a:rPr lang="en-US" altLang="en-US" sz="3200" b="1" dirty="0" smtClean="0">
                <a:ea typeface="ＭＳ Ｐゴシック" panose="020B0600070205080204" pitchFamily="34" charset="-128"/>
              </a:rPr>
            </a:br>
            <a:r>
              <a:rPr lang="en-US" altLang="en-US" sz="2800" i="1" dirty="0" smtClean="0">
                <a:ea typeface="ＭＳ Ｐゴシック" panose="020B0600070205080204" pitchFamily="34" charset="-128"/>
              </a:rPr>
              <a:t>Title I, Part A, Section 1111(b)(2), Academic Assessments</a:t>
            </a:r>
            <a:endParaRPr lang="en-US" altLang="en-US" sz="3200" i="1" dirty="0" smtClean="0">
              <a:ea typeface="ＭＳ Ｐゴシック" panose="020B0600070205080204" pitchFamily="34" charset="-128"/>
            </a:endParaRPr>
          </a:p>
        </p:txBody>
      </p:sp>
      <p:graphicFrame>
        <p:nvGraphicFramePr>
          <p:cNvPr id="9" name="Table 8"/>
          <p:cNvGraphicFramePr>
            <a:graphicFrameLocks noGrp="1"/>
          </p:cNvGraphicFramePr>
          <p:nvPr/>
        </p:nvGraphicFramePr>
        <p:xfrm>
          <a:off x="250825" y="1844675"/>
          <a:ext cx="8642350" cy="4516438"/>
        </p:xfrm>
        <a:graphic>
          <a:graphicData uri="http://schemas.openxmlformats.org/drawingml/2006/table">
            <a:tbl>
              <a:tblPr/>
              <a:tblGrid>
                <a:gridCol w="1440392">
                  <a:extLst>
                    <a:ext uri="{9D8B030D-6E8A-4147-A177-3AD203B41FA5}">
                      <a16:colId xmlns:a16="http://schemas.microsoft.com/office/drawing/2014/main" val="20000"/>
                    </a:ext>
                  </a:extLst>
                </a:gridCol>
                <a:gridCol w="3600979">
                  <a:extLst>
                    <a:ext uri="{9D8B030D-6E8A-4147-A177-3AD203B41FA5}">
                      <a16:colId xmlns:a16="http://schemas.microsoft.com/office/drawing/2014/main" val="20001"/>
                    </a:ext>
                  </a:extLst>
                </a:gridCol>
                <a:gridCol w="3600979">
                  <a:extLst>
                    <a:ext uri="{9D8B030D-6E8A-4147-A177-3AD203B41FA5}">
                      <a16:colId xmlns:a16="http://schemas.microsoft.com/office/drawing/2014/main" val="20002"/>
                    </a:ext>
                  </a:extLst>
                </a:gridCol>
              </a:tblGrid>
              <a:tr h="548699">
                <a:tc>
                  <a:txBody>
                    <a:bodyPr/>
                    <a:lstStyle/>
                    <a:p>
                      <a:pPr marL="0" marR="0">
                        <a:lnSpc>
                          <a:spcPct val="115000"/>
                        </a:lnSpc>
                        <a:spcBef>
                          <a:spcPts val="0"/>
                        </a:spcBef>
                        <a:spcAft>
                          <a:spcPts val="0"/>
                        </a:spcAft>
                      </a:pPr>
                      <a:endParaRPr lang="en-US" sz="1800" dirty="0">
                        <a:latin typeface="+mn-lt"/>
                        <a:ea typeface="Calibri"/>
                        <a:cs typeface="Times New Roman"/>
                      </a:endParaRPr>
                    </a:p>
                  </a:txBody>
                  <a:tcPr marL="57248" marR="5724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kern="1200">
                          <a:solidFill>
                            <a:srgbClr val="FFFFFF"/>
                          </a:solidFill>
                          <a:latin typeface="+mn-lt"/>
                          <a:ea typeface="Times New Roman"/>
                        </a:rPr>
                        <a:t>NCLB </a:t>
                      </a:r>
                      <a:br>
                        <a:rPr lang="en-US" sz="1800" b="1" kern="1200">
                          <a:solidFill>
                            <a:srgbClr val="FFFFFF"/>
                          </a:solidFill>
                          <a:latin typeface="+mn-lt"/>
                          <a:ea typeface="Times New Roman"/>
                        </a:rPr>
                      </a:br>
                      <a:r>
                        <a:rPr lang="en-US" sz="1800" b="1" kern="1200">
                          <a:solidFill>
                            <a:srgbClr val="FFFFFF"/>
                          </a:solidFill>
                          <a:latin typeface="+mn-lt"/>
                          <a:ea typeface="Times New Roman"/>
                        </a:rPr>
                        <a:t>1111(b)(3)</a:t>
                      </a:r>
                      <a:endParaRPr lang="en-US" sz="180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marL="0" marR="0" algn="ctr">
                        <a:spcBef>
                          <a:spcPts val="0"/>
                        </a:spcBef>
                        <a:spcAft>
                          <a:spcPts val="0"/>
                        </a:spcAft>
                      </a:pPr>
                      <a:r>
                        <a:rPr lang="en-US" sz="1800" b="1" kern="1200" dirty="0">
                          <a:solidFill>
                            <a:srgbClr val="FFFFFF"/>
                          </a:solidFill>
                          <a:latin typeface="+mn-lt"/>
                          <a:ea typeface="Times New Roman"/>
                        </a:rPr>
                        <a:t>ESSA </a:t>
                      </a:r>
                      <a:endParaRPr lang="en-US" sz="1800" dirty="0">
                        <a:latin typeface="+mn-lt"/>
                        <a:ea typeface="Times New Roman"/>
                      </a:endParaRPr>
                    </a:p>
                    <a:p>
                      <a:pPr marL="0" marR="0" algn="ctr">
                        <a:spcBef>
                          <a:spcPts val="0"/>
                        </a:spcBef>
                        <a:spcAft>
                          <a:spcPts val="0"/>
                        </a:spcAft>
                      </a:pPr>
                      <a:r>
                        <a:rPr lang="en-US" sz="1800" b="1" kern="1200" dirty="0">
                          <a:solidFill>
                            <a:srgbClr val="FFFFFF"/>
                          </a:solidFill>
                          <a:latin typeface="+mn-lt"/>
                          <a:ea typeface="Times New Roman"/>
                        </a:rPr>
                        <a:t>1111(b)(2)</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000"/>
                  </a:ext>
                </a:extLst>
              </a:tr>
              <a:tr h="318927">
                <a:tc rowSpan="2">
                  <a:txBody>
                    <a:bodyPr/>
                    <a:lstStyle/>
                    <a:p>
                      <a:pPr marL="0" marR="0">
                        <a:spcBef>
                          <a:spcPts val="0"/>
                        </a:spcBef>
                        <a:spcAft>
                          <a:spcPts val="0"/>
                        </a:spcAft>
                      </a:pPr>
                      <a:r>
                        <a:rPr lang="en-US" sz="1800" b="1" kern="1200">
                          <a:solidFill>
                            <a:srgbClr val="000000"/>
                          </a:solidFill>
                          <a:latin typeface="+mn-lt"/>
                          <a:ea typeface="Times New Roman"/>
                        </a:rPr>
                        <a:t>Who must take statewide assessments? </a:t>
                      </a:r>
                      <a:endParaRPr lang="en-US" sz="1800" b="1">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457200" marR="0" lvl="0" indent="-222250">
                        <a:spcBef>
                          <a:spcPts val="0"/>
                        </a:spcBef>
                        <a:spcAft>
                          <a:spcPts val="0"/>
                        </a:spcAft>
                        <a:buFont typeface="Symbol"/>
                        <a:buChar char=""/>
                      </a:pPr>
                      <a:r>
                        <a:rPr lang="en-US" sz="1800" kern="1200" dirty="0">
                          <a:solidFill>
                            <a:srgbClr val="000000"/>
                          </a:solidFill>
                          <a:latin typeface="+mn-lt"/>
                          <a:ea typeface="Times New Roman"/>
                        </a:rPr>
                        <a:t>All students in required grades </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457200" marR="0" lvl="0" indent="-290513">
                        <a:spcBef>
                          <a:spcPts val="0"/>
                        </a:spcBef>
                        <a:spcAft>
                          <a:spcPts val="0"/>
                        </a:spcAft>
                        <a:buFont typeface="Symbol"/>
                        <a:buChar char=""/>
                      </a:pPr>
                      <a:r>
                        <a:rPr lang="en-US" sz="1800" kern="1200" dirty="0">
                          <a:solidFill>
                            <a:srgbClr val="000000"/>
                          </a:solidFill>
                          <a:latin typeface="+mn-lt"/>
                          <a:ea typeface="Times New Roman"/>
                        </a:rPr>
                        <a:t>All students in required grades</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1"/>
                  </a:ext>
                </a:extLst>
              </a:tr>
              <a:tr h="1097398">
                <a:tc vMerge="1">
                  <a:txBody>
                    <a:bodyPr/>
                    <a:lstStyle/>
                    <a:p>
                      <a:endParaRPr lang="en-US"/>
                    </a:p>
                  </a:txBody>
                  <a:tcPr/>
                </a:tc>
                <a:tc>
                  <a:txBody>
                    <a:bodyPr/>
                    <a:lstStyle/>
                    <a:p>
                      <a:pPr marL="457200" marR="0" lvl="0" indent="-222250">
                        <a:spcBef>
                          <a:spcPts val="0"/>
                        </a:spcBef>
                        <a:spcAft>
                          <a:spcPts val="0"/>
                        </a:spcAft>
                        <a:buFont typeface="Symbol"/>
                        <a:buChar char=""/>
                      </a:pPr>
                      <a:r>
                        <a:rPr lang="en-US" sz="1800" kern="1200" dirty="0">
                          <a:solidFill>
                            <a:srgbClr val="000000"/>
                          </a:solidFill>
                          <a:latin typeface="+mn-lt"/>
                          <a:ea typeface="Times New Roman"/>
                        </a:rPr>
                        <a:t>State must ensure at least 95% of all students and each subgroup in each school take the assessment</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457200" marR="0" lvl="0" indent="-290513">
                        <a:spcBef>
                          <a:spcPts val="0"/>
                        </a:spcBef>
                        <a:spcAft>
                          <a:spcPts val="0"/>
                        </a:spcAft>
                        <a:buFont typeface="Symbol"/>
                        <a:buChar char=""/>
                      </a:pPr>
                      <a:r>
                        <a:rPr lang="en-US" sz="1800" kern="1200" dirty="0">
                          <a:solidFill>
                            <a:srgbClr val="000000"/>
                          </a:solidFill>
                          <a:latin typeface="+mn-lt"/>
                          <a:ea typeface="Times New Roman"/>
                        </a:rPr>
                        <a:t>State must ensure at least 95% of all students and each subgroup in each school take the assessment</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275707">
                <a:tc rowSpan="2">
                  <a:txBody>
                    <a:bodyPr/>
                    <a:lstStyle/>
                    <a:p>
                      <a:pPr marL="0" marR="0">
                        <a:spcBef>
                          <a:spcPts val="0"/>
                        </a:spcBef>
                        <a:spcAft>
                          <a:spcPts val="0"/>
                        </a:spcAft>
                      </a:pPr>
                      <a:r>
                        <a:rPr lang="en-US" sz="1800" b="1" kern="1200" dirty="0">
                          <a:solidFill>
                            <a:srgbClr val="000000"/>
                          </a:solidFill>
                          <a:latin typeface="+mn-lt"/>
                          <a:ea typeface="Times New Roman"/>
                        </a:rPr>
                        <a:t>In which grades must students take statewide assessments? </a:t>
                      </a:r>
                      <a:endParaRPr lang="en-US" sz="1800" b="1"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spcBef>
                          <a:spcPts val="0"/>
                        </a:spcBef>
                        <a:spcAft>
                          <a:spcPts val="0"/>
                        </a:spcAft>
                      </a:pPr>
                      <a:r>
                        <a:rPr lang="en-US" sz="1800" b="1" kern="1200" dirty="0">
                          <a:solidFill>
                            <a:srgbClr val="000000"/>
                          </a:solidFill>
                          <a:latin typeface="+mn-lt"/>
                          <a:ea typeface="Times New Roman"/>
                        </a:rPr>
                        <a:t>Math and English Language Arts (ELA):</a:t>
                      </a:r>
                      <a:r>
                        <a:rPr lang="en-US" sz="1800" kern="1200" dirty="0">
                          <a:solidFill>
                            <a:srgbClr val="000000"/>
                          </a:solidFill>
                          <a:latin typeface="+mn-lt"/>
                          <a:ea typeface="Times New Roman"/>
                        </a:rPr>
                        <a:t> </a:t>
                      </a:r>
                      <a:endParaRPr lang="en-US" sz="1800" dirty="0">
                        <a:latin typeface="+mn-lt"/>
                        <a:ea typeface="Times New Roman"/>
                      </a:endParaRPr>
                    </a:p>
                    <a:p>
                      <a:pPr marL="457200" marR="0" lvl="0" indent="-222250">
                        <a:spcBef>
                          <a:spcPts val="0"/>
                        </a:spcBef>
                        <a:spcAft>
                          <a:spcPts val="0"/>
                        </a:spcAft>
                        <a:buFont typeface="Symbol"/>
                        <a:buChar char=""/>
                      </a:pPr>
                      <a:r>
                        <a:rPr lang="en-US" sz="1800" kern="1200" dirty="0">
                          <a:solidFill>
                            <a:srgbClr val="000000"/>
                          </a:solidFill>
                          <a:latin typeface="+mn-lt"/>
                          <a:ea typeface="Times New Roman"/>
                        </a:rPr>
                        <a:t>Each of grades 3-8; and</a:t>
                      </a:r>
                      <a:endParaRPr lang="en-US" sz="1800" dirty="0">
                        <a:latin typeface="+mn-lt"/>
                        <a:ea typeface="Times New Roman"/>
                      </a:endParaRPr>
                    </a:p>
                    <a:p>
                      <a:pPr marL="457200" marR="0" lvl="0" indent="-222250">
                        <a:spcBef>
                          <a:spcPts val="0"/>
                        </a:spcBef>
                        <a:spcAft>
                          <a:spcPts val="0"/>
                        </a:spcAft>
                        <a:buFont typeface="Symbol"/>
                        <a:buChar char=""/>
                      </a:pPr>
                      <a:r>
                        <a:rPr lang="en-US" sz="1800" kern="1200" dirty="0">
                          <a:solidFill>
                            <a:srgbClr val="000000"/>
                          </a:solidFill>
                          <a:latin typeface="+mn-lt"/>
                          <a:ea typeface="Times New Roman"/>
                        </a:rPr>
                        <a:t>Once in grades </a:t>
                      </a:r>
                      <a:r>
                        <a:rPr lang="en-US" sz="1800" b="1" kern="1200" dirty="0">
                          <a:solidFill>
                            <a:srgbClr val="000000"/>
                          </a:solidFill>
                          <a:latin typeface="+mn-lt"/>
                          <a:ea typeface="Times New Roman"/>
                        </a:rPr>
                        <a:t>10-12</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kern="1200" dirty="0" smtClean="0">
                          <a:solidFill>
                            <a:srgbClr val="000000"/>
                          </a:solidFill>
                          <a:latin typeface="+mn-lt"/>
                          <a:ea typeface="Times New Roman"/>
                        </a:rPr>
                        <a:t>Math and English Language Arts (ELA):</a:t>
                      </a:r>
                      <a:r>
                        <a:rPr lang="en-US" sz="1800" kern="1200" dirty="0" smtClean="0">
                          <a:solidFill>
                            <a:srgbClr val="000000"/>
                          </a:solidFill>
                          <a:latin typeface="+mn-lt"/>
                          <a:ea typeface="Times New Roman"/>
                        </a:rPr>
                        <a:t> </a:t>
                      </a:r>
                      <a:endParaRPr lang="en-US" sz="1800" dirty="0" smtClean="0">
                        <a:latin typeface="+mn-lt"/>
                        <a:ea typeface="Times New Roman"/>
                      </a:endParaRPr>
                    </a:p>
                    <a:p>
                      <a:pPr marL="457200" marR="0" lvl="0" indent="-290513">
                        <a:spcBef>
                          <a:spcPts val="0"/>
                        </a:spcBef>
                        <a:spcAft>
                          <a:spcPts val="0"/>
                        </a:spcAft>
                        <a:buFont typeface="Symbol"/>
                        <a:buChar char=""/>
                      </a:pPr>
                      <a:r>
                        <a:rPr lang="en-US" sz="1800" kern="1200" dirty="0" smtClean="0">
                          <a:solidFill>
                            <a:srgbClr val="000000"/>
                          </a:solidFill>
                          <a:latin typeface="+mn-lt"/>
                          <a:ea typeface="Times New Roman"/>
                        </a:rPr>
                        <a:t>Each </a:t>
                      </a:r>
                      <a:r>
                        <a:rPr lang="en-US" sz="1800" kern="1200" dirty="0">
                          <a:solidFill>
                            <a:srgbClr val="000000"/>
                          </a:solidFill>
                          <a:latin typeface="+mn-lt"/>
                          <a:ea typeface="Times New Roman"/>
                        </a:rPr>
                        <a:t>of grades 3-8; and </a:t>
                      </a:r>
                      <a:endParaRPr lang="en-US" sz="1800" dirty="0">
                        <a:latin typeface="+mn-lt"/>
                        <a:ea typeface="Times New Roman"/>
                      </a:endParaRPr>
                    </a:p>
                    <a:p>
                      <a:pPr marL="457200" marR="0" lvl="0" indent="-290513">
                        <a:spcBef>
                          <a:spcPts val="0"/>
                        </a:spcBef>
                        <a:spcAft>
                          <a:spcPts val="0"/>
                        </a:spcAft>
                        <a:buFont typeface="Symbol"/>
                        <a:buChar char=""/>
                      </a:pPr>
                      <a:r>
                        <a:rPr lang="en-US" sz="1800" kern="1200" dirty="0">
                          <a:solidFill>
                            <a:srgbClr val="000000"/>
                          </a:solidFill>
                          <a:latin typeface="+mn-lt"/>
                          <a:ea typeface="Times New Roman"/>
                        </a:rPr>
                        <a:t>Once in grades </a:t>
                      </a:r>
                      <a:r>
                        <a:rPr lang="en-US" sz="1800" b="1" kern="1200" dirty="0">
                          <a:solidFill>
                            <a:srgbClr val="000000"/>
                          </a:solidFill>
                          <a:latin typeface="+mn-lt"/>
                          <a:ea typeface="Times New Roman"/>
                        </a:rPr>
                        <a:t>9-12</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75707">
                <a:tc vMerge="1">
                  <a:txBody>
                    <a:bodyPr/>
                    <a:lstStyle/>
                    <a:p>
                      <a:endParaRPr lang="en-US"/>
                    </a:p>
                  </a:txBody>
                  <a:tcPr/>
                </a:tc>
                <a:tc>
                  <a:txBody>
                    <a:bodyPr/>
                    <a:lstStyle/>
                    <a:p>
                      <a:pPr marL="0" marR="0">
                        <a:spcBef>
                          <a:spcPts val="0"/>
                        </a:spcBef>
                        <a:spcAft>
                          <a:spcPts val="0"/>
                        </a:spcAft>
                      </a:pPr>
                      <a:r>
                        <a:rPr lang="en-US" sz="1800" b="1" kern="1200" dirty="0">
                          <a:solidFill>
                            <a:srgbClr val="000000"/>
                          </a:solidFill>
                          <a:latin typeface="+mn-lt"/>
                          <a:ea typeface="Times New Roman"/>
                        </a:rPr>
                        <a:t>Science: </a:t>
                      </a:r>
                      <a:endParaRPr lang="en-US" sz="1800" dirty="0">
                        <a:latin typeface="+mn-lt"/>
                        <a:ea typeface="Times New Roman"/>
                      </a:endParaRPr>
                    </a:p>
                    <a:p>
                      <a:pPr marL="457200" marR="0" lvl="0" indent="-222250">
                        <a:spcBef>
                          <a:spcPts val="0"/>
                        </a:spcBef>
                        <a:spcAft>
                          <a:spcPts val="0"/>
                        </a:spcAft>
                        <a:buFont typeface="Symbol"/>
                        <a:buChar char=""/>
                      </a:pPr>
                      <a:r>
                        <a:rPr lang="en-US" sz="1800" kern="1200" dirty="0">
                          <a:solidFill>
                            <a:srgbClr val="000000"/>
                          </a:solidFill>
                          <a:latin typeface="+mn-lt"/>
                          <a:ea typeface="Times New Roman"/>
                        </a:rPr>
                        <a:t>Once in grades 3-5; </a:t>
                      </a:r>
                      <a:endParaRPr lang="en-US" sz="1800" dirty="0">
                        <a:latin typeface="+mn-lt"/>
                        <a:ea typeface="Times New Roman"/>
                      </a:endParaRPr>
                    </a:p>
                    <a:p>
                      <a:pPr marL="457200" marR="0" lvl="0" indent="-222250">
                        <a:spcBef>
                          <a:spcPts val="0"/>
                        </a:spcBef>
                        <a:spcAft>
                          <a:spcPts val="0"/>
                        </a:spcAft>
                        <a:buFont typeface="Symbol"/>
                        <a:buChar char=""/>
                      </a:pPr>
                      <a:r>
                        <a:rPr lang="en-US" sz="1800" kern="1200" dirty="0">
                          <a:solidFill>
                            <a:srgbClr val="000000"/>
                          </a:solidFill>
                          <a:latin typeface="+mn-lt"/>
                          <a:ea typeface="Times New Roman"/>
                        </a:rPr>
                        <a:t>Once in grades 6-9; and </a:t>
                      </a:r>
                      <a:endParaRPr lang="en-US" sz="1800" dirty="0">
                        <a:latin typeface="+mn-lt"/>
                        <a:ea typeface="Times New Roman"/>
                      </a:endParaRPr>
                    </a:p>
                    <a:p>
                      <a:pPr marL="457200" marR="0" lvl="0" indent="-222250">
                        <a:spcBef>
                          <a:spcPts val="0"/>
                        </a:spcBef>
                        <a:spcAft>
                          <a:spcPts val="0"/>
                        </a:spcAft>
                        <a:buFont typeface="Symbol"/>
                        <a:buChar char=""/>
                      </a:pPr>
                      <a:r>
                        <a:rPr lang="en-US" sz="1800" kern="1200" dirty="0">
                          <a:solidFill>
                            <a:srgbClr val="000000"/>
                          </a:solidFill>
                          <a:latin typeface="+mn-lt"/>
                          <a:ea typeface="Times New Roman"/>
                        </a:rPr>
                        <a:t>Once in grades 10-12</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kern="1200" dirty="0">
                          <a:solidFill>
                            <a:srgbClr val="000000"/>
                          </a:solidFill>
                          <a:latin typeface="+mn-lt"/>
                          <a:ea typeface="Times New Roman"/>
                        </a:rPr>
                        <a:t>Science: </a:t>
                      </a:r>
                      <a:endParaRPr lang="en-US" sz="1800" dirty="0">
                        <a:latin typeface="+mn-lt"/>
                        <a:ea typeface="Times New Roman"/>
                      </a:endParaRPr>
                    </a:p>
                    <a:p>
                      <a:pPr marL="457200" marR="0" lvl="0" indent="-290513">
                        <a:spcBef>
                          <a:spcPts val="0"/>
                        </a:spcBef>
                        <a:spcAft>
                          <a:spcPts val="0"/>
                        </a:spcAft>
                        <a:buFont typeface="Symbol"/>
                        <a:buChar char=""/>
                      </a:pPr>
                      <a:r>
                        <a:rPr lang="en-US" sz="1800" kern="1200" dirty="0">
                          <a:solidFill>
                            <a:srgbClr val="000000"/>
                          </a:solidFill>
                          <a:latin typeface="+mn-lt"/>
                          <a:ea typeface="Times New Roman"/>
                        </a:rPr>
                        <a:t>Once in grades 3-5; </a:t>
                      </a:r>
                      <a:endParaRPr lang="en-US" sz="1800" dirty="0">
                        <a:latin typeface="+mn-lt"/>
                        <a:ea typeface="Times New Roman"/>
                      </a:endParaRPr>
                    </a:p>
                    <a:p>
                      <a:pPr marL="457200" marR="0" lvl="0" indent="-290513">
                        <a:spcBef>
                          <a:spcPts val="0"/>
                        </a:spcBef>
                        <a:spcAft>
                          <a:spcPts val="0"/>
                        </a:spcAft>
                        <a:buFont typeface="Symbol"/>
                        <a:buChar char=""/>
                      </a:pPr>
                      <a:r>
                        <a:rPr lang="en-US" sz="1800" kern="1200" dirty="0">
                          <a:solidFill>
                            <a:srgbClr val="000000"/>
                          </a:solidFill>
                          <a:latin typeface="+mn-lt"/>
                          <a:ea typeface="Times New Roman"/>
                        </a:rPr>
                        <a:t>Once in grades 6-9; and </a:t>
                      </a:r>
                      <a:endParaRPr lang="en-US" sz="1800" dirty="0">
                        <a:latin typeface="+mn-lt"/>
                        <a:ea typeface="Times New Roman"/>
                      </a:endParaRPr>
                    </a:p>
                    <a:p>
                      <a:pPr marL="457200" marR="0" lvl="0" indent="-290513">
                        <a:spcBef>
                          <a:spcPts val="0"/>
                        </a:spcBef>
                        <a:spcAft>
                          <a:spcPts val="0"/>
                        </a:spcAft>
                        <a:buFont typeface="Symbol"/>
                        <a:buChar char=""/>
                      </a:pPr>
                      <a:r>
                        <a:rPr lang="en-US" sz="1800" kern="1200" dirty="0">
                          <a:solidFill>
                            <a:srgbClr val="000000"/>
                          </a:solidFill>
                          <a:latin typeface="+mn-lt"/>
                          <a:ea typeface="Times New Roman"/>
                        </a:rPr>
                        <a:t>Once in grades 10-12</a:t>
                      </a:r>
                      <a:endParaRPr lang="en-US" sz="1800" dirty="0">
                        <a:latin typeface="+mn-lt"/>
                        <a:ea typeface="Times New Roman"/>
                      </a:endParaRPr>
                    </a:p>
                  </a:txBody>
                  <a:tcPr marL="57248" marR="572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59976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0760"/>
            <a:ext cx="8229600" cy="969540"/>
          </a:xfrm>
        </p:spPr>
        <p:txBody>
          <a:bodyPr/>
          <a:lstStyle/>
          <a:p>
            <a:pPr marL="0" indent="0" algn="ctr">
              <a:lnSpc>
                <a:spcPct val="80000"/>
              </a:lnSpc>
              <a:buNone/>
            </a:pPr>
            <a:r>
              <a:rPr lang="en-US" sz="2000" b="1" dirty="0"/>
              <a:t>Indicators and data points </a:t>
            </a:r>
            <a:r>
              <a:rPr lang="en-US" sz="2000" dirty="0"/>
              <a:t>are chosen in order to understand:</a:t>
            </a:r>
          </a:p>
          <a:p>
            <a:pPr marL="0" indent="0" algn="ctr">
              <a:lnSpc>
                <a:spcPct val="80000"/>
              </a:lnSpc>
              <a:buNone/>
            </a:pPr>
            <a:r>
              <a:rPr lang="en-US" sz="2000" b="1" dirty="0"/>
              <a:t>How </a:t>
            </a:r>
            <a:r>
              <a:rPr lang="en-US" sz="2000" b="1" dirty="0" smtClean="0"/>
              <a:t>schools </a:t>
            </a:r>
            <a:r>
              <a:rPr lang="en-US" sz="2000" b="1" dirty="0"/>
              <a:t>and their students are performing in New Jersey?</a:t>
            </a:r>
          </a:p>
          <a:p>
            <a:pPr marL="0" indent="0" algn="ctr">
              <a:lnSpc>
                <a:spcPct val="80000"/>
              </a:lnSpc>
              <a:buNone/>
            </a:pPr>
            <a:r>
              <a:rPr lang="en-US" sz="2000" dirty="0"/>
              <a:t>But </a:t>
            </a:r>
            <a:r>
              <a:rPr lang="en-US" sz="2000" b="1" dirty="0"/>
              <a:t>different measures are used differently </a:t>
            </a:r>
            <a:r>
              <a:rPr lang="en-US" sz="2000" dirty="0"/>
              <a:t>in the system:</a:t>
            </a:r>
          </a:p>
        </p:txBody>
      </p:sp>
      <p:sp>
        <p:nvSpPr>
          <p:cNvPr id="10" name="Title 1"/>
          <p:cNvSpPr txBox="1">
            <a:spLocks/>
          </p:cNvSpPr>
          <p:nvPr/>
        </p:nvSpPr>
        <p:spPr>
          <a:xfrm>
            <a:off x="43374" y="914400"/>
            <a:ext cx="8839200" cy="685800"/>
          </a:xfrm>
          <a:prstGeom prst="rect">
            <a:avLst/>
          </a:prstGeom>
        </p:spPr>
        <p:txBody>
          <a:bodyPr/>
          <a:lstStyle>
            <a:lvl1pPr algn="ctr" rtl="0" eaLnBrk="1" fontAlgn="base" hangingPunct="1">
              <a:spcBef>
                <a:spcPct val="0"/>
              </a:spcBef>
              <a:spcAft>
                <a:spcPct val="0"/>
              </a:spcAft>
              <a:defRPr sz="4400" kern="1200" baseline="0">
                <a:solidFill>
                  <a:srgbClr val="0D5072"/>
                </a:solidFill>
                <a:latin typeface="Times New Roman" panose="02020603050405020304" pitchFamily="18" charset="0"/>
                <a:ea typeface="ＭＳ Ｐゴシック" pitchFamily="-123" charset="-128"/>
                <a:cs typeface="Times New Roman" panose="02020603050405020304" pitchFamily="18" charset="0"/>
              </a:defRPr>
            </a:lvl1pPr>
            <a:lvl2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rtl="0" eaLnBrk="1" fontAlgn="base" hangingPunct="1">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a:lstStyle>
          <a:p>
            <a:r>
              <a:rPr lang="en-US" altLang="en-US" sz="2900" b="1" dirty="0">
                <a:ea typeface="ＭＳ Ｐゴシック" panose="020B0600070205080204" pitchFamily="34" charset="-128"/>
              </a:rPr>
              <a:t>Accountability &amp; Reporting: </a:t>
            </a:r>
            <a:r>
              <a:rPr lang="en-US" sz="2900" b="1" dirty="0">
                <a:solidFill>
                  <a:schemeClr val="accent6">
                    <a:lumMod val="75000"/>
                  </a:schemeClr>
                </a:solidFill>
                <a:ea typeface="ＭＳ Ｐゴシック" panose="020B0600070205080204" pitchFamily="34" charset="-128"/>
              </a:rPr>
              <a:t>How are Measures Used?</a:t>
            </a:r>
            <a:endParaRPr lang="en-US" sz="2900" dirty="0">
              <a:solidFill>
                <a:schemeClr val="accent6">
                  <a:lumMod val="75000"/>
                </a:schemeClr>
              </a:solidFill>
            </a:endParaRPr>
          </a:p>
        </p:txBody>
      </p:sp>
      <p:grpSp>
        <p:nvGrpSpPr>
          <p:cNvPr id="8" name="Group 7"/>
          <p:cNvGrpSpPr/>
          <p:nvPr/>
        </p:nvGrpSpPr>
        <p:grpSpPr>
          <a:xfrm>
            <a:off x="564550" y="2514600"/>
            <a:ext cx="7772400" cy="914400"/>
            <a:chOff x="564550" y="3352800"/>
            <a:chExt cx="7772400" cy="914400"/>
          </a:xfrm>
        </p:grpSpPr>
        <p:sp>
          <p:nvSpPr>
            <p:cNvPr id="11" name="Rectangle 10"/>
            <p:cNvSpPr/>
            <p:nvPr/>
          </p:nvSpPr>
          <p:spPr>
            <a:xfrm>
              <a:off x="564550" y="3810000"/>
              <a:ext cx="3764950" cy="457200"/>
            </a:xfrm>
            <a:prstGeom prst="rect">
              <a:avLst/>
            </a:prstGeom>
            <a:solidFill>
              <a:schemeClr val="bg1"/>
            </a:solidFill>
            <a:ln w="9525">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D5072"/>
                  </a:solidFill>
                  <a:latin typeface="Times New Roman" panose="02020603050405020304" pitchFamily="18" charset="0"/>
                  <a:cs typeface="Times New Roman" panose="02020603050405020304" pitchFamily="18" charset="0"/>
                </a:rPr>
                <a:t>e.g. Academic Performance &amp; Progress</a:t>
              </a:r>
              <a:endParaRPr lang="en-US" sz="1600" b="1" dirty="0">
                <a:solidFill>
                  <a:srgbClr val="0D5072"/>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572000" y="3810000"/>
              <a:ext cx="3764950" cy="457200"/>
            </a:xfrm>
            <a:prstGeom prst="rect">
              <a:avLst/>
            </a:prstGeom>
            <a:solidFill>
              <a:schemeClr val="bg1"/>
            </a:solidFill>
            <a:ln w="9525">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D5072"/>
                  </a:solidFill>
                  <a:latin typeface="Times New Roman" panose="02020603050405020304" pitchFamily="18" charset="0"/>
                  <a:cs typeface="Times New Roman" panose="02020603050405020304" pitchFamily="18" charset="0"/>
                </a:rPr>
                <a:t>e.g. Post-Secondary College Enrollment</a:t>
              </a:r>
              <a:endParaRPr lang="en-US" sz="1600" b="1" dirty="0">
                <a:solidFill>
                  <a:srgbClr val="0D5072"/>
                </a:solidFill>
                <a:latin typeface="Times New Roman" panose="02020603050405020304" pitchFamily="18" charset="0"/>
                <a:cs typeface="Times New Roman" panose="02020603050405020304" pitchFamily="18" charset="0"/>
              </a:endParaRPr>
            </a:p>
          </p:txBody>
        </p:sp>
        <p:sp>
          <p:nvSpPr>
            <p:cNvPr id="5" name="Rectangle 4"/>
            <p:cNvSpPr/>
            <p:nvPr/>
          </p:nvSpPr>
          <p:spPr>
            <a:xfrm>
              <a:off x="4572000" y="3352800"/>
              <a:ext cx="3764950" cy="457200"/>
            </a:xfrm>
            <a:prstGeom prst="rect">
              <a:avLst/>
            </a:prstGeom>
            <a:solidFill>
              <a:schemeClr val="tx2"/>
            </a:solidFill>
            <a:ln w="19050">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Performance Report </a:t>
              </a:r>
              <a:r>
                <a:rPr lang="en-US" b="1" dirty="0">
                  <a:solidFill>
                    <a:schemeClr val="bg1"/>
                  </a:solidFill>
                  <a:latin typeface="Times New Roman" panose="02020603050405020304" pitchFamily="18" charset="0"/>
                  <a:cs typeface="Times New Roman" panose="02020603050405020304" pitchFamily="18" charset="0"/>
                </a:rPr>
                <a:t>DATA</a:t>
              </a:r>
            </a:p>
          </p:txBody>
        </p:sp>
        <p:sp>
          <p:nvSpPr>
            <p:cNvPr id="9" name="Rectangle 8"/>
            <p:cNvSpPr/>
            <p:nvPr/>
          </p:nvSpPr>
          <p:spPr>
            <a:xfrm>
              <a:off x="564550" y="3352800"/>
              <a:ext cx="3764950" cy="457200"/>
            </a:xfrm>
            <a:prstGeom prst="rect">
              <a:avLst/>
            </a:prstGeom>
            <a:solidFill>
              <a:schemeClr val="tx2"/>
            </a:solidFill>
            <a:ln w="19050">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Times New Roman" panose="02020603050405020304" pitchFamily="18" charset="0"/>
                  <a:cs typeface="Times New Roman" panose="02020603050405020304" pitchFamily="18" charset="0"/>
                </a:rPr>
                <a:t>ESSA Accountability </a:t>
              </a:r>
              <a:r>
                <a:rPr lang="en-US" b="1" dirty="0">
                  <a:solidFill>
                    <a:schemeClr val="bg1"/>
                  </a:solidFill>
                  <a:latin typeface="Times New Roman" panose="02020603050405020304" pitchFamily="18" charset="0"/>
                  <a:cs typeface="Times New Roman" panose="02020603050405020304" pitchFamily="18" charset="0"/>
                </a:rPr>
                <a:t>INDICATORS</a:t>
              </a:r>
            </a:p>
          </p:txBody>
        </p:sp>
      </p:grpSp>
      <p:sp>
        <p:nvSpPr>
          <p:cNvPr id="14" name="Rectangle 13"/>
          <p:cNvSpPr/>
          <p:nvPr/>
        </p:nvSpPr>
        <p:spPr>
          <a:xfrm>
            <a:off x="4572000" y="3581400"/>
            <a:ext cx="3764950" cy="1981200"/>
          </a:xfrm>
          <a:prstGeom prst="rect">
            <a:avLst/>
          </a:prstGeom>
          <a:solidFill>
            <a:schemeClr val="bg1"/>
          </a:solidFill>
          <a:ln w="9525">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600" b="1" dirty="0">
                <a:solidFill>
                  <a:srgbClr val="0D5072"/>
                </a:solidFill>
                <a:latin typeface="Times New Roman" panose="02020603050405020304" pitchFamily="18" charset="0"/>
                <a:cs typeface="Times New Roman" panose="02020603050405020304" pitchFamily="18" charset="0"/>
              </a:rPr>
              <a:t>USED </a:t>
            </a:r>
            <a:r>
              <a:rPr lang="en-US" sz="1600" b="1" dirty="0" smtClean="0">
                <a:solidFill>
                  <a:srgbClr val="0D5072"/>
                </a:solidFill>
                <a:latin typeface="Times New Roman" panose="02020603050405020304" pitchFamily="18" charset="0"/>
                <a:cs typeface="Times New Roman" panose="02020603050405020304" pitchFamily="18" charset="0"/>
              </a:rPr>
              <a:t>TO</a:t>
            </a:r>
            <a:r>
              <a:rPr lang="en-US" sz="1600" b="1" dirty="0">
                <a:solidFill>
                  <a:srgbClr val="0D5072"/>
                </a:solidFill>
                <a:latin typeface="Times New Roman" panose="02020603050405020304" pitchFamily="18" charset="0"/>
                <a:cs typeface="Times New Roman" panose="02020603050405020304" pitchFamily="18" charset="0"/>
              </a:rPr>
              <a:t>: </a:t>
            </a:r>
          </a:p>
          <a:p>
            <a:pPr marL="114300" indent="-114300" algn="ctr">
              <a:spcAft>
                <a:spcPts val="600"/>
              </a:spcAft>
              <a:buAutoNum type="arabicPeriod"/>
            </a:pPr>
            <a:r>
              <a:rPr lang="en-US" sz="1600" dirty="0">
                <a:solidFill>
                  <a:srgbClr val="0D5072"/>
                </a:solidFill>
                <a:latin typeface="Times New Roman" panose="02020603050405020304" pitchFamily="18" charset="0"/>
                <a:cs typeface="Times New Roman" panose="02020603050405020304" pitchFamily="18" charset="0"/>
              </a:rPr>
              <a:t> Help families, communities, and schools better understand how students and schools are performing</a:t>
            </a:r>
          </a:p>
          <a:p>
            <a:pPr marL="114300" indent="-114300" algn="ctr">
              <a:spcAft>
                <a:spcPts val="600"/>
              </a:spcAft>
              <a:buAutoNum type="arabicPeriod"/>
            </a:pPr>
            <a:r>
              <a:rPr lang="en-US" sz="1600" dirty="0">
                <a:solidFill>
                  <a:srgbClr val="0D5072"/>
                </a:solidFill>
                <a:latin typeface="Times New Roman" panose="02020603050405020304" pitchFamily="18" charset="0"/>
                <a:cs typeface="Times New Roman" panose="02020603050405020304" pitchFamily="18" charset="0"/>
              </a:rPr>
              <a:t> Help leaders (parent, community, school) to make more informed decisions about how to support students</a:t>
            </a:r>
            <a:endParaRPr lang="en-US" dirty="0">
              <a:solidFill>
                <a:srgbClr val="0D5072"/>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564550" y="3581400"/>
            <a:ext cx="3764950" cy="1981200"/>
          </a:xfrm>
          <a:prstGeom prst="rect">
            <a:avLst/>
          </a:prstGeom>
          <a:solidFill>
            <a:schemeClr val="bg1"/>
          </a:solidFill>
          <a:ln w="9525">
            <a:solidFill>
              <a:srgbClr val="0D507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50000"/>
              </a:lnSpc>
            </a:pPr>
            <a:r>
              <a:rPr lang="en-US" sz="1600" b="1" dirty="0">
                <a:solidFill>
                  <a:srgbClr val="0D5072"/>
                </a:solidFill>
                <a:latin typeface="Times New Roman" panose="02020603050405020304" pitchFamily="18" charset="0"/>
                <a:cs typeface="Times New Roman" panose="02020603050405020304" pitchFamily="18" charset="0"/>
              </a:rPr>
              <a:t>USED TO:</a:t>
            </a:r>
          </a:p>
          <a:p>
            <a:pPr marL="114300" indent="-114300" algn="ctr">
              <a:buAutoNum type="arabicPeriod"/>
            </a:pPr>
            <a:r>
              <a:rPr lang="en-US" sz="1600" dirty="0">
                <a:solidFill>
                  <a:srgbClr val="0D5072"/>
                </a:solidFill>
                <a:latin typeface="Times New Roman" panose="02020603050405020304" pitchFamily="18" charset="0"/>
                <a:cs typeface="Times New Roman" panose="02020603050405020304" pitchFamily="18" charset="0"/>
              </a:rPr>
              <a:t> Identify </a:t>
            </a:r>
            <a:r>
              <a:rPr lang="en-US" sz="1600" dirty="0" smtClean="0">
                <a:solidFill>
                  <a:srgbClr val="0D5072"/>
                </a:solidFill>
                <a:effectLst/>
                <a:latin typeface="Times New Roman" panose="02020603050405020304" pitchFamily="18" charset="0"/>
                <a:cs typeface="Times New Roman" panose="02020603050405020304" pitchFamily="18" charset="0"/>
              </a:rPr>
              <a:t>schools in need of targeted or comprehensive support and improvement </a:t>
            </a:r>
            <a:r>
              <a:rPr lang="en-US" sz="1600" dirty="0" smtClean="0">
                <a:solidFill>
                  <a:srgbClr val="0D5072"/>
                </a:solidFill>
                <a:latin typeface="Times New Roman" panose="02020603050405020304" pitchFamily="18" charset="0"/>
                <a:cs typeface="Times New Roman" panose="02020603050405020304" pitchFamily="18" charset="0"/>
              </a:rPr>
              <a:t>and </a:t>
            </a:r>
            <a:r>
              <a:rPr lang="en-US" sz="1600" dirty="0">
                <a:solidFill>
                  <a:srgbClr val="0D5072"/>
                </a:solidFill>
                <a:latin typeface="Times New Roman" panose="02020603050405020304" pitchFamily="18" charset="0"/>
                <a:cs typeface="Times New Roman" panose="02020603050405020304" pitchFamily="18" charset="0"/>
              </a:rPr>
              <a:t>the lowest performing schools under ESSA, and allocate Title I funds accordingly</a:t>
            </a:r>
          </a:p>
        </p:txBody>
      </p:sp>
    </p:spTree>
    <p:extLst>
      <p:ext uri="{BB962C8B-B14F-4D97-AF65-F5344CB8AC3E}">
        <p14:creationId xmlns:p14="http://schemas.microsoft.com/office/powerpoint/2010/main" val="3107557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858028" y="2353113"/>
            <a:ext cx="2828772" cy="2523687"/>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 y="1543465"/>
            <a:ext cx="8929300" cy="3107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6">
                    <a:lumMod val="75000"/>
                  </a:schemeClr>
                </a:solidFill>
                <a:latin typeface="Times New Roman" panose="02020603050405020304" pitchFamily="18" charset="0"/>
                <a:cs typeface="Times New Roman" panose="02020603050405020304" pitchFamily="18" charset="0"/>
              </a:rPr>
              <a:t>What are the Required Indicators for Accountability?</a:t>
            </a:r>
          </a:p>
        </p:txBody>
      </p:sp>
      <p:sp>
        <p:nvSpPr>
          <p:cNvPr id="2" name="Rectangle 1"/>
          <p:cNvSpPr/>
          <p:nvPr/>
        </p:nvSpPr>
        <p:spPr>
          <a:xfrm>
            <a:off x="5410200" y="6581001"/>
            <a:ext cx="3429000" cy="276999"/>
          </a:xfrm>
          <a:prstGeom prst="rect">
            <a:avLst/>
          </a:prstGeom>
        </p:spPr>
        <p:txBody>
          <a:bodyPr wrap="square">
            <a:spAutoFit/>
          </a:bodyPr>
          <a:lstStyle/>
          <a:p>
            <a:pPr algn="ctr"/>
            <a:r>
              <a:rPr lang="en-US" sz="1200" dirty="0">
                <a:solidFill>
                  <a:schemeClr val="bg1"/>
                </a:solidFill>
                <a:latin typeface="Times New Roman" panose="02020603050405020304" pitchFamily="18" charset="0"/>
                <a:ea typeface="Calibri"/>
                <a:cs typeface="Times New Roman" panose="02020603050405020304" pitchFamily="18" charset="0"/>
              </a:rPr>
              <a:t>ESEA: 1111(c)(4)(B), Proposed: 34 CFR 200.14 </a:t>
            </a:r>
          </a:p>
        </p:txBody>
      </p:sp>
      <p:sp>
        <p:nvSpPr>
          <p:cNvPr id="5" name="Rectangle 4"/>
          <p:cNvSpPr/>
          <p:nvPr/>
        </p:nvSpPr>
        <p:spPr>
          <a:xfrm>
            <a:off x="228600" y="2356162"/>
            <a:ext cx="5257800" cy="1031051"/>
          </a:xfrm>
          <a:prstGeom prst="rect">
            <a:avLst/>
          </a:prstGeom>
        </p:spPr>
        <p:txBody>
          <a:bodyPr wrap="square">
            <a:spAutoFit/>
          </a:bodyPr>
          <a:lstStyle/>
          <a:p>
            <a:pPr>
              <a:spcAft>
                <a:spcPts val="600"/>
              </a:spcAft>
            </a:pPr>
            <a:r>
              <a:rPr lang="en-US" sz="2000" dirty="0">
                <a:solidFill>
                  <a:srgbClr val="0D5072"/>
                </a:solidFill>
                <a:latin typeface="Times New Roman" panose="02020603050405020304" pitchFamily="18" charset="0"/>
                <a:cs typeface="Times New Roman" panose="02020603050405020304" pitchFamily="18" charset="0"/>
              </a:rPr>
              <a:t>Elementary and Middle School Indicators</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Academic A</a:t>
            </a:r>
            <a:r>
              <a:rPr lang="en-US" b="1" dirty="0" smtClean="0">
                <a:latin typeface="Times New Roman" panose="02020603050405020304" pitchFamily="18" charset="0"/>
                <a:cs typeface="Times New Roman" panose="02020603050405020304" pitchFamily="18" charset="0"/>
              </a:rPr>
              <a:t>chievement </a:t>
            </a:r>
            <a:r>
              <a:rPr lang="en-US" dirty="0">
                <a:latin typeface="Times New Roman" panose="02020603050405020304" pitchFamily="18" charset="0"/>
                <a:cs typeface="Times New Roman" panose="02020603050405020304" pitchFamily="18" charset="0"/>
              </a:rPr>
              <a:t>(Proficiency)</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Academic Progress</a:t>
            </a:r>
            <a:endParaRPr lang="en-US" sz="1600" dirty="0">
              <a:latin typeface="Times New Roman" panose="02020603050405020304" pitchFamily="18" charset="0"/>
              <a:cs typeface="Times New Roman" panose="02020603050405020304" pitchFamily="18" charset="0"/>
            </a:endParaRPr>
          </a:p>
        </p:txBody>
      </p:sp>
      <p:sp>
        <p:nvSpPr>
          <p:cNvPr id="7" name="Rectangle 6"/>
          <p:cNvSpPr/>
          <p:nvPr/>
        </p:nvSpPr>
        <p:spPr>
          <a:xfrm>
            <a:off x="228600" y="3682888"/>
            <a:ext cx="5629428" cy="1031051"/>
          </a:xfrm>
          <a:prstGeom prst="rect">
            <a:avLst/>
          </a:prstGeom>
        </p:spPr>
        <p:txBody>
          <a:bodyPr wrap="square">
            <a:spAutoFit/>
          </a:bodyPr>
          <a:lstStyle/>
          <a:p>
            <a:pPr>
              <a:spcAft>
                <a:spcPts val="600"/>
              </a:spcAft>
            </a:pPr>
            <a:r>
              <a:rPr lang="en-US" sz="2000" dirty="0">
                <a:solidFill>
                  <a:srgbClr val="0D5072"/>
                </a:solidFill>
                <a:latin typeface="Times New Roman" panose="02020603050405020304" pitchFamily="18" charset="0"/>
                <a:cs typeface="Times New Roman" panose="02020603050405020304" pitchFamily="18" charset="0"/>
              </a:rPr>
              <a:t>High School Indicators</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Academic Achievement </a:t>
            </a:r>
            <a:r>
              <a:rPr lang="en-US" dirty="0">
                <a:latin typeface="Times New Roman" panose="02020603050405020304" pitchFamily="18" charset="0"/>
                <a:cs typeface="Times New Roman" panose="02020603050405020304" pitchFamily="18" charset="0"/>
              </a:rPr>
              <a:t>(may also include progress)</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4-year </a:t>
            </a:r>
            <a:r>
              <a:rPr lang="en-US" b="1" dirty="0" smtClean="0">
                <a:latin typeface="Times New Roman" panose="02020603050405020304" pitchFamily="18" charset="0"/>
                <a:cs typeface="Times New Roman" panose="02020603050405020304" pitchFamily="18" charset="0"/>
              </a:rPr>
              <a:t>Graduation </a:t>
            </a:r>
            <a:r>
              <a:rPr lang="en-US" b="1" dirty="0">
                <a:latin typeface="Times New Roman" panose="02020603050405020304" pitchFamily="18" charset="0"/>
                <a:cs typeface="Times New Roman" panose="02020603050405020304" pitchFamily="18" charset="0"/>
              </a:rPr>
              <a:t>R</a:t>
            </a:r>
            <a:r>
              <a:rPr lang="en-US" b="1" dirty="0" smtClean="0">
                <a:latin typeface="Times New Roman" panose="02020603050405020304" pitchFamily="18" charset="0"/>
                <a:cs typeface="Times New Roman" panose="02020603050405020304" pitchFamily="18" charset="0"/>
              </a:rPr>
              <a:t>ate </a:t>
            </a:r>
            <a:r>
              <a:rPr lang="en-US" dirty="0">
                <a:latin typeface="Times New Roman" panose="02020603050405020304" pitchFamily="18" charset="0"/>
                <a:cs typeface="Times New Roman" panose="02020603050405020304" pitchFamily="18" charset="0"/>
              </a:rPr>
              <a:t>(may include extended-year)</a:t>
            </a:r>
            <a:endParaRPr lang="en-US" sz="1600" dirty="0">
              <a:latin typeface="Times New Roman" panose="02020603050405020304" pitchFamily="18" charset="0"/>
              <a:cs typeface="Times New Roman" panose="02020603050405020304" pitchFamily="18" charset="0"/>
            </a:endParaRPr>
          </a:p>
        </p:txBody>
      </p:sp>
      <p:sp>
        <p:nvSpPr>
          <p:cNvPr id="8" name="Rectangle 7"/>
          <p:cNvSpPr/>
          <p:nvPr/>
        </p:nvSpPr>
        <p:spPr>
          <a:xfrm>
            <a:off x="228600" y="5029877"/>
            <a:ext cx="8652300" cy="1031051"/>
          </a:xfrm>
          <a:prstGeom prst="rect">
            <a:avLst/>
          </a:prstGeom>
        </p:spPr>
        <p:txBody>
          <a:bodyPr wrap="square">
            <a:spAutoFit/>
          </a:bodyPr>
          <a:lstStyle/>
          <a:p>
            <a:pPr>
              <a:spcAft>
                <a:spcPts val="600"/>
              </a:spcAft>
            </a:pPr>
            <a:r>
              <a:rPr lang="en-US" sz="2000" dirty="0">
                <a:solidFill>
                  <a:srgbClr val="0D5072"/>
                </a:solidFill>
                <a:latin typeface="Times New Roman" panose="02020603050405020304" pitchFamily="18" charset="0"/>
                <a:cs typeface="Times New Roman" panose="02020603050405020304" pitchFamily="18" charset="0"/>
              </a:rPr>
              <a:t>All School Indicators</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Progress Toward English Language Proficiency </a:t>
            </a:r>
            <a:r>
              <a:rPr lang="en-US" dirty="0">
                <a:latin typeface="Times New Roman" panose="02020603050405020304" pitchFamily="18" charset="0"/>
                <a:cs typeface="Times New Roman" panose="02020603050405020304" pitchFamily="18" charset="0"/>
              </a:rPr>
              <a:t>(may also include proficiency rates)</a:t>
            </a:r>
          </a:p>
          <a:p>
            <a:pPr marL="342900" indent="-1714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At </a:t>
            </a:r>
            <a:r>
              <a:rPr lang="en-US" b="1" dirty="0" smtClean="0">
                <a:latin typeface="Times New Roman" panose="02020603050405020304" pitchFamily="18" charset="0"/>
                <a:cs typeface="Times New Roman" panose="02020603050405020304" pitchFamily="18" charset="0"/>
              </a:rPr>
              <a:t>Least </a:t>
            </a:r>
            <a:r>
              <a:rPr lang="en-US" b="1" dirty="0">
                <a:latin typeface="Times New Roman" panose="02020603050405020304" pitchFamily="18" charset="0"/>
                <a:cs typeface="Times New Roman" panose="02020603050405020304" pitchFamily="18" charset="0"/>
              </a:rPr>
              <a:t>O</a:t>
            </a:r>
            <a:r>
              <a:rPr lang="en-US" b="1" dirty="0" smtClean="0">
                <a:latin typeface="Times New Roman" panose="02020603050405020304" pitchFamily="18" charset="0"/>
                <a:cs typeface="Times New Roman" panose="02020603050405020304" pitchFamily="18" charset="0"/>
              </a:rPr>
              <a:t>ne </a:t>
            </a:r>
            <a:r>
              <a:rPr lang="en-US" b="1" dirty="0">
                <a:latin typeface="Times New Roman" panose="02020603050405020304" pitchFamily="18" charset="0"/>
                <a:cs typeface="Times New Roman" panose="02020603050405020304" pitchFamily="18" charset="0"/>
              </a:rPr>
              <a:t>ADDITIONAL I</a:t>
            </a:r>
            <a:r>
              <a:rPr lang="en-US" b="1" dirty="0" smtClean="0">
                <a:latin typeface="Times New Roman" panose="02020603050405020304" pitchFamily="18" charset="0"/>
                <a:cs typeface="Times New Roman" panose="02020603050405020304" pitchFamily="18" charset="0"/>
              </a:rPr>
              <a:t>ndicator </a:t>
            </a:r>
            <a:r>
              <a:rPr lang="en-US" b="1" dirty="0">
                <a:latin typeface="Times New Roman" panose="02020603050405020304" pitchFamily="18" charset="0"/>
                <a:cs typeface="Times New Roman" panose="02020603050405020304" pitchFamily="18" charset="0"/>
              </a:rPr>
              <a:t>of </a:t>
            </a:r>
            <a:r>
              <a:rPr lang="en-US" b="1" dirty="0" smtClean="0">
                <a:latin typeface="Times New Roman" panose="02020603050405020304" pitchFamily="18" charset="0"/>
                <a:cs typeface="Times New Roman" panose="02020603050405020304" pitchFamily="18" charset="0"/>
              </a:rPr>
              <a:t>School </a:t>
            </a:r>
            <a:r>
              <a:rPr lang="en-US" b="1" dirty="0">
                <a:latin typeface="Times New Roman" panose="02020603050405020304" pitchFamily="18" charset="0"/>
                <a:cs typeface="Times New Roman" panose="02020603050405020304" pitchFamily="18" charset="0"/>
              </a:rPr>
              <a:t>Q</a:t>
            </a:r>
            <a:r>
              <a:rPr lang="en-US" b="1" dirty="0" smtClean="0">
                <a:latin typeface="Times New Roman" panose="02020603050405020304" pitchFamily="18" charset="0"/>
                <a:cs typeface="Times New Roman" panose="02020603050405020304" pitchFamily="18" charset="0"/>
              </a:rPr>
              <a:t>uality </a:t>
            </a:r>
            <a:r>
              <a:rPr lang="en-US" b="1" dirty="0">
                <a:latin typeface="Times New Roman" panose="02020603050405020304" pitchFamily="18" charset="0"/>
                <a:cs typeface="Times New Roman" panose="02020603050405020304" pitchFamily="18" charset="0"/>
              </a:rPr>
              <a:t>or </a:t>
            </a:r>
            <a:r>
              <a:rPr lang="en-US" b="1" dirty="0" smtClean="0">
                <a:latin typeface="Times New Roman" panose="02020603050405020304" pitchFamily="18" charset="0"/>
                <a:cs typeface="Times New Roman" panose="02020603050405020304" pitchFamily="18" charset="0"/>
              </a:rPr>
              <a:t>Student </a:t>
            </a:r>
            <a:r>
              <a:rPr lang="en-US" b="1" dirty="0">
                <a:latin typeface="Times New Roman" panose="02020603050405020304" pitchFamily="18" charset="0"/>
                <a:cs typeface="Times New Roman" panose="02020603050405020304" pitchFamily="18" charset="0"/>
              </a:rPr>
              <a:t>S</a:t>
            </a:r>
            <a:r>
              <a:rPr lang="en-US" b="1" dirty="0" smtClean="0">
                <a:latin typeface="Times New Roman" panose="02020603050405020304" pitchFamily="18" charset="0"/>
                <a:cs typeface="Times New Roman" panose="02020603050405020304" pitchFamily="18" charset="0"/>
              </a:rPr>
              <a:t>uccess</a:t>
            </a:r>
            <a:endParaRPr lang="en-US" dirty="0">
              <a:latin typeface="Times New Roman" panose="02020603050405020304" pitchFamily="18" charset="0"/>
              <a:cs typeface="Times New Roman" panose="02020603050405020304" pitchFamily="18" charset="0"/>
            </a:endParaRPr>
          </a:p>
        </p:txBody>
      </p:sp>
      <p:sp>
        <p:nvSpPr>
          <p:cNvPr id="13" name="Rectangle 12"/>
          <p:cNvSpPr/>
          <p:nvPr/>
        </p:nvSpPr>
        <p:spPr>
          <a:xfrm>
            <a:off x="5867400" y="2395538"/>
            <a:ext cx="2743200" cy="2385268"/>
          </a:xfrm>
          <a:prstGeom prst="rect">
            <a:avLst/>
          </a:prstGeom>
        </p:spPr>
        <p:txBody>
          <a:bodyPr wrap="square">
            <a:spAutoFit/>
          </a:bodyPr>
          <a:lstStyle/>
          <a:p>
            <a:pPr>
              <a:spcAft>
                <a:spcPts val="600"/>
              </a:spcAft>
            </a:pPr>
            <a:r>
              <a:rPr lang="en-US" dirty="0">
                <a:solidFill>
                  <a:srgbClr val="0D5072"/>
                </a:solidFill>
                <a:latin typeface="Times New Roman" panose="02020603050405020304" pitchFamily="18" charset="0"/>
                <a:cs typeface="Times New Roman" panose="02020603050405020304" pitchFamily="18" charset="0"/>
              </a:rPr>
              <a:t>All i</a:t>
            </a:r>
            <a:r>
              <a:rPr lang="en-US" dirty="0" smtClean="0">
                <a:solidFill>
                  <a:srgbClr val="0D5072"/>
                </a:solidFill>
                <a:latin typeface="Times New Roman" panose="02020603050405020304" pitchFamily="18" charset="0"/>
                <a:cs typeface="Times New Roman" panose="02020603050405020304" pitchFamily="18" charset="0"/>
              </a:rPr>
              <a:t>ndicators </a:t>
            </a:r>
            <a:r>
              <a:rPr lang="en-US" dirty="0">
                <a:solidFill>
                  <a:srgbClr val="0D5072"/>
                </a:solidFill>
                <a:latin typeface="Times New Roman" panose="02020603050405020304" pitchFamily="18" charset="0"/>
                <a:cs typeface="Times New Roman" panose="02020603050405020304" pitchFamily="18" charset="0"/>
              </a:rPr>
              <a:t>must:</a:t>
            </a:r>
          </a:p>
          <a:p>
            <a:pPr marL="285750" indent="-173038">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be </a:t>
            </a:r>
            <a:r>
              <a:rPr lang="en-US" sz="1600" b="1" dirty="0">
                <a:latin typeface="Times New Roman" panose="02020603050405020304" pitchFamily="18" charset="0"/>
                <a:cs typeface="Times New Roman" panose="02020603050405020304" pitchFamily="18" charset="0"/>
              </a:rPr>
              <a:t>supported by research </a:t>
            </a:r>
            <a:r>
              <a:rPr lang="en-US" sz="1600" dirty="0">
                <a:latin typeface="Times New Roman" panose="02020603050405020304" pitchFamily="18" charset="0"/>
                <a:cs typeface="Times New Roman" panose="02020603050405020304" pitchFamily="18" charset="0"/>
              </a:rPr>
              <a:t>that performance and/or progress are likely to </a:t>
            </a:r>
            <a:r>
              <a:rPr lang="en-US" sz="1600" dirty="0" smtClean="0">
                <a:latin typeface="Times New Roman" panose="02020603050405020304" pitchFamily="18" charset="0"/>
                <a:cs typeface="Times New Roman" panose="02020603050405020304" pitchFamily="18" charset="0"/>
              </a:rPr>
              <a:t>increase</a:t>
            </a:r>
            <a:endParaRPr lang="en-US" sz="1600" dirty="0">
              <a:latin typeface="Times New Roman" panose="02020603050405020304" pitchFamily="18" charset="0"/>
              <a:cs typeface="Times New Roman" panose="02020603050405020304" pitchFamily="18" charset="0"/>
            </a:endParaRPr>
          </a:p>
          <a:p>
            <a:pPr marL="285750" indent="-173038">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allow </a:t>
            </a:r>
            <a:r>
              <a:rPr lang="en-US" sz="1600" dirty="0">
                <a:latin typeface="Times New Roman" panose="02020603050405020304" pitchFamily="18" charset="0"/>
                <a:cs typeface="Times New Roman" panose="02020603050405020304" pitchFamily="18" charset="0"/>
              </a:rPr>
              <a:t>for </a:t>
            </a:r>
            <a:r>
              <a:rPr lang="en-US" sz="1600" b="1" dirty="0">
                <a:latin typeface="Times New Roman" panose="02020603050405020304" pitchFamily="18" charset="0"/>
                <a:cs typeface="Times New Roman" panose="02020603050405020304" pitchFamily="18" charset="0"/>
              </a:rPr>
              <a:t>meaningful differentiation </a:t>
            </a:r>
            <a:r>
              <a:rPr lang="en-US" sz="1600" dirty="0">
                <a:latin typeface="Times New Roman" panose="02020603050405020304" pitchFamily="18" charset="0"/>
                <a:cs typeface="Times New Roman" panose="02020603050405020304" pitchFamily="18" charset="0"/>
              </a:rPr>
              <a:t>of schools </a:t>
            </a:r>
            <a:r>
              <a:rPr lang="en-US" sz="1500" i="1" dirty="0">
                <a:latin typeface="Times New Roman" panose="02020603050405020304" pitchFamily="18" charset="0"/>
                <a:cs typeface="Times New Roman" panose="02020603050405020304" pitchFamily="18" charset="0"/>
              </a:rPr>
              <a:t>(i.e. help to determine which </a:t>
            </a:r>
            <a:r>
              <a:rPr lang="en-US" sz="1500" i="1" dirty="0" smtClean="0">
                <a:latin typeface="Times New Roman" panose="02020603050405020304" pitchFamily="18" charset="0"/>
                <a:cs typeface="Times New Roman" panose="02020603050405020304" pitchFamily="18" charset="0"/>
              </a:rPr>
              <a:t>may </a:t>
            </a:r>
            <a:r>
              <a:rPr lang="en-US" sz="1500" i="1" dirty="0">
                <a:latin typeface="Times New Roman" panose="02020603050405020304" pitchFamily="18" charset="0"/>
                <a:cs typeface="Times New Roman" panose="02020603050405020304" pitchFamily="18" charset="0"/>
              </a:rPr>
              <a:t>need support</a:t>
            </a:r>
            <a:r>
              <a:rPr lang="en-US" sz="1500" i="1" dirty="0" smtClean="0">
                <a:latin typeface="Times New Roman" panose="02020603050405020304" pitchFamily="18" charset="0"/>
                <a:cs typeface="Times New Roman" panose="02020603050405020304" pitchFamily="18" charset="0"/>
              </a:rPr>
              <a:t>)</a:t>
            </a:r>
            <a:endParaRPr lang="en-US" sz="1500" i="1" dirty="0">
              <a:latin typeface="Times New Roman" panose="02020603050405020304" pitchFamily="18" charset="0"/>
              <a:cs typeface="Times New Roman" panose="02020603050405020304" pitchFamily="18" charset="0"/>
            </a:endParaRPr>
          </a:p>
        </p:txBody>
      </p:sp>
      <p:sp>
        <p:nvSpPr>
          <p:cNvPr id="16" name="Isosceles Triangle 15"/>
          <p:cNvSpPr/>
          <p:nvPr/>
        </p:nvSpPr>
        <p:spPr>
          <a:xfrm rot="5400000">
            <a:off x="-76200" y="2432535"/>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rot="5400000">
            <a:off x="-76200" y="3754654"/>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p:cNvSpPr/>
          <p:nvPr/>
        </p:nvSpPr>
        <p:spPr>
          <a:xfrm rot="5400000">
            <a:off x="-76200" y="5107168"/>
            <a:ext cx="381000" cy="228600"/>
          </a:xfrm>
          <a:prstGeom prst="triangle">
            <a:avLst/>
          </a:prstGeom>
          <a:solidFill>
            <a:srgbClr val="0D50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720426" y="951876"/>
            <a:ext cx="7474550" cy="584775"/>
          </a:xfrm>
          <a:prstGeom prst="rect">
            <a:avLst/>
          </a:prstGeom>
        </p:spPr>
        <p:txBody>
          <a:bodyPr wrap="square">
            <a:spAutoFit/>
          </a:bodyPr>
          <a:lstStyle/>
          <a:p>
            <a:pPr marL="0" lvl="1" algn="ctr"/>
            <a:r>
              <a:rPr lang="en-US" sz="3200" b="1" i="1" dirty="0">
                <a:solidFill>
                  <a:srgbClr val="0D5072"/>
                </a:solidFill>
                <a:latin typeface="Times New Roman" panose="02020603050405020304" pitchFamily="18" charset="0"/>
                <a:cs typeface="Times New Roman" panose="02020603050405020304" pitchFamily="18" charset="0"/>
              </a:rPr>
              <a:t>Indicators of School and Student Success</a:t>
            </a:r>
          </a:p>
        </p:txBody>
      </p:sp>
    </p:spTree>
    <p:extLst>
      <p:ext uri="{BB962C8B-B14F-4D97-AF65-F5344CB8AC3E}">
        <p14:creationId xmlns:p14="http://schemas.microsoft.com/office/powerpoint/2010/main" val="1244667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33600"/>
            <a:ext cx="9141600" cy="3200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7"/>
          <p:cNvSpPr txBox="1">
            <a:spLocks/>
          </p:cNvSpPr>
          <p:nvPr/>
        </p:nvSpPr>
        <p:spPr>
          <a:xfrm>
            <a:off x="310550" y="1772816"/>
            <a:ext cx="8452450" cy="4267200"/>
          </a:xfrm>
          <a:prstGeom prst="rect">
            <a:avLst/>
          </a:prstGeom>
        </p:spPr>
        <p:txBody>
          <a:bodyPr/>
          <a:lstStyle/>
          <a:p>
            <a:pPr>
              <a:spcAft>
                <a:spcPts val="1200"/>
              </a:spcAft>
              <a:defRPr/>
            </a:pPr>
            <a:endParaRPr lang="en-US" dirty="0">
              <a:latin typeface="Times New Roman" panose="02020603050405020304" pitchFamily="18" charset="0"/>
              <a:cs typeface="Times New Roman" panose="02020603050405020304" pitchFamily="18" charset="0"/>
            </a:endParaRPr>
          </a:p>
          <a:p>
            <a:pPr>
              <a:spcAft>
                <a:spcPts val="1200"/>
              </a:spcAft>
              <a:defRPr/>
            </a:pPr>
            <a:r>
              <a:rPr lang="en-US" sz="2000" dirty="0" smtClean="0">
                <a:latin typeface="Times New Roman" panose="02020603050405020304" pitchFamily="18" charset="0"/>
                <a:cs typeface="Times New Roman" panose="02020603050405020304" pitchFamily="18" charset="0"/>
              </a:rPr>
              <a:t>Starting in 2017-18 (except chronically underperforming 2018-19), school </a:t>
            </a:r>
            <a:r>
              <a:rPr lang="en-US" sz="2000" dirty="0">
                <a:latin typeface="Times New Roman" panose="02020603050405020304" pitchFamily="18" charset="0"/>
                <a:cs typeface="Times New Roman" panose="02020603050405020304" pitchFamily="18" charset="0"/>
              </a:rPr>
              <a:t>and district performance on all indicators will be used to:</a:t>
            </a:r>
            <a:endParaRPr lang="en-US" sz="2000" dirty="0">
              <a:solidFill>
                <a:srgbClr val="0D5072"/>
              </a:solidFill>
              <a:latin typeface="Times New Roman" panose="02020603050405020304" pitchFamily="18" charset="0"/>
              <a:cs typeface="Times New Roman" panose="02020603050405020304" pitchFamily="18" charset="0"/>
            </a:endParaRPr>
          </a:p>
          <a:p>
            <a:pPr marL="285750" indent="-285750">
              <a:spcAft>
                <a:spcPts val="600"/>
              </a:spcAft>
              <a:buFont typeface="Arial" panose="020B0604020202020204" pitchFamily="34" charset="0"/>
              <a:buChar char="•"/>
              <a:defRPr/>
            </a:pPr>
            <a:r>
              <a:rPr lang="en-US" b="1" dirty="0">
                <a:solidFill>
                  <a:srgbClr val="0D5072"/>
                </a:solidFill>
                <a:latin typeface="Times New Roman" panose="02020603050405020304" pitchFamily="18" charset="0"/>
                <a:cs typeface="Times New Roman" panose="02020603050405020304" pitchFamily="18" charset="0"/>
              </a:rPr>
              <a:t>I</a:t>
            </a:r>
            <a:r>
              <a:rPr lang="en-US" b="1"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dentify </a:t>
            </a:r>
            <a:r>
              <a:rPr lang="en-US" b="1" dirty="0">
                <a:solidFill>
                  <a:srgbClr val="0D5072"/>
                </a:solidFill>
                <a:latin typeface="Times New Roman" panose="02020603050405020304" pitchFamily="18" charset="0"/>
                <a:ea typeface="ＭＳ Ｐゴシック" pitchFamily="-123" charset="-128"/>
                <a:cs typeface="Times New Roman" panose="02020603050405020304" pitchFamily="18" charset="0"/>
              </a:rPr>
              <a:t>schools in need </a:t>
            </a:r>
            <a:r>
              <a:rPr lang="en-US" b="1"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of support </a:t>
            </a:r>
            <a:r>
              <a:rPr lang="en-US" b="1" dirty="0">
                <a:solidFill>
                  <a:srgbClr val="0D5072"/>
                </a:solidFill>
                <a:latin typeface="Times New Roman" panose="02020603050405020304" pitchFamily="18" charset="0"/>
                <a:ea typeface="ＭＳ Ｐゴシック" pitchFamily="-123" charset="-128"/>
                <a:cs typeface="Times New Roman" panose="02020603050405020304" pitchFamily="18" charset="0"/>
              </a:rPr>
              <a:t>and improvement:</a:t>
            </a:r>
          </a:p>
          <a:p>
            <a:pPr marL="742950" lvl="1" indent="-285750">
              <a:spcAft>
                <a:spcPts val="600"/>
              </a:spcAft>
              <a:buFont typeface="Arial" panose="020B0604020202020204" pitchFamily="34" charset="0"/>
              <a:buChar char="•"/>
              <a:defRPr/>
            </a:pP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the lowest </a:t>
            </a:r>
            <a:r>
              <a:rPr lang="en-US" dirty="0">
                <a:solidFill>
                  <a:srgbClr val="0D5072"/>
                </a:solidFill>
                <a:latin typeface="Times New Roman" panose="02020603050405020304" pitchFamily="18" charset="0"/>
                <a:ea typeface="ＭＳ Ｐゴシック" pitchFamily="-123" charset="-128"/>
                <a:cs typeface="Times New Roman" panose="02020603050405020304" pitchFamily="18" charset="0"/>
              </a:rPr>
              <a:t>5% of all Title I </a:t>
            </a: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schools and any public </a:t>
            </a:r>
            <a:r>
              <a:rPr lang="en-US" dirty="0">
                <a:solidFill>
                  <a:srgbClr val="0D5072"/>
                </a:solidFill>
                <a:latin typeface="Times New Roman" panose="02020603050405020304" pitchFamily="18" charset="0"/>
                <a:ea typeface="ＭＳ Ｐゴシック" pitchFamily="-123" charset="-128"/>
                <a:cs typeface="Times New Roman" panose="02020603050405020304" pitchFamily="18" charset="0"/>
              </a:rPr>
              <a:t>high schools with graduation rates less than </a:t>
            </a: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67% for </a:t>
            </a:r>
            <a:r>
              <a:rPr lang="en-US" i="1"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Comprehensive Support and Improvement</a:t>
            </a: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 and </a:t>
            </a:r>
            <a:endParaRPr lang="en-US" dirty="0">
              <a:solidFill>
                <a:srgbClr val="0D5072"/>
              </a:solidFill>
              <a:latin typeface="Times New Roman" panose="02020603050405020304" pitchFamily="18" charset="0"/>
              <a:ea typeface="ＭＳ Ｐゴシック" pitchFamily="-123" charset="-128"/>
              <a:cs typeface="Times New Roman" panose="02020603050405020304" pitchFamily="18" charset="0"/>
            </a:endParaRPr>
          </a:p>
          <a:p>
            <a:pPr marL="742950" lvl="1" indent="-285750">
              <a:spcAft>
                <a:spcPts val="600"/>
              </a:spcAft>
              <a:buFont typeface="Arial" panose="020B0604020202020204" pitchFamily="34" charset="0"/>
              <a:buChar char="•"/>
              <a:defRPr/>
            </a:pP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the </a:t>
            </a:r>
            <a:r>
              <a:rPr lang="en-US" dirty="0">
                <a:solidFill>
                  <a:srgbClr val="0D5072"/>
                </a:solidFill>
                <a:latin typeface="Times New Roman" panose="02020603050405020304" pitchFamily="18" charset="0"/>
                <a:ea typeface="ＭＳ Ｐゴシック" pitchFamily="-123" charset="-128"/>
                <a:cs typeface="Times New Roman" panose="02020603050405020304" pitchFamily="18" charset="0"/>
              </a:rPr>
              <a:t>schools for </a:t>
            </a:r>
            <a:r>
              <a:rPr lang="en-US" i="1"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Targeted Support </a:t>
            </a:r>
            <a:r>
              <a:rPr lang="en-US" i="1" dirty="0">
                <a:solidFill>
                  <a:srgbClr val="0D5072"/>
                </a:solidFill>
                <a:latin typeface="Times New Roman" panose="02020603050405020304" pitchFamily="18" charset="0"/>
                <a:ea typeface="ＭＳ Ｐゴシック" pitchFamily="-123" charset="-128"/>
                <a:cs typeface="Times New Roman" panose="02020603050405020304" pitchFamily="18" charset="0"/>
              </a:rPr>
              <a:t>and Improvement </a:t>
            </a:r>
            <a:r>
              <a:rPr lang="en-US" dirty="0" smtClean="0">
                <a:solidFill>
                  <a:srgbClr val="0D5072"/>
                </a:solidFill>
                <a:latin typeface="Times New Roman" panose="02020603050405020304" pitchFamily="18" charset="0"/>
                <a:cs typeface="Times New Roman" panose="02020603050405020304" pitchFamily="18" charset="0"/>
              </a:rPr>
              <a:t>in which a</a:t>
            </a:r>
            <a:r>
              <a:rPr lang="en-US" dirty="0" smtClean="0">
                <a:solidFill>
                  <a:srgbClr val="0D5072"/>
                </a:solidFill>
                <a:latin typeface="Times New Roman" panose="02020603050405020304" pitchFamily="18" charset="0"/>
                <a:ea typeface="ＭＳ Ｐゴシック" pitchFamily="-123" charset="-128"/>
                <a:cs typeface="Times New Roman" panose="02020603050405020304" pitchFamily="18" charset="0"/>
              </a:rPr>
              <a:t> subgroup, on its own, performs at the same level as the lowest 5% of schools;</a:t>
            </a:r>
            <a:endParaRPr lang="en-US" dirty="0">
              <a:solidFill>
                <a:srgbClr val="0D5072"/>
              </a:solidFill>
              <a:latin typeface="Times New Roman" panose="02020603050405020304" pitchFamily="18" charset="0"/>
              <a:ea typeface="ＭＳ Ｐゴシック" pitchFamily="-123" charset="-128"/>
              <a:cs typeface="Times New Roman" panose="02020603050405020304" pitchFamily="18" charset="0"/>
            </a:endParaRPr>
          </a:p>
          <a:p>
            <a:pPr marL="285750" indent="-285750">
              <a:spcAft>
                <a:spcPts val="600"/>
              </a:spcAft>
              <a:buFont typeface="Arial" panose="020B0604020202020204" pitchFamily="34" charset="0"/>
              <a:buChar char="•"/>
              <a:defRPr/>
            </a:pPr>
            <a:r>
              <a:rPr lang="en-US" b="1" dirty="0">
                <a:solidFill>
                  <a:srgbClr val="0D5072"/>
                </a:solidFill>
                <a:latin typeface="Times New Roman" panose="02020603050405020304" pitchFamily="18" charset="0"/>
                <a:cs typeface="Times New Roman" panose="02020603050405020304" pitchFamily="18" charset="0"/>
              </a:rPr>
              <a:t>I</a:t>
            </a:r>
            <a:r>
              <a:rPr lang="en-US" b="1" dirty="0" smtClean="0">
                <a:solidFill>
                  <a:srgbClr val="0D5072"/>
                </a:solidFill>
                <a:latin typeface="Times New Roman" panose="02020603050405020304" pitchFamily="18" charset="0"/>
                <a:cs typeface="Times New Roman" panose="02020603050405020304" pitchFamily="18" charset="0"/>
              </a:rPr>
              <a:t>dentify </a:t>
            </a:r>
            <a:r>
              <a:rPr lang="en-US" b="1" dirty="0">
                <a:solidFill>
                  <a:srgbClr val="0D5072"/>
                </a:solidFill>
                <a:latin typeface="Times New Roman" panose="02020603050405020304" pitchFamily="18" charset="0"/>
                <a:cs typeface="Times New Roman" panose="02020603050405020304" pitchFamily="18" charset="0"/>
              </a:rPr>
              <a:t>school and district performance across the state</a:t>
            </a:r>
            <a:r>
              <a:rPr lang="en-US" dirty="0">
                <a:solidFill>
                  <a:srgbClr val="0D5072"/>
                </a:solidFill>
                <a:latin typeface="Times New Roman" panose="02020603050405020304" pitchFamily="18" charset="0"/>
                <a:cs typeface="Times New Roman" panose="02020603050405020304" pitchFamily="18" charset="0"/>
              </a:rPr>
              <a:t> – high and low performing </a:t>
            </a:r>
            <a:r>
              <a:rPr lang="en-US" dirty="0" smtClean="0">
                <a:solidFill>
                  <a:srgbClr val="0D5072"/>
                </a:solidFill>
                <a:latin typeface="Times New Roman" panose="02020603050405020304" pitchFamily="18" charset="0"/>
                <a:cs typeface="Times New Roman" panose="02020603050405020304" pitchFamily="18" charset="0"/>
              </a:rPr>
              <a:t>schools.</a:t>
            </a:r>
            <a:endParaRPr lang="en-US" dirty="0">
              <a:solidFill>
                <a:srgbClr val="0D5072"/>
              </a:solidFill>
              <a:latin typeface="Times New Roman" panose="02020603050405020304" pitchFamily="18" charset="0"/>
              <a:cs typeface="Times New Roman" panose="02020603050405020304" pitchFamily="18" charset="0"/>
            </a:endParaRPr>
          </a:p>
        </p:txBody>
      </p:sp>
      <p:sp>
        <p:nvSpPr>
          <p:cNvPr id="20" name="Title 1"/>
          <p:cNvSpPr>
            <a:spLocks noGrp="1"/>
          </p:cNvSpPr>
          <p:nvPr>
            <p:ph type="title"/>
          </p:nvPr>
        </p:nvSpPr>
        <p:spPr bwMode="auto">
          <a:xfrm>
            <a:off x="-76200" y="990600"/>
            <a:ext cx="9144000" cy="47757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3200" b="1" dirty="0" smtClean="0">
                <a:solidFill>
                  <a:srgbClr val="D05727"/>
                </a:solidFill>
                <a:ea typeface="ＭＳ Ｐゴシック" panose="020B0600070205080204" pitchFamily="34" charset="-128"/>
              </a:rPr>
              <a:t>Annual Meaningful Differentiation of Schools</a:t>
            </a:r>
            <a:endParaRPr lang="en-US" altLang="en-US" sz="3200" b="1" dirty="0">
              <a:solidFill>
                <a:srgbClr val="D05727"/>
              </a:solidFill>
              <a:ea typeface="ＭＳ Ｐゴシック" panose="020B0600070205080204" pitchFamily="34" charset="-128"/>
            </a:endParaRPr>
          </a:p>
        </p:txBody>
      </p:sp>
      <p:sp>
        <p:nvSpPr>
          <p:cNvPr id="5" name="Content Placeholder 2"/>
          <p:cNvSpPr txBox="1">
            <a:spLocks/>
          </p:cNvSpPr>
          <p:nvPr/>
        </p:nvSpPr>
        <p:spPr>
          <a:xfrm>
            <a:off x="348174" y="5715000"/>
            <a:ext cx="8229600" cy="541442"/>
          </a:xfrm>
          <a:prstGeom prst="rect">
            <a:avLst/>
          </a:prstGeom>
          <a:solidFill>
            <a:srgbClr val="FFEFBD"/>
          </a:solidFill>
          <a:ln w="19050">
            <a:solidFill>
              <a:schemeClr val="accent6">
                <a:lumMod val="75000"/>
              </a:schemeClr>
            </a:solidFill>
          </a:ln>
        </p:spPr>
        <p:txBody>
          <a:bodyPr/>
          <a:lstStyle>
            <a:lvl1pPr marL="231775" indent="-231775" algn="l" rtl="0" eaLnBrk="1" fontAlgn="base" hangingPunct="1">
              <a:spcBef>
                <a:spcPct val="20000"/>
              </a:spcBef>
              <a:spcAft>
                <a:spcPct val="0"/>
              </a:spcAft>
              <a:buFont typeface="Arial" pitchFamily="-123" charset="0"/>
              <a:buChar char="•"/>
              <a:defRPr sz="2800" kern="1200">
                <a:solidFill>
                  <a:schemeClr val="tx1"/>
                </a:solidFill>
                <a:latin typeface="Times New Roman" panose="02020603050405020304" pitchFamily="18" charset="0"/>
                <a:ea typeface="ＭＳ Ｐゴシック" pitchFamily="-123" charset="-128"/>
                <a:cs typeface="Times New Roman" panose="02020603050405020304" pitchFamily="18" charset="0"/>
              </a:defRPr>
            </a:lvl1pPr>
            <a:lvl2pPr marL="682625" indent="-225425" algn="l" rtl="0" eaLnBrk="1" fontAlgn="base" hangingPunct="1">
              <a:spcBef>
                <a:spcPct val="20000"/>
              </a:spcBef>
              <a:spcAft>
                <a:spcPct val="0"/>
              </a:spcAft>
              <a:buClrTx/>
              <a:buFont typeface="Calibri" pitchFamily="34" charset="0"/>
              <a:buChar char="‒"/>
              <a:defRPr sz="2400" kern="1200">
                <a:solidFill>
                  <a:schemeClr val="tx1"/>
                </a:solidFill>
                <a:latin typeface="Times New Roman" panose="02020603050405020304" pitchFamily="18" charset="0"/>
                <a:ea typeface="ＭＳ Ｐゴシック" pitchFamily="-123" charset="-128"/>
                <a:cs typeface="Times New Roman" panose="02020603050405020304" pitchFamily="18" charset="0"/>
              </a:defRPr>
            </a:lvl2pPr>
            <a:lvl3pPr marL="1146175" indent="-231775" algn="l" rtl="0" eaLnBrk="1" fontAlgn="base" hangingPunct="1">
              <a:spcBef>
                <a:spcPct val="20000"/>
              </a:spcBef>
              <a:spcAft>
                <a:spcPct val="0"/>
              </a:spcAft>
              <a:buClrTx/>
              <a:buFont typeface="Courier New" pitchFamily="49" charset="0"/>
              <a:buChar char="o"/>
              <a:defRPr sz="2000" kern="1200">
                <a:solidFill>
                  <a:schemeClr val="tx1"/>
                </a:solidFill>
                <a:latin typeface="Times New Roman" panose="02020603050405020304" pitchFamily="18" charset="0"/>
                <a:ea typeface="ＭＳ Ｐゴシック" pitchFamily="-123" charset="-128"/>
                <a:cs typeface="Times New Roman" panose="02020603050405020304" pitchFamily="18" charset="0"/>
              </a:defRPr>
            </a:lvl3pPr>
            <a:lvl4pPr marL="16002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rtl="0" eaLnBrk="1" fontAlgn="base" hangingPunct="1">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0000"/>
              </a:lnSpc>
              <a:buFont typeface="Arial" pitchFamily="-123" charset="0"/>
              <a:buNone/>
            </a:pPr>
            <a:r>
              <a:rPr lang="en-US" sz="2000" dirty="0">
                <a:solidFill>
                  <a:schemeClr val="accent6">
                    <a:lumMod val="50000"/>
                  </a:schemeClr>
                </a:solidFill>
              </a:rPr>
              <a:t>What </a:t>
            </a:r>
            <a:r>
              <a:rPr lang="en-US" sz="2000" dirty="0" smtClean="0">
                <a:solidFill>
                  <a:schemeClr val="accent6">
                    <a:lumMod val="50000"/>
                  </a:schemeClr>
                </a:solidFill>
              </a:rPr>
              <a:t>type of school/district supports are </a:t>
            </a:r>
            <a:r>
              <a:rPr lang="en-US" sz="2000" b="1" dirty="0" smtClean="0">
                <a:solidFill>
                  <a:schemeClr val="accent6">
                    <a:lumMod val="50000"/>
                  </a:schemeClr>
                </a:solidFill>
              </a:rPr>
              <a:t>most helpful </a:t>
            </a:r>
            <a:r>
              <a:rPr lang="en-US" sz="2000" dirty="0" smtClean="0">
                <a:solidFill>
                  <a:schemeClr val="accent6">
                    <a:lumMod val="50000"/>
                  </a:schemeClr>
                </a:solidFill>
              </a:rPr>
              <a:t>once schools in need of support and improvement are identified?</a:t>
            </a:r>
            <a:endParaRPr lang="en-US" sz="2000" dirty="0">
              <a:solidFill>
                <a:schemeClr val="accent6">
                  <a:lumMod val="50000"/>
                </a:schemeClr>
              </a:solidFill>
            </a:endParaRPr>
          </a:p>
        </p:txBody>
      </p:sp>
      <p:sp>
        <p:nvSpPr>
          <p:cNvPr id="6" name="Star: 5 Points 16"/>
          <p:cNvSpPr/>
          <p:nvPr/>
        </p:nvSpPr>
        <p:spPr>
          <a:xfrm>
            <a:off x="195774" y="5558768"/>
            <a:ext cx="304800" cy="312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6814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181600" y="6581001"/>
            <a:ext cx="3429000" cy="276999"/>
          </a:xfrm>
          <a:prstGeom prst="rect">
            <a:avLst/>
          </a:prstGeom>
        </p:spPr>
        <p:txBody>
          <a:bodyPr wrap="square">
            <a:spAutoFit/>
          </a:bodyPr>
          <a:lstStyle/>
          <a:p>
            <a:pPr algn="r"/>
            <a:r>
              <a:rPr lang="en-US" sz="1200" dirty="0">
                <a:solidFill>
                  <a:schemeClr val="bg1"/>
                </a:solidFill>
                <a:latin typeface="Times New Roman" panose="02020603050405020304" pitchFamily="18" charset="0"/>
                <a:ea typeface="Calibri"/>
                <a:cs typeface="Times New Roman" panose="02020603050405020304" pitchFamily="18" charset="0"/>
              </a:rPr>
              <a:t>Section 1111(c)(4)(b)</a:t>
            </a:r>
          </a:p>
        </p:txBody>
      </p:sp>
      <p:graphicFrame>
        <p:nvGraphicFramePr>
          <p:cNvPr id="8" name="Content Placeholder 3"/>
          <p:cNvGraphicFramePr>
            <a:graphicFrameLocks noGrp="1"/>
          </p:cNvGraphicFramePr>
          <p:nvPr>
            <p:ph idx="1"/>
            <p:extLst/>
          </p:nvPr>
        </p:nvGraphicFramePr>
        <p:xfrm>
          <a:off x="322262" y="1677215"/>
          <a:ext cx="8499476" cy="4342585"/>
        </p:xfrm>
        <a:graphic>
          <a:graphicData uri="http://schemas.openxmlformats.org/drawingml/2006/table">
            <a:tbl>
              <a:tblPr firstRow="1" bandRow="1">
                <a:tableStyleId>{5C22544A-7EE6-4342-B048-85BDC9FD1C3A}</a:tableStyleId>
              </a:tblPr>
              <a:tblGrid>
                <a:gridCol w="4249738">
                  <a:extLst>
                    <a:ext uri="{9D8B030D-6E8A-4147-A177-3AD203B41FA5}">
                      <a16:colId xmlns:a16="http://schemas.microsoft.com/office/drawing/2014/main" val="20000"/>
                    </a:ext>
                  </a:extLst>
                </a:gridCol>
                <a:gridCol w="4249738">
                  <a:extLst>
                    <a:ext uri="{9D8B030D-6E8A-4147-A177-3AD203B41FA5}">
                      <a16:colId xmlns:a16="http://schemas.microsoft.com/office/drawing/2014/main" val="20001"/>
                    </a:ext>
                  </a:extLst>
                </a:gridCol>
              </a:tblGrid>
              <a:tr h="258597">
                <a:tc>
                  <a:txBody>
                    <a:bodyPr/>
                    <a:lstStyle/>
                    <a:p>
                      <a:pPr algn="ctr"/>
                      <a:r>
                        <a:rPr lang="en-US" sz="1300" b="1" dirty="0" smtClean="0">
                          <a:solidFill>
                            <a:schemeClr val="bg1"/>
                          </a:solidFill>
                        </a:rPr>
                        <a:t>Academic</a:t>
                      </a:r>
                      <a:r>
                        <a:rPr lang="en-US" sz="1300" b="1" baseline="0" dirty="0" smtClean="0">
                          <a:solidFill>
                            <a:schemeClr val="bg1"/>
                          </a:solidFill>
                        </a:rPr>
                        <a:t> Measures</a:t>
                      </a:r>
                      <a:endParaRPr lang="en-US" sz="1300" b="1" dirty="0">
                        <a:solidFill>
                          <a:schemeClr val="bg1"/>
                        </a:solidFill>
                      </a:endParaRPr>
                    </a:p>
                  </a:txBody>
                  <a:tcPr marL="91432" marR="91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ctr"/>
                      <a:r>
                        <a:rPr lang="en-US" sz="1300" b="1" dirty="0" smtClean="0">
                          <a:solidFill>
                            <a:schemeClr val="bg1"/>
                          </a:solidFill>
                        </a:rPr>
                        <a:t>Quality,</a:t>
                      </a:r>
                      <a:r>
                        <a:rPr lang="en-US" sz="1300" b="1" baseline="0" dirty="0" smtClean="0">
                          <a:solidFill>
                            <a:schemeClr val="bg1"/>
                          </a:solidFill>
                        </a:rPr>
                        <a:t> Climate, Safety Measures</a:t>
                      </a:r>
                      <a:endParaRPr lang="en-US" sz="1300" b="1" dirty="0">
                        <a:solidFill>
                          <a:schemeClr val="bg1"/>
                        </a:solidFill>
                      </a:endParaRPr>
                    </a:p>
                  </a:txBody>
                  <a:tcPr marL="91432" marR="91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690825">
                <a:tc>
                  <a:txBody>
                    <a:bodyPr/>
                    <a:lstStyle/>
                    <a:p>
                      <a:pPr marL="285750" indent="-285750">
                        <a:buFont typeface="Arial" panose="020B0604020202020204" pitchFamily="34" charset="0"/>
                        <a:buChar char="•"/>
                      </a:pPr>
                      <a:r>
                        <a:rPr lang="en-US" sz="1300" b="0" dirty="0" smtClean="0">
                          <a:solidFill>
                            <a:schemeClr val="tx1"/>
                          </a:solidFill>
                        </a:rPr>
                        <a:t>Academic</a:t>
                      </a:r>
                      <a:r>
                        <a:rPr lang="en-US" sz="1300" b="0" baseline="0" dirty="0" smtClean="0">
                          <a:solidFill>
                            <a:schemeClr val="tx1"/>
                          </a:solidFill>
                        </a:rPr>
                        <a:t> proficiency and growth on statewide tests, including how each school performed compared to other schools in the district and state</a:t>
                      </a:r>
                    </a:p>
                    <a:p>
                      <a:pPr marL="285750" indent="-285750">
                        <a:buFont typeface="Arial" panose="020B0604020202020204" pitchFamily="34" charset="0"/>
                        <a:buChar char="•"/>
                      </a:pPr>
                      <a:r>
                        <a:rPr lang="en-US" sz="1300" b="0" baseline="0" dirty="0" smtClean="0">
                          <a:solidFill>
                            <a:schemeClr val="tx1"/>
                          </a:solidFill>
                        </a:rPr>
                        <a:t>Graduation rates</a:t>
                      </a:r>
                    </a:p>
                    <a:p>
                      <a:pPr marL="285750" indent="-285750">
                        <a:buFont typeface="Arial" panose="020B0604020202020204" pitchFamily="34" charset="0"/>
                        <a:buChar char="•"/>
                      </a:pPr>
                      <a:r>
                        <a:rPr lang="en-US" sz="1300" b="0" dirty="0" smtClean="0">
                          <a:solidFill>
                            <a:srgbClr val="0070C0"/>
                          </a:solidFill>
                        </a:rPr>
                        <a:t>Enrollment in pre-school, </a:t>
                      </a:r>
                      <a:r>
                        <a:rPr lang="en-US" sz="1300" b="0" dirty="0" smtClean="0">
                          <a:solidFill>
                            <a:schemeClr val="tx1"/>
                          </a:solidFill>
                        </a:rPr>
                        <a:t>advanced coursework </a:t>
                      </a:r>
                      <a:r>
                        <a:rPr lang="en-US" sz="1300" b="0" i="1" dirty="0" smtClean="0">
                          <a:solidFill>
                            <a:schemeClr val="tx1"/>
                          </a:solidFill>
                        </a:rPr>
                        <a:t>(was optional</a:t>
                      </a:r>
                      <a:r>
                        <a:rPr lang="en-US" sz="1300" b="0" i="1" baseline="0" dirty="0" smtClean="0">
                          <a:solidFill>
                            <a:schemeClr val="tx1"/>
                          </a:solidFill>
                        </a:rPr>
                        <a:t> under NCLB)</a:t>
                      </a:r>
                      <a:r>
                        <a:rPr lang="en-US" sz="1300" b="0" dirty="0" smtClean="0">
                          <a:solidFill>
                            <a:schemeClr val="tx1"/>
                          </a:solidFill>
                        </a:rPr>
                        <a:t> and post-secondary programs</a:t>
                      </a:r>
                    </a:p>
                    <a:p>
                      <a:pPr marL="285750" indent="-285750">
                        <a:buFont typeface="Arial" panose="020B0604020202020204" pitchFamily="34" charset="0"/>
                        <a:buChar char="•"/>
                      </a:pPr>
                      <a:r>
                        <a:rPr lang="en-US" sz="1300" b="0" dirty="0" smtClean="0">
                          <a:solidFill>
                            <a:schemeClr val="tx1"/>
                          </a:solidFill>
                        </a:rPr>
                        <a:t>Results</a:t>
                      </a:r>
                      <a:r>
                        <a:rPr lang="en-US" sz="1300" b="0" baseline="0" dirty="0" smtClean="0">
                          <a:solidFill>
                            <a:schemeClr val="tx1"/>
                          </a:solidFill>
                        </a:rPr>
                        <a:t> on NAEP, if applicable (federal exam for select group of 4</a:t>
                      </a:r>
                      <a:r>
                        <a:rPr lang="en-US" sz="1300" b="0" baseline="30000" dirty="0" smtClean="0">
                          <a:solidFill>
                            <a:schemeClr val="tx1"/>
                          </a:solidFill>
                        </a:rPr>
                        <a:t>th</a:t>
                      </a:r>
                      <a:r>
                        <a:rPr lang="en-US" sz="1300" b="0" baseline="0" dirty="0" smtClean="0">
                          <a:solidFill>
                            <a:schemeClr val="tx1"/>
                          </a:solidFill>
                        </a:rPr>
                        <a:t> and 8</a:t>
                      </a:r>
                      <a:r>
                        <a:rPr lang="en-US" sz="1300" b="0" baseline="30000" dirty="0" smtClean="0">
                          <a:solidFill>
                            <a:schemeClr val="tx1"/>
                          </a:solidFill>
                        </a:rPr>
                        <a:t>th</a:t>
                      </a:r>
                      <a:r>
                        <a:rPr lang="en-US" sz="1300" b="0" baseline="0" dirty="0" smtClean="0">
                          <a:solidFill>
                            <a:schemeClr val="tx1"/>
                          </a:solidFill>
                        </a:rPr>
                        <a:t> graders nationwide)</a:t>
                      </a:r>
                      <a:endParaRPr lang="en-US" sz="1300" b="0" dirty="0" smtClean="0">
                        <a:solidFill>
                          <a:schemeClr val="tx1"/>
                        </a:solidFill>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b="0" dirty="0" smtClean="0">
                          <a:solidFill>
                            <a:srgbClr val="0070C0"/>
                          </a:solidFill>
                        </a:rPr>
                        <a:t>Rates of:</a:t>
                      </a:r>
                    </a:p>
                    <a:p>
                      <a:pPr marL="285750" indent="-285750">
                        <a:buFont typeface="Arial" panose="020B0604020202020204" pitchFamily="34" charset="0"/>
                        <a:buChar char="•"/>
                      </a:pPr>
                      <a:r>
                        <a:rPr lang="en-US" sz="1300" b="0" dirty="0" smtClean="0">
                          <a:solidFill>
                            <a:schemeClr val="tx1"/>
                          </a:solidFill>
                        </a:rPr>
                        <a:t>In-school and out-of-school suspensions</a:t>
                      </a:r>
                    </a:p>
                    <a:p>
                      <a:pPr marL="285750" indent="-285750">
                        <a:buFont typeface="Arial" panose="020B0604020202020204" pitchFamily="34" charset="0"/>
                        <a:buChar char="•"/>
                      </a:pPr>
                      <a:r>
                        <a:rPr lang="en-US" sz="1300" b="0" dirty="0" smtClean="0">
                          <a:solidFill>
                            <a:srgbClr val="0070C0"/>
                          </a:solidFill>
                        </a:rPr>
                        <a:t>Expulsions</a:t>
                      </a:r>
                    </a:p>
                    <a:p>
                      <a:pPr marL="285750" indent="-285750">
                        <a:buFont typeface="Arial" panose="020B0604020202020204" pitchFamily="34" charset="0"/>
                        <a:buChar char="•"/>
                      </a:pPr>
                      <a:r>
                        <a:rPr lang="en-US" sz="1300" b="0" dirty="0" smtClean="0">
                          <a:solidFill>
                            <a:srgbClr val="0070C0"/>
                          </a:solidFill>
                        </a:rPr>
                        <a:t>School-related arrests</a:t>
                      </a:r>
                    </a:p>
                    <a:p>
                      <a:pPr marL="285750" indent="-285750">
                        <a:buFont typeface="Arial" panose="020B0604020202020204" pitchFamily="34" charset="0"/>
                        <a:buChar char="•"/>
                      </a:pPr>
                      <a:r>
                        <a:rPr lang="en-US" sz="1300" b="0" dirty="0" smtClean="0">
                          <a:solidFill>
                            <a:srgbClr val="0070C0"/>
                          </a:solidFill>
                        </a:rPr>
                        <a:t>Law enforcement referrals </a:t>
                      </a:r>
                    </a:p>
                    <a:p>
                      <a:pPr marL="285750" indent="-285750">
                        <a:buFont typeface="Arial" panose="020B0604020202020204" pitchFamily="34" charset="0"/>
                        <a:buChar char="•"/>
                      </a:pPr>
                      <a:r>
                        <a:rPr lang="en-US" sz="1300" b="0" dirty="0" smtClean="0">
                          <a:solidFill>
                            <a:schemeClr val="tx1"/>
                          </a:solidFill>
                        </a:rPr>
                        <a:t>Chronic absenteeism </a:t>
                      </a:r>
                    </a:p>
                    <a:p>
                      <a:pPr marL="285750" indent="-285750">
                        <a:buFont typeface="Arial" panose="020B0604020202020204" pitchFamily="34" charset="0"/>
                        <a:buChar char="•"/>
                      </a:pPr>
                      <a:r>
                        <a:rPr lang="en-US" sz="1300" b="0" dirty="0" smtClean="0">
                          <a:solidFill>
                            <a:srgbClr val="0070C0"/>
                          </a:solidFill>
                        </a:rPr>
                        <a:t>Violence incidents (bullying and harassment included)</a:t>
                      </a: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8597">
                <a:tc>
                  <a:txBody>
                    <a:bodyPr/>
                    <a:lstStyle/>
                    <a:p>
                      <a:pPr algn="ctr"/>
                      <a:r>
                        <a:rPr lang="en-US" sz="1300" b="1" dirty="0" smtClean="0">
                          <a:solidFill>
                            <a:schemeClr val="bg1"/>
                          </a:solidFill>
                        </a:rPr>
                        <a:t>Equity</a:t>
                      </a:r>
                      <a:r>
                        <a:rPr lang="en-US" sz="1300" b="1" baseline="0" dirty="0" smtClean="0">
                          <a:solidFill>
                            <a:schemeClr val="bg1"/>
                          </a:solidFill>
                        </a:rPr>
                        <a:t> Measures</a:t>
                      </a:r>
                      <a:endParaRPr lang="en-US" sz="1300" b="1" dirty="0">
                        <a:solidFill>
                          <a:schemeClr val="bg1"/>
                        </a:solidFill>
                      </a:endParaRPr>
                    </a:p>
                  </a:txBody>
                  <a:tcPr marL="91432" marR="91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pPr algn="ctr"/>
                      <a:r>
                        <a:rPr lang="en-US" sz="1300" b="1" baseline="0" dirty="0" smtClean="0">
                          <a:solidFill>
                            <a:schemeClr val="bg1"/>
                          </a:solidFill>
                        </a:rPr>
                        <a:t>English Language Proficiency Measures</a:t>
                      </a:r>
                      <a:endParaRPr lang="en-US" sz="1300" b="1" dirty="0">
                        <a:solidFill>
                          <a:schemeClr val="bg1"/>
                        </a:solidFill>
                      </a:endParaRPr>
                    </a:p>
                  </a:txBody>
                  <a:tcPr marL="91432" marR="91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048882">
                <a:tc>
                  <a:txBody>
                    <a:bodyPr/>
                    <a:lstStyle/>
                    <a:p>
                      <a:pPr marL="285750" indent="-285750">
                        <a:buClr>
                          <a:schemeClr val="tx1"/>
                        </a:buClr>
                        <a:buFont typeface="Arial" panose="020B0604020202020204" pitchFamily="34" charset="0"/>
                        <a:buChar char="•"/>
                      </a:pPr>
                      <a:r>
                        <a:rPr lang="en-US" sz="1300" b="0" dirty="0" smtClean="0">
                          <a:solidFill>
                            <a:srgbClr val="0070C0"/>
                          </a:solidFill>
                        </a:rPr>
                        <a:t>Per-pupil expenditures</a:t>
                      </a:r>
                      <a:r>
                        <a:rPr lang="en-US" sz="1300" b="0" baseline="0" dirty="0" smtClean="0">
                          <a:solidFill>
                            <a:srgbClr val="0070C0"/>
                          </a:solidFill>
                        </a:rPr>
                        <a:t> of funds by school</a:t>
                      </a:r>
                    </a:p>
                    <a:p>
                      <a:pPr marL="285750" indent="-285750">
                        <a:buFont typeface="Arial" panose="020B0604020202020204" pitchFamily="34" charset="0"/>
                        <a:buChar char="•"/>
                      </a:pPr>
                      <a:r>
                        <a:rPr lang="en-US" sz="1300" b="0" baseline="0" dirty="0" smtClean="0">
                          <a:solidFill>
                            <a:srgbClr val="0070C0"/>
                          </a:solidFill>
                        </a:rPr>
                        <a:t>Disaggregated by high-poverty compared to low-poverty schools, the number and percentage of:</a:t>
                      </a:r>
                    </a:p>
                    <a:p>
                      <a:pPr marL="457200" lvl="1" indent="-168275">
                        <a:buClr>
                          <a:schemeClr val="accent1"/>
                        </a:buClr>
                        <a:buFont typeface="Wingdings" panose="05000000000000000000" pitchFamily="2" charset="2"/>
                        <a:buChar char="§"/>
                      </a:pPr>
                      <a:r>
                        <a:rPr lang="en-US" sz="1300" b="0" baseline="0" dirty="0" smtClean="0">
                          <a:solidFill>
                            <a:srgbClr val="0070C0"/>
                          </a:solidFill>
                        </a:rPr>
                        <a:t>Inexperienced teachers, principals, and other school leaders </a:t>
                      </a:r>
                    </a:p>
                    <a:p>
                      <a:pPr marL="457200" lvl="1" indent="-168275">
                        <a:buClr>
                          <a:schemeClr val="accent1"/>
                        </a:buClr>
                        <a:buFont typeface="Wingdings" panose="05000000000000000000" pitchFamily="2" charset="2"/>
                        <a:buChar char="§"/>
                      </a:pPr>
                      <a:r>
                        <a:rPr lang="en-US" sz="1300" b="0" baseline="0" dirty="0" smtClean="0">
                          <a:solidFill>
                            <a:srgbClr val="0070C0"/>
                          </a:solidFill>
                        </a:rPr>
                        <a:t>Teachers with an emergency or provisional certificate</a:t>
                      </a:r>
                    </a:p>
                    <a:p>
                      <a:pPr marL="457200" marR="0" lvl="1" indent="-168275" algn="l"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Char char="§"/>
                        <a:tabLst/>
                        <a:defRPr/>
                      </a:pPr>
                      <a:r>
                        <a:rPr lang="en-US" sz="1300" b="0" baseline="0" dirty="0" smtClean="0">
                          <a:solidFill>
                            <a:srgbClr val="0070C0"/>
                          </a:solidFill>
                        </a:rPr>
                        <a:t>Teachers who are not teaching in the subject or field for which they are certified </a:t>
                      </a:r>
                    </a:p>
                    <a:p>
                      <a:pPr marL="288925" marR="0" lvl="1" indent="0" algn="ctr" defTabSz="914400" rtl="0" eaLnBrk="1" fontAlgn="auto" latinLnBrk="0" hangingPunct="1">
                        <a:lnSpc>
                          <a:spcPct val="100000"/>
                        </a:lnSpc>
                        <a:spcBef>
                          <a:spcPts val="0"/>
                        </a:spcBef>
                        <a:spcAft>
                          <a:spcPts val="0"/>
                        </a:spcAft>
                        <a:buClr>
                          <a:schemeClr val="accent1"/>
                        </a:buClr>
                        <a:buSzTx/>
                        <a:buFont typeface="Wingdings" panose="05000000000000000000" pitchFamily="2" charset="2"/>
                        <a:buNone/>
                        <a:tabLst/>
                        <a:defRPr/>
                      </a:pPr>
                      <a:r>
                        <a:rPr lang="en-US" sz="1300" b="0" i="1" baseline="0" dirty="0" smtClean="0">
                          <a:solidFill>
                            <a:schemeClr val="tx1"/>
                          </a:solidFill>
                        </a:rPr>
                        <a:t>(last three bullets formerly reported as HQT)</a:t>
                      </a:r>
                      <a:endParaRPr lang="en-US" sz="1300" b="0" baseline="0" dirty="0" smtClean="0">
                        <a:solidFill>
                          <a:schemeClr val="tx2"/>
                        </a:solidFill>
                      </a:endParaRPr>
                    </a:p>
                    <a:p>
                      <a:pPr marL="457200" lvl="1" indent="-168275">
                        <a:buClr>
                          <a:schemeClr val="accent1"/>
                        </a:buClr>
                        <a:buFont typeface="Wingdings" panose="05000000000000000000" pitchFamily="2" charset="2"/>
                        <a:buChar char="§"/>
                      </a:pPr>
                      <a:r>
                        <a:rPr lang="en-US" sz="1300" b="0" baseline="0" dirty="0" smtClean="0">
                          <a:solidFill>
                            <a:srgbClr val="0070C0"/>
                          </a:solidFill>
                        </a:rPr>
                        <a:t>Ineffective educators, as defined by the state</a:t>
                      </a: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300" b="0" dirty="0" smtClean="0">
                          <a:solidFill>
                            <a:srgbClr val="0070C0"/>
                          </a:solidFill>
                        </a:rPr>
                        <a:t>The number and percentage of English</a:t>
                      </a:r>
                      <a:r>
                        <a:rPr lang="en-US" sz="1300" b="0" baseline="0" dirty="0" smtClean="0">
                          <a:solidFill>
                            <a:srgbClr val="0070C0"/>
                          </a:solidFill>
                        </a:rPr>
                        <a:t> learners</a:t>
                      </a:r>
                      <a:r>
                        <a:rPr lang="en-US" sz="1300" b="0" dirty="0" smtClean="0">
                          <a:solidFill>
                            <a:srgbClr val="0070C0"/>
                          </a:solidFill>
                        </a:rPr>
                        <a:t> attaining English language proficiency each year</a:t>
                      </a:r>
                    </a:p>
                    <a:p>
                      <a:pPr marL="285750" indent="-285750">
                        <a:buFont typeface="Arial" panose="020B0604020202020204" pitchFamily="34" charset="0"/>
                        <a:buChar char="•"/>
                      </a:pPr>
                      <a:r>
                        <a:rPr lang="en-US" sz="1300" b="0" dirty="0" smtClean="0">
                          <a:solidFill>
                            <a:srgbClr val="0070C0"/>
                          </a:solidFill>
                        </a:rPr>
                        <a:t>The progress of English</a:t>
                      </a:r>
                      <a:r>
                        <a:rPr lang="en-US" sz="1300" b="0" baseline="0" dirty="0" smtClean="0">
                          <a:solidFill>
                            <a:srgbClr val="0070C0"/>
                          </a:solidFill>
                        </a:rPr>
                        <a:t> learners</a:t>
                      </a:r>
                      <a:r>
                        <a:rPr lang="en-US" sz="1300" b="0" dirty="0" smtClean="0">
                          <a:solidFill>
                            <a:srgbClr val="0070C0"/>
                          </a:solidFill>
                        </a:rPr>
                        <a:t> toward achieving the state's goals for achieving English proficiency</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300" b="0" i="1" dirty="0" smtClean="0">
                          <a:solidFill>
                            <a:schemeClr val="tx1"/>
                          </a:solidFill>
                        </a:rPr>
                        <a:t>These were optional under NCLB, now</a:t>
                      </a:r>
                      <a:r>
                        <a:rPr lang="en-US" sz="1300" b="0" i="1" baseline="0" dirty="0" smtClean="0">
                          <a:solidFill>
                            <a:schemeClr val="tx1"/>
                          </a:solidFill>
                        </a:rPr>
                        <a:t> required</a:t>
                      </a:r>
                      <a:endParaRPr lang="en-US" sz="1300" b="0" i="1" dirty="0" smtClean="0">
                        <a:solidFill>
                          <a:schemeClr val="tx1"/>
                        </a:solidFill>
                      </a:endParaRPr>
                    </a:p>
                    <a:p>
                      <a:pPr marL="285750" indent="-285750">
                        <a:buFont typeface="Arial" panose="020B0604020202020204" pitchFamily="34" charset="0"/>
                        <a:buChar char="•"/>
                      </a:pPr>
                      <a:endParaRPr lang="en-US" sz="1300" b="0" dirty="0">
                        <a:solidFill>
                          <a:schemeClr val="accent6">
                            <a:lumMod val="75000"/>
                          </a:schemeClr>
                        </a:solidFill>
                      </a:endParaRPr>
                    </a:p>
                  </a:txBody>
                  <a:tcPr marL="91432" marR="91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Rectangle 1"/>
          <p:cNvSpPr/>
          <p:nvPr/>
        </p:nvSpPr>
        <p:spPr>
          <a:xfrm>
            <a:off x="0" y="786825"/>
            <a:ext cx="9144000" cy="584775"/>
          </a:xfrm>
          <a:prstGeom prst="rect">
            <a:avLst/>
          </a:prstGeom>
        </p:spPr>
        <p:txBody>
          <a:bodyPr wrap="square">
            <a:spAutoFit/>
          </a:bodyPr>
          <a:lstStyle/>
          <a:p>
            <a:pPr marL="0" lvl="1" algn="ctr"/>
            <a:r>
              <a:rPr lang="en-US" sz="3200" b="1" dirty="0" smtClean="0">
                <a:solidFill>
                  <a:srgbClr val="0D5072"/>
                </a:solidFill>
                <a:latin typeface="Times New Roman" panose="02020603050405020304" pitchFamily="18" charset="0"/>
                <a:cs typeface="Times New Roman" panose="02020603050405020304" pitchFamily="18" charset="0"/>
              </a:rPr>
              <a:t>Performance Report: Required Measures </a:t>
            </a:r>
            <a:endParaRPr lang="en-US" sz="3200" b="1" dirty="0">
              <a:solidFill>
                <a:srgbClr val="0D5072"/>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514600" y="6062246"/>
            <a:ext cx="6114123" cy="338554"/>
          </a:xfrm>
          <a:prstGeom prst="rect">
            <a:avLst/>
          </a:prstGeom>
          <a:noFill/>
        </p:spPr>
        <p:txBody>
          <a:bodyPr wrap="square">
            <a:spAutoFit/>
          </a:bodyPr>
          <a:lstStyle/>
          <a:p>
            <a:pPr>
              <a:defRPr/>
            </a:pPr>
            <a:r>
              <a:rPr lang="en-US" sz="1600" i="1" dirty="0" smtClean="0">
                <a:solidFill>
                  <a:srgbClr val="0070C0"/>
                </a:solidFill>
                <a:latin typeface="Times New Roman" panose="02020603050405020304" pitchFamily="18" charset="0"/>
                <a:cs typeface="Times New Roman" panose="02020603050405020304" pitchFamily="18" charset="0"/>
              </a:rPr>
              <a:t>Blue </a:t>
            </a:r>
            <a:r>
              <a:rPr lang="en-US" sz="1600" i="1" dirty="0">
                <a:solidFill>
                  <a:srgbClr val="0070C0"/>
                </a:solidFill>
                <a:latin typeface="Times New Roman" panose="02020603050405020304" pitchFamily="18" charset="0"/>
                <a:cs typeface="Times New Roman" panose="02020603050405020304" pitchFamily="18" charset="0"/>
              </a:rPr>
              <a:t>Text </a:t>
            </a:r>
            <a:r>
              <a:rPr lang="en-US" sz="1600" i="1" dirty="0">
                <a:solidFill>
                  <a:schemeClr val="tx2"/>
                </a:solidFill>
                <a:latin typeface="Times New Roman" panose="02020603050405020304" pitchFamily="18" charset="0"/>
                <a:cs typeface="Times New Roman" panose="02020603050405020304" pitchFamily="18" charset="0"/>
              </a:rPr>
              <a:t>=</a:t>
            </a:r>
            <a:r>
              <a:rPr lang="en-US" sz="1600" i="1" dirty="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newly required under ESSA and not currently on reports</a:t>
            </a:r>
            <a:endParaRPr lang="en-U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073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685800"/>
            <a:ext cx="9144000" cy="914400"/>
          </a:xfrm>
        </p:spPr>
        <p:txBody>
          <a:bodyPr anchor="ctr" anchorCtr="0"/>
          <a:lstStyle/>
          <a:p>
            <a:r>
              <a:rPr lang="en-US" sz="3200" b="1" dirty="0" smtClean="0"/>
              <a:t>NJDOE Plans for Providing Guidance to Districts</a:t>
            </a:r>
            <a:endParaRPr lang="en-US" sz="3200" b="1" dirty="0"/>
          </a:p>
        </p:txBody>
      </p:sp>
      <p:sp>
        <p:nvSpPr>
          <p:cNvPr id="4" name="Content Placeholder 2"/>
          <p:cNvSpPr>
            <a:spLocks noGrp="1"/>
          </p:cNvSpPr>
          <p:nvPr>
            <p:ph idx="1"/>
          </p:nvPr>
        </p:nvSpPr>
        <p:spPr>
          <a:xfrm>
            <a:off x="457200" y="1600199"/>
            <a:ext cx="8229600" cy="3581401"/>
          </a:xfrm>
        </p:spPr>
        <p:txBody>
          <a:bodyPr/>
          <a:lstStyle/>
          <a:p>
            <a:pPr marL="401638" indent="-401638">
              <a:buNone/>
            </a:pPr>
            <a:r>
              <a:rPr lang="en-US" sz="2000" b="1" dirty="0" smtClean="0">
                <a:solidFill>
                  <a:srgbClr val="0D5072"/>
                </a:solidFill>
              </a:rPr>
              <a:t>I.</a:t>
            </a:r>
            <a:r>
              <a:rPr lang="en-US" sz="2000" dirty="0" smtClean="0">
                <a:solidFill>
                  <a:srgbClr val="0D5072"/>
                </a:solidFill>
              </a:rPr>
              <a:t>  </a:t>
            </a:r>
            <a:r>
              <a:rPr lang="en-US" sz="2000" b="1" dirty="0" smtClean="0">
                <a:solidFill>
                  <a:srgbClr val="0D5072"/>
                </a:solidFill>
              </a:rPr>
              <a:t>Technical Assistance Sessions/Recordings</a:t>
            </a:r>
          </a:p>
          <a:p>
            <a:pPr marL="804863">
              <a:buFontTx/>
              <a:buChar char="-"/>
            </a:pPr>
            <a:r>
              <a:rPr lang="en-US" sz="2000" dirty="0" smtClean="0"/>
              <a:t>5 in-person sessions in November-December </a:t>
            </a:r>
            <a:r>
              <a:rPr lang="en-US" sz="2000" dirty="0" smtClean="0">
                <a:hlinkClick r:id="rId3"/>
              </a:rPr>
              <a:t>(“From </a:t>
            </a:r>
            <a:r>
              <a:rPr lang="en-US" sz="2000" i="1" dirty="0" smtClean="0">
                <a:hlinkClick r:id="rId3"/>
              </a:rPr>
              <a:t>NCLB </a:t>
            </a:r>
            <a:r>
              <a:rPr lang="en-US" sz="2000" dirty="0" smtClean="0">
                <a:hlinkClick r:id="rId3"/>
              </a:rPr>
              <a:t>to </a:t>
            </a:r>
            <a:r>
              <a:rPr lang="en-US" sz="2000" i="1" dirty="0" smtClean="0">
                <a:hlinkClick r:id="rId3"/>
              </a:rPr>
              <a:t>ESSA</a:t>
            </a:r>
            <a:r>
              <a:rPr lang="en-US" sz="2000" dirty="0" smtClean="0">
                <a:hlinkClick r:id="rId3"/>
              </a:rPr>
              <a:t>”)</a:t>
            </a:r>
            <a:endParaRPr lang="en-US" sz="2000" dirty="0" smtClean="0"/>
          </a:p>
          <a:p>
            <a:pPr marL="804863">
              <a:buFontTx/>
              <a:buChar char="-"/>
            </a:pPr>
            <a:r>
              <a:rPr lang="en-US" sz="2000" dirty="0" smtClean="0"/>
              <a:t>Each part will be recorded and posted in December</a:t>
            </a:r>
          </a:p>
          <a:p>
            <a:pPr marL="804863">
              <a:buFontTx/>
              <a:buChar char="-"/>
            </a:pPr>
            <a:r>
              <a:rPr lang="en-US" sz="2000" dirty="0" smtClean="0"/>
              <a:t>Additional webinar sessions will be recorded and posted in January/February </a:t>
            </a:r>
          </a:p>
          <a:p>
            <a:pPr marL="401638" indent="-401638">
              <a:buNone/>
            </a:pPr>
            <a:r>
              <a:rPr lang="en-US" sz="2000" b="1" dirty="0" smtClean="0">
                <a:solidFill>
                  <a:srgbClr val="0D5072"/>
                </a:solidFill>
              </a:rPr>
              <a:t>II. Guidance Materials (Expected release by Dec</a:t>
            </a:r>
            <a:r>
              <a:rPr lang="en-US" sz="2000" b="1" dirty="0" smtClean="0">
                <a:solidFill>
                  <a:srgbClr val="0D5072"/>
                </a:solidFill>
                <a:effectLst/>
              </a:rPr>
              <a:t>ember</a:t>
            </a:r>
            <a:r>
              <a:rPr lang="en-US" sz="2000" b="1" dirty="0" smtClean="0">
                <a:solidFill>
                  <a:srgbClr val="0D5072"/>
                </a:solidFill>
              </a:rPr>
              <a:t>)</a:t>
            </a:r>
          </a:p>
          <a:p>
            <a:pPr lvl="1">
              <a:buFontTx/>
              <a:buChar char="-"/>
            </a:pPr>
            <a:r>
              <a:rPr lang="en-US" sz="2000" b="1" dirty="0" smtClean="0">
                <a:solidFill>
                  <a:srgbClr val="0D5072"/>
                </a:solidFill>
              </a:rPr>
              <a:t>ESEA School District Spending Handbook:</a:t>
            </a:r>
            <a:r>
              <a:rPr lang="en-US" sz="2000" dirty="0" smtClean="0">
                <a:solidFill>
                  <a:srgbClr val="0D5072"/>
                </a:solidFill>
              </a:rPr>
              <a:t> </a:t>
            </a:r>
            <a:r>
              <a:rPr lang="en-US" sz="2000" dirty="0" smtClean="0"/>
              <a:t>includes basics on entitlement grants and requirements for school districts under the law</a:t>
            </a:r>
          </a:p>
          <a:p>
            <a:pPr lvl="1">
              <a:buFontTx/>
              <a:buChar char="-"/>
            </a:pPr>
            <a:r>
              <a:rPr lang="en-US" sz="2000" b="1" dirty="0" smtClean="0">
                <a:solidFill>
                  <a:srgbClr val="0D5072"/>
                </a:solidFill>
              </a:rPr>
              <a:t>Activity-/Need-Based Guidance Document:</a:t>
            </a:r>
            <a:r>
              <a:rPr lang="en-US" sz="2000" dirty="0" smtClean="0">
                <a:solidFill>
                  <a:srgbClr val="0D5072"/>
                </a:solidFill>
              </a:rPr>
              <a:t> </a:t>
            </a:r>
            <a:r>
              <a:rPr lang="en-US" sz="2000" dirty="0" smtClean="0"/>
              <a:t>contains examples of how specific federal funds may be used for programs/activities to meet identified student needs</a:t>
            </a:r>
          </a:p>
          <a:p>
            <a:pPr marL="457200" lvl="1" indent="0">
              <a:buNone/>
            </a:pPr>
            <a:endParaRPr lang="en-US" sz="2000" dirty="0" smtClean="0"/>
          </a:p>
        </p:txBody>
      </p:sp>
      <p:sp>
        <p:nvSpPr>
          <p:cNvPr id="5" name="TextBox 4"/>
          <p:cNvSpPr txBox="1"/>
          <p:nvPr/>
        </p:nvSpPr>
        <p:spPr>
          <a:xfrm>
            <a:off x="76200" y="5562600"/>
            <a:ext cx="9067800" cy="707886"/>
          </a:xfrm>
          <a:prstGeom prst="rect">
            <a:avLst/>
          </a:prstGeom>
          <a:noFill/>
        </p:spPr>
        <p:txBody>
          <a:bodyPr wrap="square" rtlCol="0">
            <a:spAutoFit/>
          </a:bodyPr>
          <a:lstStyle/>
          <a:p>
            <a:pPr lvl="1" algn="ctr"/>
            <a:r>
              <a:rPr lang="en-US" sz="2000" b="1" dirty="0">
                <a:solidFill>
                  <a:srgbClr val="0D5072"/>
                </a:solidFill>
                <a:latin typeface="Times New Roman" panose="02020603050405020304" pitchFamily="18" charset="0"/>
                <a:cs typeface="Times New Roman" panose="02020603050405020304" pitchFamily="18" charset="0"/>
              </a:rPr>
              <a:t>NJDOE will provide ongoing communications throughout the winter/spring as new federal guidance and regulations are released.</a:t>
            </a:r>
          </a:p>
        </p:txBody>
      </p:sp>
    </p:spTree>
    <p:extLst>
      <p:ext uri="{BB962C8B-B14F-4D97-AF65-F5344CB8AC3E}">
        <p14:creationId xmlns:p14="http://schemas.microsoft.com/office/powerpoint/2010/main" val="3656228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914400"/>
          </a:xfrm>
        </p:spPr>
        <p:txBody>
          <a:bodyPr anchor="ctr" anchorCtr="0"/>
          <a:lstStyle/>
          <a:p>
            <a:r>
              <a:rPr lang="en-US" sz="3200" b="1" dirty="0" smtClean="0">
                <a:latin typeface="+mn-lt"/>
              </a:rPr>
              <a:t>Nov-Dec Technical Assistance Sessions</a:t>
            </a:r>
            <a:endParaRPr lang="en-US" sz="3200" b="1" dirty="0">
              <a:latin typeface="+mn-lt"/>
            </a:endParaRPr>
          </a:p>
        </p:txBody>
      </p:sp>
      <p:graphicFrame>
        <p:nvGraphicFramePr>
          <p:cNvPr id="4" name="Content Placeholder 3"/>
          <p:cNvGraphicFramePr>
            <a:graphicFrameLocks noGrp="1"/>
          </p:cNvGraphicFramePr>
          <p:nvPr>
            <p:ph idx="1"/>
            <p:extLst/>
          </p:nvPr>
        </p:nvGraphicFramePr>
        <p:xfrm>
          <a:off x="457200" y="1600200"/>
          <a:ext cx="8229600" cy="4190999"/>
        </p:xfrm>
        <a:graphic>
          <a:graphicData uri="http://schemas.openxmlformats.org/drawingml/2006/table">
            <a:tbl>
              <a:tblPr firstRow="1" firstCol="1" bandRow="1">
                <a:tableStyleId>{69CF1AB2-1976-4502-BF36-3FF5EA218861}</a:tableStyleId>
              </a:tblPr>
              <a:tblGrid>
                <a:gridCol w="1910388">
                  <a:extLst>
                    <a:ext uri="{9D8B030D-6E8A-4147-A177-3AD203B41FA5}">
                      <a16:colId xmlns:a16="http://schemas.microsoft.com/office/drawing/2014/main" val="20000"/>
                    </a:ext>
                  </a:extLst>
                </a:gridCol>
                <a:gridCol w="4963918">
                  <a:extLst>
                    <a:ext uri="{9D8B030D-6E8A-4147-A177-3AD203B41FA5}">
                      <a16:colId xmlns:a16="http://schemas.microsoft.com/office/drawing/2014/main" val="20001"/>
                    </a:ext>
                  </a:extLst>
                </a:gridCol>
                <a:gridCol w="1355294">
                  <a:extLst>
                    <a:ext uri="{9D8B030D-6E8A-4147-A177-3AD203B41FA5}">
                      <a16:colId xmlns:a16="http://schemas.microsoft.com/office/drawing/2014/main" val="20002"/>
                    </a:ext>
                  </a:extLst>
                </a:gridCol>
              </a:tblGrid>
              <a:tr h="275171">
                <a:tc>
                  <a:txBody>
                    <a:bodyPr/>
                    <a:lstStyle/>
                    <a:p>
                      <a:pPr marL="0" marR="0" algn="ctr">
                        <a:spcBef>
                          <a:spcPts val="0"/>
                        </a:spcBef>
                        <a:spcAft>
                          <a:spcPts val="0"/>
                        </a:spcAft>
                      </a:pPr>
                      <a:r>
                        <a:rPr lang="en-US" sz="1800" dirty="0">
                          <a:solidFill>
                            <a:schemeClr val="bg1"/>
                          </a:solidFill>
                          <a:effectLst/>
                        </a:rPr>
                        <a:t>Date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dirty="0">
                          <a:solidFill>
                            <a:schemeClr val="bg1"/>
                          </a:solidFill>
                          <a:effectLst/>
                        </a:rPr>
                        <a:t>Location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800" dirty="0">
                          <a:solidFill>
                            <a:schemeClr val="bg1"/>
                          </a:solidFill>
                          <a:effectLst/>
                        </a:rPr>
                        <a:t>Time</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772579">
                <a:tc>
                  <a:txBody>
                    <a:bodyPr/>
                    <a:lstStyle/>
                    <a:p>
                      <a:pPr marL="0" marR="0" algn="l">
                        <a:spcBef>
                          <a:spcPts val="0"/>
                        </a:spcBef>
                        <a:spcAft>
                          <a:spcPts val="0"/>
                        </a:spcAft>
                      </a:pPr>
                      <a:r>
                        <a:rPr lang="en-US" sz="1800" dirty="0">
                          <a:effectLst/>
                        </a:rPr>
                        <a:t>November 17, </a:t>
                      </a:r>
                      <a:r>
                        <a:rPr lang="en-US" sz="1800" dirty="0" smtClean="0">
                          <a:effectLst/>
                        </a:rPr>
                        <a:t>2016</a:t>
                      </a:r>
                      <a:endParaRPr lang="en-US" sz="1600" dirty="0" smtClean="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Camden County Community College, Blackwood</a:t>
                      </a:r>
                      <a:endParaRPr lang="en-US" sz="1600" dirty="0">
                        <a:effectLst/>
                      </a:endParaRPr>
                    </a:p>
                    <a:p>
                      <a:pPr marL="0" marR="0" algn="l">
                        <a:spcBef>
                          <a:spcPts val="0"/>
                        </a:spcBef>
                        <a:spcAft>
                          <a:spcPts val="0"/>
                        </a:spcAft>
                      </a:pPr>
                      <a:r>
                        <a:rPr lang="en-US" sz="1800" dirty="0">
                          <a:effectLst/>
                        </a:rPr>
                        <a:t>200 College Drive, Blackwood, NJ </a:t>
                      </a:r>
                      <a:r>
                        <a:rPr lang="en-US" sz="1800" dirty="0" smtClean="0">
                          <a:effectLst/>
                        </a:rPr>
                        <a:t>08012</a:t>
                      </a:r>
                      <a:r>
                        <a:rPr lang="en-US" sz="18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9:00 a.m. – 3:30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25512">
                <a:tc>
                  <a:txBody>
                    <a:bodyPr/>
                    <a:lstStyle/>
                    <a:p>
                      <a:pPr marL="0" marR="0" algn="l">
                        <a:spcBef>
                          <a:spcPts val="0"/>
                        </a:spcBef>
                        <a:spcAft>
                          <a:spcPts val="0"/>
                        </a:spcAft>
                      </a:pPr>
                      <a:r>
                        <a:rPr lang="en-US" sz="1800" dirty="0">
                          <a:effectLst/>
                        </a:rPr>
                        <a:t>November 21, </a:t>
                      </a:r>
                      <a:r>
                        <a:rPr lang="en-US" sz="1800" dirty="0" smtClean="0">
                          <a:effectLst/>
                        </a:rPr>
                        <a:t>2016</a:t>
                      </a:r>
                      <a:endParaRPr lang="en-US" sz="1600"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Southern Regional Institute (SRI) &amp; Educational Technology Training Center (ETTC)</a:t>
                      </a:r>
                      <a:endParaRPr lang="en-US" sz="1600" dirty="0">
                        <a:effectLst/>
                      </a:endParaRPr>
                    </a:p>
                    <a:p>
                      <a:pPr marL="0" marR="0" algn="l">
                        <a:spcBef>
                          <a:spcPts val="0"/>
                        </a:spcBef>
                        <a:spcAft>
                          <a:spcPts val="0"/>
                        </a:spcAft>
                      </a:pPr>
                      <a:r>
                        <a:rPr lang="en-US" sz="1800" dirty="0">
                          <a:effectLst/>
                        </a:rPr>
                        <a:t>10 West Jimmie Leeds Road, Galloway, NJ 08205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9:00 a.m. – 3:30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72579">
                <a:tc>
                  <a:txBody>
                    <a:bodyPr/>
                    <a:lstStyle/>
                    <a:p>
                      <a:pPr marL="0" marR="0" algn="l">
                        <a:spcBef>
                          <a:spcPts val="0"/>
                        </a:spcBef>
                        <a:spcAft>
                          <a:spcPts val="0"/>
                        </a:spcAft>
                      </a:pPr>
                      <a:r>
                        <a:rPr lang="en-US" sz="1800" dirty="0">
                          <a:effectLst/>
                        </a:rPr>
                        <a:t>November 29, </a:t>
                      </a:r>
                      <a:r>
                        <a:rPr lang="en-US" sz="1800" dirty="0" smtClean="0">
                          <a:effectLst/>
                        </a:rPr>
                        <a:t>2016</a:t>
                      </a:r>
                      <a:endParaRPr lang="en-US" sz="1600"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a:effectLst/>
                        </a:rPr>
                        <a:t>Bergen County Community College</a:t>
                      </a:r>
                      <a:br>
                        <a:rPr lang="en-US" sz="1800">
                          <a:effectLst/>
                        </a:rPr>
                      </a:br>
                      <a:r>
                        <a:rPr lang="en-US" sz="1800">
                          <a:effectLst/>
                        </a:rPr>
                        <a:t>400 Paramus Road, Paramus, NJ 07652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9:00 a.m</a:t>
                      </a:r>
                      <a:r>
                        <a:rPr lang="en-US" sz="1800" dirty="0" smtClean="0">
                          <a:effectLst/>
                        </a:rPr>
                        <a:t>. – </a:t>
                      </a:r>
                      <a:r>
                        <a:rPr lang="en-US" sz="1800" dirty="0">
                          <a:effectLst/>
                        </a:rPr>
                        <a:t>3:30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72579">
                <a:tc>
                  <a:txBody>
                    <a:bodyPr/>
                    <a:lstStyle/>
                    <a:p>
                      <a:pPr marL="0" marR="0" algn="l">
                        <a:spcBef>
                          <a:spcPts val="0"/>
                        </a:spcBef>
                        <a:spcAft>
                          <a:spcPts val="0"/>
                        </a:spcAft>
                      </a:pPr>
                      <a:r>
                        <a:rPr lang="en-US" sz="1800" dirty="0">
                          <a:effectLst/>
                        </a:rPr>
                        <a:t>November 30,</a:t>
                      </a:r>
                      <a:endParaRPr lang="en-US" sz="1600" dirty="0">
                        <a:effectLst/>
                      </a:endParaRPr>
                    </a:p>
                    <a:p>
                      <a:pPr marL="0" marR="0" algn="l">
                        <a:spcBef>
                          <a:spcPts val="0"/>
                        </a:spcBef>
                        <a:spcAft>
                          <a:spcPts val="0"/>
                        </a:spcAft>
                      </a:pPr>
                      <a:r>
                        <a:rPr lang="en-US" sz="1800" dirty="0" smtClean="0">
                          <a:effectLst/>
                        </a:rPr>
                        <a:t>2016</a:t>
                      </a:r>
                      <a:endParaRPr lang="en-US" sz="1600"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New Jersey Principals and Supervisors Association </a:t>
                      </a:r>
                      <a:endParaRPr lang="en-US" sz="1600" dirty="0">
                        <a:effectLst/>
                      </a:endParaRPr>
                    </a:p>
                    <a:p>
                      <a:pPr marL="0" marR="0" algn="l">
                        <a:spcBef>
                          <a:spcPts val="0"/>
                        </a:spcBef>
                        <a:spcAft>
                          <a:spcPts val="0"/>
                        </a:spcAft>
                      </a:pPr>
                      <a:r>
                        <a:rPr lang="en-US" sz="1800" dirty="0">
                          <a:effectLst/>
                        </a:rPr>
                        <a:t>12 Centre Drive, Monroe Township 08831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9:00 a.m. – 3:30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72579">
                <a:tc>
                  <a:txBody>
                    <a:bodyPr/>
                    <a:lstStyle/>
                    <a:p>
                      <a:pPr marL="0" marR="0" algn="l">
                        <a:spcBef>
                          <a:spcPts val="0"/>
                        </a:spcBef>
                        <a:spcAft>
                          <a:spcPts val="0"/>
                        </a:spcAft>
                      </a:pPr>
                      <a:r>
                        <a:rPr lang="en-US" sz="1800" dirty="0">
                          <a:effectLst/>
                        </a:rPr>
                        <a:t>December 7, </a:t>
                      </a:r>
                      <a:r>
                        <a:rPr lang="en-US" sz="1800" dirty="0" smtClean="0">
                          <a:effectLst/>
                        </a:rPr>
                        <a:t>2016</a:t>
                      </a:r>
                      <a:endParaRPr lang="en-US" sz="1600" dirty="0">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New Jersey Principals and Supervisors Association </a:t>
                      </a:r>
                      <a:endParaRPr lang="en-US" sz="1600" dirty="0">
                        <a:effectLst/>
                      </a:endParaRPr>
                    </a:p>
                    <a:p>
                      <a:pPr marL="0" marR="0" algn="l">
                        <a:spcBef>
                          <a:spcPts val="0"/>
                        </a:spcBef>
                        <a:spcAft>
                          <a:spcPts val="0"/>
                        </a:spcAft>
                      </a:pPr>
                      <a:r>
                        <a:rPr lang="en-US" sz="1800" dirty="0">
                          <a:effectLst/>
                        </a:rPr>
                        <a:t>12 Centre Drive, Monroe Township 08831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800" dirty="0">
                          <a:effectLst/>
                        </a:rPr>
                        <a:t>9:00 a.m. – 3:30 p.m.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Rectangle 2"/>
          <p:cNvSpPr/>
          <p:nvPr/>
        </p:nvSpPr>
        <p:spPr>
          <a:xfrm>
            <a:off x="457200" y="5791199"/>
            <a:ext cx="8229600" cy="646331"/>
          </a:xfrm>
          <a:prstGeom prst="rect">
            <a:avLst/>
          </a:prstGeom>
        </p:spPr>
        <p:txBody>
          <a:bodyPr wrap="square">
            <a:spAutoFit/>
          </a:bodyPr>
          <a:lstStyle/>
          <a:p>
            <a:r>
              <a:rPr lang="en-US" dirty="0" smtClean="0"/>
              <a:t>Events are reaching capacity; to see if space is still available and to register visit: </a:t>
            </a:r>
            <a:r>
              <a:rPr lang="en-US" dirty="0" smtClean="0">
                <a:hlinkClick r:id="rId2"/>
              </a:rPr>
              <a:t>https</a:t>
            </a:r>
            <a:r>
              <a:rPr lang="en-US" dirty="0">
                <a:hlinkClick r:id="rId2"/>
              </a:rPr>
              <a:t>://homeroom5.doe.state.nj.us/events/?</a:t>
            </a:r>
            <a:r>
              <a:rPr lang="en-US" dirty="0" smtClean="0">
                <a:hlinkClick r:id="rId2"/>
              </a:rPr>
              <a:t>p=y</a:t>
            </a:r>
            <a:endParaRPr lang="en-US" dirty="0"/>
          </a:p>
        </p:txBody>
      </p:sp>
    </p:spTree>
    <p:extLst>
      <p:ext uri="{BB962C8B-B14F-4D97-AF65-F5344CB8AC3E}">
        <p14:creationId xmlns:p14="http://schemas.microsoft.com/office/powerpoint/2010/main" val="426861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686800" cy="914400"/>
          </a:xfrm>
        </p:spPr>
        <p:txBody>
          <a:bodyPr anchor="ctr" anchorCtr="0"/>
          <a:lstStyle/>
          <a:p>
            <a:r>
              <a:rPr lang="en-US" sz="3200" b="1" dirty="0" smtClean="0"/>
              <a:t>School District Funding</a:t>
            </a:r>
            <a:r>
              <a:rPr lang="en-US" sz="3200" b="1" dirty="0"/>
              <a:t> </a:t>
            </a:r>
            <a:r>
              <a:rPr lang="en-US" sz="3200" b="1" dirty="0" smtClean="0"/>
              <a:t>Highlights</a:t>
            </a:r>
            <a:endParaRPr lang="en-US" sz="3200" b="1" dirty="0"/>
          </a:p>
        </p:txBody>
      </p:sp>
      <p:sp>
        <p:nvSpPr>
          <p:cNvPr id="3" name="Content Placeholder 2"/>
          <p:cNvSpPr>
            <a:spLocks noGrp="1"/>
          </p:cNvSpPr>
          <p:nvPr>
            <p:ph idx="1"/>
          </p:nvPr>
        </p:nvSpPr>
        <p:spPr>
          <a:xfrm>
            <a:off x="457200" y="1600200"/>
            <a:ext cx="8229600" cy="4572000"/>
          </a:xfrm>
        </p:spPr>
        <p:txBody>
          <a:bodyPr/>
          <a:lstStyle/>
          <a:p>
            <a:pPr marL="0" lvl="0" indent="0">
              <a:buNone/>
            </a:pPr>
            <a:r>
              <a:rPr lang="en-US" sz="2400" b="1" dirty="0" smtClean="0"/>
              <a:t>Expected Impact:</a:t>
            </a:r>
            <a:r>
              <a:rPr lang="en-US" sz="2400" dirty="0"/>
              <a:t> </a:t>
            </a:r>
            <a:r>
              <a:rPr lang="en-US" sz="2400" dirty="0" smtClean="0"/>
              <a:t>The </a:t>
            </a:r>
            <a:r>
              <a:rPr lang="en-US" sz="2400" dirty="0"/>
              <a:t>NJDOE expects </a:t>
            </a:r>
            <a:r>
              <a:rPr lang="en-US" sz="2400" dirty="0" smtClean="0"/>
              <a:t>minimal impacts </a:t>
            </a:r>
            <a:r>
              <a:rPr lang="en-US" sz="2400" dirty="0"/>
              <a:t>on </a:t>
            </a:r>
            <a:r>
              <a:rPr lang="en-US" sz="2400" dirty="0" smtClean="0"/>
              <a:t>most New </a:t>
            </a:r>
            <a:r>
              <a:rPr lang="en-US" sz="2400" dirty="0"/>
              <a:t>Jersey school districts. </a:t>
            </a:r>
            <a:r>
              <a:rPr lang="en-US" sz="2400" dirty="0" smtClean="0"/>
              <a:t>However</a:t>
            </a:r>
            <a:r>
              <a:rPr lang="en-US" sz="2400" dirty="0"/>
              <a:t>, the </a:t>
            </a:r>
            <a:r>
              <a:rPr lang="en-US" sz="2400" dirty="0" smtClean="0"/>
              <a:t>greatest impact </a:t>
            </a:r>
            <a:r>
              <a:rPr lang="en-US" sz="2400" dirty="0"/>
              <a:t>will </a:t>
            </a:r>
            <a:r>
              <a:rPr lang="en-US" sz="2400" dirty="0" smtClean="0"/>
              <a:t>be felt by:</a:t>
            </a:r>
            <a:endParaRPr lang="en-US" sz="2400" dirty="0"/>
          </a:p>
          <a:p>
            <a:r>
              <a:rPr lang="en-US" sz="2200" b="1" dirty="0" smtClean="0"/>
              <a:t>Districts receiving significant Title </a:t>
            </a:r>
            <a:r>
              <a:rPr lang="en-US" sz="2200" b="1" dirty="0"/>
              <a:t>I funding</a:t>
            </a:r>
            <a:r>
              <a:rPr lang="en-US" sz="2200" dirty="0"/>
              <a:t>, which may see a slight reduction (due to larger </a:t>
            </a:r>
            <a:r>
              <a:rPr lang="en-US" sz="2200" dirty="0" smtClean="0"/>
              <a:t>state </a:t>
            </a:r>
            <a:r>
              <a:rPr lang="en-US" sz="2200" dirty="0"/>
              <a:t>set-aside for school improvement); </a:t>
            </a:r>
          </a:p>
          <a:p>
            <a:r>
              <a:rPr lang="en-US" sz="2200" b="1" dirty="0" smtClean="0"/>
              <a:t>Districts that </a:t>
            </a:r>
            <a:r>
              <a:rPr lang="en-US" sz="2200" b="1" dirty="0"/>
              <a:t>have had significant changes to the number and/or percentage of students in the district living below the poverty </a:t>
            </a:r>
            <a:r>
              <a:rPr lang="en-US" sz="2200" b="1" dirty="0" smtClean="0"/>
              <a:t>level </a:t>
            </a:r>
            <a:r>
              <a:rPr lang="en-US" sz="2200" dirty="0" smtClean="0"/>
              <a:t>(as Title II hold-harmless is going away and more funding will be funneled to students in poverty); </a:t>
            </a:r>
            <a:r>
              <a:rPr lang="en-US" sz="2200" dirty="0"/>
              <a:t>and/or</a:t>
            </a:r>
          </a:p>
          <a:p>
            <a:r>
              <a:rPr lang="en-US" sz="2200" b="1" dirty="0" smtClean="0"/>
              <a:t>Districts with </a:t>
            </a:r>
            <a:r>
              <a:rPr lang="en-US" sz="2200" b="1" dirty="0"/>
              <a:t>a large non-public school presence </a:t>
            </a:r>
            <a:r>
              <a:rPr lang="en-US" sz="2200" dirty="0"/>
              <a:t>(as all Title I and Title II funds must now be proportionately shared</a:t>
            </a:r>
            <a:r>
              <a:rPr lang="en-US" sz="2200" dirty="0" smtClean="0"/>
              <a:t>) </a:t>
            </a:r>
            <a:endParaRPr lang="en-US" sz="2200" dirty="0"/>
          </a:p>
        </p:txBody>
      </p:sp>
      <p:sp>
        <p:nvSpPr>
          <p:cNvPr id="4" name="Rectangle 3"/>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5400000">
            <a:off x="8025200" y="1118800"/>
            <a:ext cx="2057400" cy="276999"/>
          </a:xfrm>
          <a:prstGeom prst="rect">
            <a:avLst/>
          </a:prstGeom>
          <a:noFill/>
        </p:spPr>
        <p:txBody>
          <a:bodyPr wrap="square" rtlCol="0">
            <a:spAutoFit/>
          </a:bodyPr>
          <a:lstStyle/>
          <a:p>
            <a:r>
              <a:rPr lang="en-US" sz="1200" i="1" dirty="0" smtClean="0">
                <a:solidFill>
                  <a:schemeClr val="bg1"/>
                </a:solidFill>
                <a:cs typeface="Times New Roman" panose="02020603050405020304" pitchFamily="18" charset="0"/>
              </a:rPr>
              <a:t>General Funding Updates</a:t>
            </a:r>
            <a:endParaRPr lang="en-US" sz="12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4138577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p:cNvGraphicFramePr>
            <a:graphicFrameLocks noGrp="1"/>
          </p:cNvGraphicFramePr>
          <p:nvPr>
            <p:ph idx="1"/>
            <p:extLst/>
          </p:nvPr>
        </p:nvGraphicFramePr>
        <p:xfrm>
          <a:off x="457200" y="1600200"/>
          <a:ext cx="8153400" cy="4709160"/>
        </p:xfrm>
        <a:graphic>
          <a:graphicData uri="http://schemas.openxmlformats.org/drawingml/2006/table">
            <a:tbl>
              <a:tblPr firstRow="1" bandRow="1">
                <a:tableStyleId>{5C22544A-7EE6-4342-B048-85BDC9FD1C3A}</a:tableStyleId>
              </a:tblPr>
              <a:tblGrid>
                <a:gridCol w="887158">
                  <a:extLst>
                    <a:ext uri="{9D8B030D-6E8A-4147-A177-3AD203B41FA5}">
                      <a16:colId xmlns:a16="http://schemas.microsoft.com/office/drawing/2014/main" val="20000"/>
                    </a:ext>
                  </a:extLst>
                </a:gridCol>
                <a:gridCol w="5437442">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277678">
                <a:tc>
                  <a:txBody>
                    <a:bodyPr/>
                    <a:lstStyle/>
                    <a:p>
                      <a:endParaRPr lang="en-US" sz="155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550" dirty="0" smtClean="0"/>
                        <a:t>Major</a:t>
                      </a:r>
                      <a:r>
                        <a:rPr lang="en-US" sz="1550" baseline="0" dirty="0" smtClean="0"/>
                        <a:t> Changes to Funding</a:t>
                      </a:r>
                      <a:endParaRPr lang="en-US" sz="15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US" sz="1550" dirty="0" smtClean="0"/>
                        <a:t>District</a:t>
                      </a:r>
                      <a:r>
                        <a:rPr lang="en-US" sz="1550" baseline="0" dirty="0" smtClean="0"/>
                        <a:t> Planning</a:t>
                      </a:r>
                      <a:endParaRPr lang="en-US" sz="15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878237">
                <a:tc>
                  <a:txBody>
                    <a:bodyPr/>
                    <a:lstStyle/>
                    <a:p>
                      <a:r>
                        <a:rPr lang="en-US" sz="1550" b="1" dirty="0" smtClean="0"/>
                        <a:t>Title I, Part A</a:t>
                      </a:r>
                      <a:endParaRPr lang="en-US" sz="15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285750" indent="-285750">
                        <a:buFont typeface="Arial" panose="020B0604020202020204" pitchFamily="34" charset="0"/>
                        <a:buChar char="•"/>
                      </a:pPr>
                      <a:r>
                        <a:rPr lang="en-US" sz="1550" dirty="0" smtClean="0"/>
                        <a:t>State set-aside </a:t>
                      </a:r>
                      <a:r>
                        <a:rPr lang="en-US" sz="1550" b="1" dirty="0" smtClean="0"/>
                        <a:t>increased</a:t>
                      </a:r>
                      <a:r>
                        <a:rPr lang="en-US" sz="1550" b="1" baseline="0" dirty="0" smtClean="0"/>
                        <a:t> from 4% to 7%</a:t>
                      </a:r>
                      <a:endParaRPr lang="en-US" sz="1550" b="1" dirty="0" smtClean="0"/>
                    </a:p>
                    <a:p>
                      <a:pPr marL="285750" indent="-285750">
                        <a:buFont typeface="Arial" panose="020B0604020202020204" pitchFamily="34" charset="0"/>
                        <a:buChar char="•"/>
                      </a:pPr>
                      <a:r>
                        <a:rPr lang="en-US" sz="1550" b="1" dirty="0" smtClean="0"/>
                        <a:t>Nonpublic</a:t>
                      </a:r>
                      <a:r>
                        <a:rPr lang="en-US" sz="1550" b="1" baseline="0" dirty="0" smtClean="0"/>
                        <a:t> share calculated from full allocation</a:t>
                      </a:r>
                      <a:r>
                        <a:rPr lang="en-US" sz="1550" baseline="0" dirty="0" smtClean="0"/>
                        <a:t> before any school district set-asides </a:t>
                      </a:r>
                      <a:endParaRPr lang="en-US" sz="15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50" dirty="0" smtClean="0"/>
                        <a:t>Due to larger state set-aside,</a:t>
                      </a:r>
                      <a:r>
                        <a:rPr lang="en-US" sz="1550" baseline="0" dirty="0" smtClean="0"/>
                        <a:t> </a:t>
                      </a:r>
                      <a:r>
                        <a:rPr lang="en-US" sz="1550" b="1" baseline="0" dirty="0" smtClean="0"/>
                        <a:t>plan for 80% of previous year’s allocation</a:t>
                      </a:r>
                      <a:endParaRPr lang="en-US" sz="155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78610">
                <a:tc>
                  <a:txBody>
                    <a:bodyPr/>
                    <a:lstStyle/>
                    <a:p>
                      <a:r>
                        <a:rPr lang="en-US" sz="1550" b="1" dirty="0" smtClean="0"/>
                        <a:t>Title II, Part A</a:t>
                      </a:r>
                      <a:endParaRPr lang="en-US" sz="15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285750" indent="-285750">
                        <a:buFont typeface="Arial" panose="020B0604020202020204" pitchFamily="34" charset="0"/>
                        <a:buChar char="•"/>
                      </a:pPr>
                      <a:r>
                        <a:rPr lang="en-US" sz="1550" b="1" dirty="0" smtClean="0"/>
                        <a:t>Hold Harmless eliminated:</a:t>
                      </a:r>
                      <a:r>
                        <a:rPr lang="en-US" sz="1550" baseline="0" dirty="0" smtClean="0"/>
                        <a:t> annual allocation based on formula:</a:t>
                      </a:r>
                    </a:p>
                    <a:p>
                      <a:pPr marL="742950" lvl="1" indent="-285750">
                        <a:buFont typeface="Arial" panose="020B0604020202020204" pitchFamily="34" charset="0"/>
                        <a:buChar char="•"/>
                      </a:pPr>
                      <a:r>
                        <a:rPr lang="en-US" sz="1550" dirty="0" smtClean="0"/>
                        <a:t>80% distributed based on students</a:t>
                      </a:r>
                      <a:r>
                        <a:rPr lang="en-US" sz="1550" baseline="0" dirty="0" smtClean="0"/>
                        <a:t> living in poverty</a:t>
                      </a:r>
                    </a:p>
                    <a:p>
                      <a:pPr marL="742950" lvl="1" indent="-285750">
                        <a:buFont typeface="Arial" panose="020B0604020202020204" pitchFamily="34" charset="0"/>
                        <a:buChar char="•"/>
                      </a:pPr>
                      <a:r>
                        <a:rPr lang="en-US" sz="1550" baseline="0" dirty="0" smtClean="0"/>
                        <a:t>20% distributed based on total student population</a:t>
                      </a:r>
                    </a:p>
                    <a:p>
                      <a:pPr marL="285750" lvl="0" indent="-285750">
                        <a:buFont typeface="Arial" panose="020B0604020202020204" pitchFamily="34" charset="0"/>
                        <a:buChar char="•"/>
                      </a:pPr>
                      <a:r>
                        <a:rPr lang="en-US" sz="1550" b="1" baseline="0" dirty="0" smtClean="0"/>
                        <a:t>Nonpublic allocation:</a:t>
                      </a:r>
                      <a:r>
                        <a:rPr lang="en-US" sz="1550" baseline="0" dirty="0" smtClean="0"/>
                        <a:t> no longer allows for class-size reduction expenditures to be left out of calculation of nonpublic share</a:t>
                      </a:r>
                      <a:endParaRPr lang="en-US" sz="15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indent="0">
                        <a:buFont typeface="Arial" panose="020B0604020202020204" pitchFamily="34" charset="0"/>
                        <a:buNone/>
                      </a:pPr>
                      <a:r>
                        <a:rPr lang="en-US" sz="1550" b="1" dirty="0" smtClean="0"/>
                        <a:t>Plan about 85% of previous year’s allocation</a:t>
                      </a:r>
                      <a:r>
                        <a:rPr lang="en-US" sz="1550" dirty="0" smtClean="0"/>
                        <a:t> (consider nonpublic share and losing hold</a:t>
                      </a:r>
                      <a:r>
                        <a:rPr lang="en-US" sz="1550" baseline="0" dirty="0" smtClean="0"/>
                        <a:t> harmless)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38710">
                <a:tc>
                  <a:txBody>
                    <a:bodyPr/>
                    <a:lstStyle/>
                    <a:p>
                      <a:r>
                        <a:rPr lang="en-US" sz="1550" b="1" dirty="0" smtClean="0"/>
                        <a:t>Title III, Part</a:t>
                      </a:r>
                      <a:r>
                        <a:rPr lang="en-US" sz="1550" b="1" baseline="0" dirty="0" smtClean="0"/>
                        <a:t> A</a:t>
                      </a:r>
                      <a:endParaRPr lang="en-US" sz="15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285750" indent="-285750">
                        <a:buFont typeface="Arial" panose="020B0604020202020204" pitchFamily="34" charset="0"/>
                        <a:buChar char="•"/>
                      </a:pPr>
                      <a:r>
                        <a:rPr lang="en-US" sz="1550" dirty="0" smtClean="0"/>
                        <a:t>Minor changes to how immigrant population calculated</a:t>
                      </a:r>
                      <a:endParaRPr lang="en-US" sz="15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50" b="1" dirty="0" smtClean="0"/>
                        <a:t>Plan about 85% of previous</a:t>
                      </a:r>
                      <a:r>
                        <a:rPr lang="en-US" sz="1550" b="1" baseline="0" dirty="0" smtClean="0"/>
                        <a:t> </a:t>
                      </a:r>
                      <a:r>
                        <a:rPr lang="en-US" sz="1550" b="1" dirty="0" smtClean="0"/>
                        <a:t>year’s allocation</a:t>
                      </a:r>
                      <a:endParaRPr lang="en-US" sz="155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78237">
                <a:tc>
                  <a:txBody>
                    <a:bodyPr/>
                    <a:lstStyle/>
                    <a:p>
                      <a:r>
                        <a:rPr lang="en-US" sz="1550" b="1" dirty="0" smtClean="0"/>
                        <a:t>Title</a:t>
                      </a:r>
                      <a:r>
                        <a:rPr lang="en-US" sz="1550" b="1" baseline="0" dirty="0" smtClean="0"/>
                        <a:t> IV, Part A</a:t>
                      </a:r>
                      <a:endParaRPr lang="en-US" sz="155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285750" indent="-285750">
                        <a:buFont typeface="Arial" panose="020B0604020202020204" pitchFamily="34" charset="0"/>
                        <a:buChar char="•"/>
                      </a:pPr>
                      <a:r>
                        <a:rPr lang="en-US" sz="1550" b="1" dirty="0" smtClean="0"/>
                        <a:t>Newly reauthorized funding stream</a:t>
                      </a:r>
                      <a:r>
                        <a:rPr lang="en-US" sz="1550" dirty="0" smtClean="0"/>
                        <a:t>, will</a:t>
                      </a:r>
                      <a:r>
                        <a:rPr lang="en-US" sz="1550" baseline="0" dirty="0" smtClean="0"/>
                        <a:t> provide bump in funding to some school districts</a:t>
                      </a:r>
                      <a:endParaRPr lang="en-US" sz="155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Arial" panose="020B0604020202020204" pitchFamily="34" charset="0"/>
                        <a:buNone/>
                      </a:pPr>
                      <a:r>
                        <a:rPr lang="en-US" sz="1550" dirty="0" smtClean="0"/>
                        <a:t>For</a:t>
                      </a:r>
                      <a:r>
                        <a:rPr lang="en-US" sz="1550" baseline="0" dirty="0" smtClean="0"/>
                        <a:t> rough estimate of Title IV allocation, </a:t>
                      </a:r>
                      <a:r>
                        <a:rPr lang="en-US" sz="1550" b="1" baseline="0" dirty="0" smtClean="0"/>
                        <a:t>divide your Title I allocation by 30</a:t>
                      </a:r>
                      <a:endParaRPr lang="en-US" sz="155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6" name="TextBox 5"/>
          <p:cNvSpPr txBox="1"/>
          <p:nvPr/>
        </p:nvSpPr>
        <p:spPr>
          <a:xfrm rot="5400000">
            <a:off x="8025200" y="1118800"/>
            <a:ext cx="2057400" cy="276999"/>
          </a:xfrm>
          <a:prstGeom prst="rect">
            <a:avLst/>
          </a:prstGeom>
          <a:noFill/>
        </p:spPr>
        <p:txBody>
          <a:bodyPr wrap="square" rtlCol="0">
            <a:spAutoFit/>
          </a:bodyPr>
          <a:lstStyle/>
          <a:p>
            <a:r>
              <a:rPr lang="en-US" sz="1200" i="1" dirty="0" smtClean="0">
                <a:solidFill>
                  <a:schemeClr val="bg1"/>
                </a:solidFill>
                <a:cs typeface="Times New Roman" panose="02020603050405020304" pitchFamily="18" charset="0"/>
              </a:rPr>
              <a:t>General Funding Updates</a:t>
            </a:r>
            <a:endParaRPr lang="en-US" sz="1200" dirty="0">
              <a:solidFill>
                <a:schemeClr val="bg1"/>
              </a:solidFill>
              <a:cs typeface="Times New Roman" panose="02020603050405020304" pitchFamily="18" charset="0"/>
            </a:endParaRPr>
          </a:p>
        </p:txBody>
      </p:sp>
      <p:sp>
        <p:nvSpPr>
          <p:cNvPr id="8" name="Title 1"/>
          <p:cNvSpPr>
            <a:spLocks noGrp="1"/>
          </p:cNvSpPr>
          <p:nvPr>
            <p:ph type="title"/>
          </p:nvPr>
        </p:nvSpPr>
        <p:spPr>
          <a:xfrm>
            <a:off x="0" y="685800"/>
            <a:ext cx="9144000" cy="914400"/>
          </a:xfrm>
        </p:spPr>
        <p:txBody>
          <a:bodyPr anchor="ctr" anchorCtr="0"/>
          <a:lstStyle/>
          <a:p>
            <a:r>
              <a:rPr lang="en-US" sz="3200" b="1" dirty="0" smtClean="0"/>
              <a:t>School District Funding Highlights (continued)</a:t>
            </a:r>
            <a:endParaRPr lang="en-US" sz="3200" b="1" dirty="0"/>
          </a:p>
        </p:txBody>
      </p:sp>
    </p:spTree>
    <p:extLst>
      <p:ext uri="{BB962C8B-B14F-4D97-AF65-F5344CB8AC3E}">
        <p14:creationId xmlns:p14="http://schemas.microsoft.com/office/powerpoint/2010/main" val="17577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46" y="2667000"/>
            <a:ext cx="9144000" cy="2971800"/>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04800" y="1600200"/>
            <a:ext cx="8534400" cy="4724400"/>
          </a:xfrm>
        </p:spPr>
        <p:txBody>
          <a:bodyPr/>
          <a:lstStyle/>
          <a:p>
            <a:pPr marL="0" indent="0" algn="ctr">
              <a:buNone/>
            </a:pPr>
            <a:r>
              <a:rPr lang="en-US" sz="1900" dirty="0"/>
              <a:t>The </a:t>
            </a:r>
            <a:r>
              <a:rPr lang="en-US" sz="1900" i="1" dirty="0"/>
              <a:t>Every Student Succeeds Act (ESSA)</a:t>
            </a:r>
            <a:r>
              <a:rPr lang="en-US" sz="1900" dirty="0"/>
              <a:t> reauthorizes the </a:t>
            </a:r>
            <a:r>
              <a:rPr lang="en-US" sz="1900" i="1" dirty="0"/>
              <a:t>Elementary and Secondary Education Act (ESEA)</a:t>
            </a:r>
            <a:r>
              <a:rPr lang="en-US" sz="1900" dirty="0"/>
              <a:t>, which, when passed in 1965, committed new federal funding to help ensure equitable access to educational resources and opportunities</a:t>
            </a:r>
          </a:p>
          <a:p>
            <a:pPr marL="342900" indent="-342900">
              <a:buFont typeface="Arial" panose="020B0604020202020204" pitchFamily="34" charset="0"/>
              <a:buChar char="•"/>
            </a:pPr>
            <a:endParaRPr lang="en-US" sz="600" dirty="0"/>
          </a:p>
          <a:p>
            <a:pPr marL="342900" indent="-342900">
              <a:buFont typeface="Arial" panose="020B0604020202020204" pitchFamily="34" charset="0"/>
              <a:buChar char="•"/>
            </a:pPr>
            <a:r>
              <a:rPr lang="en-US" sz="1900" dirty="0">
                <a:solidFill>
                  <a:schemeClr val="tx2"/>
                </a:solidFill>
              </a:rPr>
              <a:t>States and </a:t>
            </a:r>
            <a:r>
              <a:rPr lang="en-US" sz="1900" dirty="0" smtClean="0">
                <a:solidFill>
                  <a:schemeClr val="tx2"/>
                </a:solidFill>
              </a:rPr>
              <a:t>districts </a:t>
            </a:r>
            <a:r>
              <a:rPr lang="en-US" sz="1900" b="1" dirty="0">
                <a:solidFill>
                  <a:schemeClr val="tx2"/>
                </a:solidFill>
              </a:rPr>
              <a:t>are eligible for funds</a:t>
            </a:r>
            <a:r>
              <a:rPr lang="en-US" sz="1900" dirty="0">
                <a:solidFill>
                  <a:schemeClr val="tx2"/>
                </a:solidFill>
              </a:rPr>
              <a:t> if they comply with the specific requirements outlined in the </a:t>
            </a:r>
            <a:r>
              <a:rPr lang="en-US" sz="1900" dirty="0" smtClean="0">
                <a:solidFill>
                  <a:schemeClr val="tx2"/>
                </a:solidFill>
              </a:rPr>
              <a:t>law: </a:t>
            </a:r>
          </a:p>
          <a:p>
            <a:pPr marL="509588" lvl="2" indent="-222250">
              <a:buFont typeface="Arial" panose="020B0604020202020204" pitchFamily="34" charset="0"/>
              <a:buChar char="•"/>
            </a:pPr>
            <a:r>
              <a:rPr lang="en-US" sz="1800" dirty="0" smtClean="0">
                <a:solidFill>
                  <a:schemeClr val="tx2"/>
                </a:solidFill>
              </a:rPr>
              <a:t>Funding is weighted to go to districts </a:t>
            </a:r>
            <a:r>
              <a:rPr lang="en-US" sz="1800" b="1" dirty="0" smtClean="0">
                <a:solidFill>
                  <a:schemeClr val="tx2"/>
                </a:solidFill>
              </a:rPr>
              <a:t>with students </a:t>
            </a:r>
            <a:r>
              <a:rPr lang="en-US" sz="1800" b="1" dirty="0" smtClean="0">
                <a:solidFill>
                  <a:schemeClr val="tx2"/>
                </a:solidFill>
                <a:effectLst/>
              </a:rPr>
              <a:t>from low income families </a:t>
            </a:r>
            <a:endParaRPr lang="en-US" sz="1800" b="1" strike="sngStrike" dirty="0" smtClean="0">
              <a:solidFill>
                <a:schemeClr val="tx2"/>
              </a:solidFill>
              <a:effectLst/>
            </a:endParaRPr>
          </a:p>
          <a:p>
            <a:pPr marL="509588" lvl="2" indent="-222250">
              <a:buFont typeface="Arial" panose="020B0604020202020204" pitchFamily="34" charset="0"/>
              <a:buChar char="•"/>
            </a:pPr>
            <a:r>
              <a:rPr lang="en-US" sz="1800" dirty="0" smtClean="0">
                <a:solidFill>
                  <a:schemeClr val="tx2"/>
                </a:solidFill>
              </a:rPr>
              <a:t>Most funds funnel through the state and </a:t>
            </a:r>
            <a:r>
              <a:rPr lang="en-US" sz="1800" b="1" dirty="0" smtClean="0">
                <a:solidFill>
                  <a:schemeClr val="tx2"/>
                </a:solidFill>
              </a:rPr>
              <a:t>go directly to schools and districts</a:t>
            </a:r>
          </a:p>
          <a:p>
            <a:pPr marL="509588" lvl="2" indent="-222250">
              <a:buFont typeface="Arial" panose="020B0604020202020204" pitchFamily="34" charset="0"/>
              <a:buChar char="•"/>
            </a:pPr>
            <a:r>
              <a:rPr lang="en-US" sz="1800" dirty="0" smtClean="0">
                <a:solidFill>
                  <a:schemeClr val="tx2"/>
                </a:solidFill>
              </a:rPr>
              <a:t>Federal </a:t>
            </a:r>
            <a:r>
              <a:rPr lang="en-US" sz="1800" dirty="0">
                <a:solidFill>
                  <a:schemeClr val="tx2"/>
                </a:solidFill>
              </a:rPr>
              <a:t>funds make up only a </a:t>
            </a:r>
            <a:r>
              <a:rPr lang="en-US" sz="1800" b="1" dirty="0">
                <a:solidFill>
                  <a:schemeClr val="tx2"/>
                </a:solidFill>
              </a:rPr>
              <a:t>small percentage of </a:t>
            </a:r>
            <a:r>
              <a:rPr lang="en-US" sz="1800" b="1" dirty="0" smtClean="0">
                <a:solidFill>
                  <a:schemeClr val="tx2"/>
                </a:solidFill>
              </a:rPr>
              <a:t>a district’s </a:t>
            </a:r>
            <a:r>
              <a:rPr lang="en-US" sz="1800" b="1" dirty="0">
                <a:solidFill>
                  <a:schemeClr val="tx2"/>
                </a:solidFill>
              </a:rPr>
              <a:t>budget </a:t>
            </a:r>
            <a:r>
              <a:rPr lang="en-US" sz="1800" dirty="0">
                <a:solidFill>
                  <a:schemeClr val="tx2"/>
                </a:solidFill>
              </a:rPr>
              <a:t>(typically, less than 10%)</a:t>
            </a:r>
          </a:p>
          <a:p>
            <a:pPr marL="285750" lvl="0" indent="-285750">
              <a:buFont typeface="Arial" panose="020B0604020202020204" pitchFamily="34" charset="0"/>
              <a:buChar char="•"/>
            </a:pPr>
            <a:r>
              <a:rPr lang="en-US" sz="1900" b="1" dirty="0">
                <a:solidFill>
                  <a:schemeClr val="tx2"/>
                </a:solidFill>
              </a:rPr>
              <a:t>To qualify </a:t>
            </a:r>
            <a:r>
              <a:rPr lang="en-US" sz="1900" dirty="0">
                <a:solidFill>
                  <a:schemeClr val="tx2"/>
                </a:solidFill>
              </a:rPr>
              <a:t>for funding under the law:</a:t>
            </a:r>
          </a:p>
          <a:p>
            <a:pPr marL="509588" lvl="1" indent="-222250">
              <a:buFont typeface="Arial" panose="020B0604020202020204" pitchFamily="34" charset="0"/>
              <a:buChar char="•"/>
            </a:pPr>
            <a:r>
              <a:rPr lang="en-US" sz="1800" b="1" dirty="0">
                <a:solidFill>
                  <a:schemeClr val="tx2"/>
                </a:solidFill>
              </a:rPr>
              <a:t>Every several years, </a:t>
            </a:r>
            <a:r>
              <a:rPr lang="en-US" sz="1800" dirty="0">
                <a:solidFill>
                  <a:schemeClr val="tx2"/>
                </a:solidFill>
              </a:rPr>
              <a:t>each state must apply to the U.S. Department of Education</a:t>
            </a:r>
          </a:p>
          <a:p>
            <a:pPr marL="509588" lvl="1" indent="-222250">
              <a:buFont typeface="Arial" panose="020B0604020202020204" pitchFamily="34" charset="0"/>
              <a:buChar char="•"/>
            </a:pPr>
            <a:r>
              <a:rPr lang="en-US" sz="1800" b="1" dirty="0">
                <a:solidFill>
                  <a:schemeClr val="tx2"/>
                </a:solidFill>
              </a:rPr>
              <a:t>Every year</a:t>
            </a:r>
            <a:r>
              <a:rPr lang="en-US" sz="1800" dirty="0">
                <a:solidFill>
                  <a:schemeClr val="tx2"/>
                </a:solidFill>
              </a:rPr>
              <a:t>, each school district must apply to the State</a:t>
            </a:r>
          </a:p>
          <a:p>
            <a:pPr marL="61913" lvl="1" indent="0" algn="ctr">
              <a:buNone/>
            </a:pPr>
            <a:endParaRPr lang="en-US" altLang="en-US" sz="1200" dirty="0">
              <a:solidFill>
                <a:schemeClr val="tx2"/>
              </a:solidFill>
              <a:ea typeface="ＭＳ Ｐゴシック" panose="020B0600070205080204" pitchFamily="34" charset="-128"/>
            </a:endParaRPr>
          </a:p>
          <a:p>
            <a:pPr marL="61913" lvl="1" indent="0" algn="ctr">
              <a:buNone/>
            </a:pPr>
            <a:r>
              <a:rPr lang="en-US" altLang="en-US" sz="1800" dirty="0" smtClean="0">
                <a:ea typeface="ＭＳ Ｐゴシック" panose="020B0600070205080204" pitchFamily="34" charset="-128"/>
              </a:rPr>
              <a:t>See </a:t>
            </a:r>
            <a:r>
              <a:rPr lang="en-US" altLang="en-US" sz="1800" dirty="0">
                <a:ea typeface="ＭＳ Ｐゴシック" panose="020B0600070205080204" pitchFamily="34" charset="-128"/>
              </a:rPr>
              <a:t>our video overview a: </a:t>
            </a:r>
            <a:r>
              <a:rPr lang="en-US" altLang="en-US" sz="1800" b="1" u="sng" dirty="0">
                <a:solidFill>
                  <a:schemeClr val="accent6">
                    <a:lumMod val="75000"/>
                  </a:schemeClr>
                </a:solidFill>
                <a:ea typeface="ＭＳ Ｐゴシック" panose="020B0600070205080204" pitchFamily="34" charset="-128"/>
              </a:rPr>
              <a:t>http://www.state.nj.us/education/ESSA/</a:t>
            </a:r>
          </a:p>
        </p:txBody>
      </p:sp>
      <p:sp>
        <p:nvSpPr>
          <p:cNvPr id="4" name="Title 1"/>
          <p:cNvSpPr>
            <a:spLocks noGrp="1"/>
          </p:cNvSpPr>
          <p:nvPr>
            <p:ph type="title"/>
          </p:nvPr>
        </p:nvSpPr>
        <p:spPr bwMode="auto">
          <a:xfrm>
            <a:off x="0" y="685800"/>
            <a:ext cx="9144000" cy="914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a:ea typeface="ＭＳ Ｐゴシック" panose="020B0600070205080204" pitchFamily="34" charset="-128"/>
              </a:rPr>
              <a:t>The Every Student Succeeds Act (ESSA)</a:t>
            </a:r>
          </a:p>
        </p:txBody>
      </p:sp>
    </p:spTree>
    <p:extLst>
      <p:ext uri="{BB962C8B-B14F-4D97-AF65-F5344CB8AC3E}">
        <p14:creationId xmlns:p14="http://schemas.microsoft.com/office/powerpoint/2010/main" val="10030374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914400"/>
          </a:xfrm>
        </p:spPr>
        <p:txBody>
          <a:bodyPr anchor="ctr" anchorCtr="0"/>
          <a:lstStyle/>
          <a:p>
            <a:r>
              <a:rPr lang="en-US" sz="3200" b="1" dirty="0" smtClean="0"/>
              <a:t>School District Funding Highlights (continued)</a:t>
            </a:r>
            <a:endParaRPr lang="en-US" sz="3200" b="1" dirty="0"/>
          </a:p>
        </p:txBody>
      </p:sp>
      <p:sp>
        <p:nvSpPr>
          <p:cNvPr id="3" name="Content Placeholder 2"/>
          <p:cNvSpPr>
            <a:spLocks noGrp="1"/>
          </p:cNvSpPr>
          <p:nvPr>
            <p:ph idx="1"/>
          </p:nvPr>
        </p:nvSpPr>
        <p:spPr>
          <a:xfrm>
            <a:off x="457200" y="1676400"/>
            <a:ext cx="8458200" cy="4572000"/>
          </a:xfrm>
        </p:spPr>
        <p:txBody>
          <a:bodyPr/>
          <a:lstStyle/>
          <a:p>
            <a:pPr>
              <a:spcBef>
                <a:spcPts val="600"/>
              </a:spcBef>
              <a:spcAft>
                <a:spcPts val="600"/>
              </a:spcAft>
            </a:pPr>
            <a:r>
              <a:rPr lang="en-US" sz="2200" dirty="0" smtClean="0"/>
              <a:t>Title </a:t>
            </a:r>
            <a:r>
              <a:rPr lang="en-US" sz="2200" dirty="0"/>
              <a:t>I, Part A Supplement, Not Supplant will be applied differently – focus on </a:t>
            </a:r>
            <a:r>
              <a:rPr lang="en-US" sz="2200" i="1" dirty="0"/>
              <a:t>funds</a:t>
            </a:r>
            <a:r>
              <a:rPr lang="en-US" sz="2200" dirty="0"/>
              <a:t>, not </a:t>
            </a:r>
            <a:r>
              <a:rPr lang="en-US" sz="2200" i="1" dirty="0"/>
              <a:t>services</a:t>
            </a:r>
            <a:r>
              <a:rPr lang="en-US" sz="2200" dirty="0"/>
              <a:t>, being supplemental</a:t>
            </a:r>
          </a:p>
          <a:p>
            <a:pPr>
              <a:spcBef>
                <a:spcPts val="600"/>
              </a:spcBef>
              <a:spcAft>
                <a:spcPts val="600"/>
              </a:spcAft>
            </a:pPr>
            <a:r>
              <a:rPr lang="en-US" sz="2200" dirty="0"/>
              <a:t>Allowable uses of funds expanded in Title I, Part A, and Title II, Part A</a:t>
            </a:r>
          </a:p>
          <a:p>
            <a:pPr>
              <a:spcBef>
                <a:spcPts val="600"/>
              </a:spcBef>
              <a:spcAft>
                <a:spcPts val="600"/>
              </a:spcAft>
            </a:pPr>
            <a:r>
              <a:rPr lang="en-US" sz="2200" dirty="0"/>
              <a:t>Transferability rules </a:t>
            </a:r>
            <a:r>
              <a:rPr lang="en-US" sz="2200" dirty="0" smtClean="0"/>
              <a:t>expanded</a:t>
            </a:r>
          </a:p>
          <a:p>
            <a:pPr>
              <a:spcBef>
                <a:spcPts val="600"/>
              </a:spcBef>
              <a:spcAft>
                <a:spcPts val="600"/>
              </a:spcAft>
            </a:pPr>
            <a:r>
              <a:rPr lang="en-US" sz="2200" i="1" dirty="0"/>
              <a:t>ESSA </a:t>
            </a:r>
            <a:r>
              <a:rPr lang="en-US" sz="2200" dirty="0"/>
              <a:t>and the U.S. Department of Education focus on evidence-based decision making and supports to maximize impact of federal funds</a:t>
            </a:r>
            <a:endParaRPr lang="en-US" sz="2200" i="1" dirty="0"/>
          </a:p>
          <a:p>
            <a:pPr>
              <a:spcBef>
                <a:spcPts val="600"/>
              </a:spcBef>
              <a:spcAft>
                <a:spcPts val="600"/>
              </a:spcAft>
            </a:pPr>
            <a:endParaRPr lang="en-US" sz="2200" dirty="0"/>
          </a:p>
          <a:p>
            <a:endParaRPr lang="en-US" sz="2200" dirty="0"/>
          </a:p>
        </p:txBody>
      </p:sp>
    </p:spTree>
    <p:extLst>
      <p:ext uri="{BB962C8B-B14F-4D97-AF65-F5344CB8AC3E}">
        <p14:creationId xmlns:p14="http://schemas.microsoft.com/office/powerpoint/2010/main" val="830580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500308"/>
            <a:ext cx="9756576" cy="870992"/>
          </a:xfrm>
        </p:spPr>
        <p:txBody>
          <a:bodyPr anchor="ctr" anchorCtr="0"/>
          <a:lstStyle/>
          <a:p>
            <a:r>
              <a:rPr lang="en-US" sz="2800" b="1" dirty="0" smtClean="0"/>
              <a:t/>
            </a:r>
            <a:br>
              <a:rPr lang="en-US" sz="2800" b="1" dirty="0" smtClean="0"/>
            </a:br>
            <a:r>
              <a:rPr lang="en-US" sz="2800" b="1" dirty="0" smtClean="0"/>
              <a:t>Title IV, Part A – </a:t>
            </a:r>
            <a:r>
              <a:rPr lang="en-US" sz="2800" b="1" dirty="0"/>
              <a:t>Student </a:t>
            </a:r>
            <a:r>
              <a:rPr lang="en-US" sz="2800" b="1" dirty="0" smtClean="0"/>
              <a:t>Support/Academic </a:t>
            </a:r>
            <a:r>
              <a:rPr lang="en-US" sz="2800" b="1" dirty="0"/>
              <a:t>Enrichment</a:t>
            </a:r>
          </a:p>
        </p:txBody>
      </p:sp>
      <p:graphicFrame>
        <p:nvGraphicFramePr>
          <p:cNvPr id="8" name="Content Placeholder 7"/>
          <p:cNvGraphicFramePr>
            <a:graphicFrameLocks noGrp="1"/>
          </p:cNvGraphicFramePr>
          <p:nvPr>
            <p:ph idx="1"/>
            <p:extLst/>
          </p:nvPr>
        </p:nvGraphicFramePr>
        <p:xfrm>
          <a:off x="152400" y="1452921"/>
          <a:ext cx="8847262" cy="4971453"/>
        </p:xfrm>
        <a:graphic>
          <a:graphicData uri="http://schemas.openxmlformats.org/drawingml/2006/table">
            <a:tbl>
              <a:tblPr firstRow="1" bandRow="1">
                <a:tableStyleId>{2D5ABB26-0587-4C30-8999-92F81FD0307C}</a:tableStyleId>
              </a:tblPr>
              <a:tblGrid>
                <a:gridCol w="1441024">
                  <a:extLst>
                    <a:ext uri="{9D8B030D-6E8A-4147-A177-3AD203B41FA5}">
                      <a16:colId xmlns:a16="http://schemas.microsoft.com/office/drawing/2014/main" val="20000"/>
                    </a:ext>
                  </a:extLst>
                </a:gridCol>
                <a:gridCol w="7406238">
                  <a:extLst>
                    <a:ext uri="{9D8B030D-6E8A-4147-A177-3AD203B41FA5}">
                      <a16:colId xmlns:a16="http://schemas.microsoft.com/office/drawing/2014/main" val="20001"/>
                    </a:ext>
                  </a:extLst>
                </a:gridCol>
              </a:tblGrid>
              <a:tr h="1946524">
                <a:tc>
                  <a:txBody>
                    <a:bodyPr/>
                    <a:lstStyle/>
                    <a:p>
                      <a:r>
                        <a:rPr lang="en-US" sz="1600" b="1" dirty="0" smtClean="0">
                          <a:solidFill>
                            <a:schemeClr val="bg1"/>
                          </a:solidFill>
                        </a:rPr>
                        <a:t>Purpose</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174625" lvl="0" indent="-174625">
                        <a:buFont typeface="Arial" pitchFamily="34" charset="0"/>
                        <a:buNone/>
                      </a:pPr>
                      <a:r>
                        <a:rPr lang="en-US" sz="1600" b="1" kern="1200" dirty="0" smtClean="0">
                          <a:solidFill>
                            <a:schemeClr val="tx1"/>
                          </a:solidFill>
                          <a:latin typeface="+mj-lt"/>
                          <a:ea typeface="+mn-ea"/>
                          <a:cs typeface="+mn-cs"/>
                        </a:rPr>
                        <a:t>Increase student achievement</a:t>
                      </a:r>
                      <a:r>
                        <a:rPr lang="en-US" sz="1600" b="1" kern="1200" baseline="0" dirty="0" smtClean="0">
                          <a:solidFill>
                            <a:schemeClr val="tx1"/>
                          </a:solidFill>
                          <a:latin typeface="+mj-lt"/>
                          <a:ea typeface="+mn-ea"/>
                          <a:cs typeface="+mn-cs"/>
                        </a:rPr>
                        <a:t> by</a:t>
                      </a:r>
                      <a:r>
                        <a:rPr lang="en-US" sz="1600" kern="1200" baseline="0" dirty="0" smtClean="0">
                          <a:solidFill>
                            <a:schemeClr val="tx1"/>
                          </a:solidFill>
                          <a:latin typeface="+mj-lt"/>
                          <a:ea typeface="+mn-ea"/>
                          <a:cs typeface="+mn-cs"/>
                        </a:rPr>
                        <a:t>:</a:t>
                      </a:r>
                      <a:endParaRPr lang="en-US" sz="1600" kern="1200" dirty="0" smtClean="0">
                        <a:solidFill>
                          <a:schemeClr val="tx1"/>
                        </a:solidFill>
                        <a:latin typeface="+mj-lt"/>
                        <a:ea typeface="+mn-ea"/>
                        <a:cs typeface="+mn-cs"/>
                      </a:endParaRP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j-lt"/>
                          <a:ea typeface="Times New Roman" panose="02020603050405020304" pitchFamily="18" charset="0"/>
                          <a:cs typeface="Times New Roman" panose="02020603050405020304" pitchFamily="18" charset="0"/>
                        </a:rPr>
                        <a:t>Providing all students with a well-rounded education;</a:t>
                      </a:r>
                      <a:endParaRPr lang="en-US" sz="1400" dirty="0" smtClean="0">
                        <a:effectLst/>
                        <a:latin typeface="+mj-l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j-lt"/>
                          <a:ea typeface="Times New Roman" panose="02020603050405020304" pitchFamily="18" charset="0"/>
                          <a:cs typeface="Times New Roman" panose="02020603050405020304" pitchFamily="18" charset="0"/>
                        </a:rPr>
                        <a:t>Fostering safe, healthy, supportive, and drug free environments that support student academic achievement; and</a:t>
                      </a:r>
                    </a:p>
                    <a:p>
                      <a:pPr marL="342900" marR="0" lvl="0" indent="-342900">
                        <a:lnSpc>
                          <a:spcPct val="115000"/>
                        </a:lnSpc>
                        <a:spcBef>
                          <a:spcPts val="0"/>
                        </a:spcBef>
                        <a:spcAft>
                          <a:spcPts val="0"/>
                        </a:spcAft>
                        <a:buFont typeface="Symbol" panose="05050102010706020507" pitchFamily="18" charset="2"/>
                        <a:buChar char=""/>
                      </a:pPr>
                      <a:r>
                        <a:rPr lang="en-US" sz="1600" dirty="0" smtClean="0">
                          <a:effectLst/>
                          <a:latin typeface="+mj-lt"/>
                          <a:ea typeface="Times New Roman" panose="02020603050405020304" pitchFamily="18" charset="0"/>
                        </a:rPr>
                        <a:t>Increasing access to personalized, rigorous learning experiences supported by the use of technology to improve the academic achievement and digital literacy of all students.</a:t>
                      </a:r>
                      <a:endParaRPr lang="en-US" sz="1600" dirty="0">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38278">
                <a:tc>
                  <a:txBody>
                    <a:bodyPr/>
                    <a:lstStyle/>
                    <a:p>
                      <a:r>
                        <a:rPr lang="en-US" sz="1600" b="1" dirty="0" smtClean="0">
                          <a:solidFill>
                            <a:schemeClr val="bg1"/>
                          </a:solidFill>
                        </a:rPr>
                        <a:t>How</a:t>
                      </a:r>
                      <a:r>
                        <a:rPr lang="en-US" sz="1600" b="1" baseline="0" dirty="0" smtClean="0">
                          <a:solidFill>
                            <a:schemeClr val="bg1"/>
                          </a:solidFill>
                        </a:rPr>
                        <a:t> much money do we expect?</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600" b="1" dirty="0" smtClean="0">
                          <a:sym typeface="Symbol"/>
                        </a:rPr>
                        <a:t>~$11 million per year (Based</a:t>
                      </a:r>
                      <a:r>
                        <a:rPr lang="en-US" sz="1600" b="1" baseline="0" dirty="0" smtClean="0">
                          <a:sym typeface="Symbol"/>
                        </a:rPr>
                        <a:t> on president’s budget proposal of $500M)</a:t>
                      </a:r>
                      <a:endParaRPr lang="en-US" sz="1600" b="1" dirty="0" smtClean="0">
                        <a:sym typeface="Symbol"/>
                      </a:endParaRPr>
                    </a:p>
                    <a:p>
                      <a:pPr marL="228600" indent="-228600">
                        <a:buFont typeface="Arial" pitchFamily="34" charset="0"/>
                        <a:buChar char="•"/>
                      </a:pPr>
                      <a:r>
                        <a:rPr lang="en-US" sz="1600" dirty="0" smtClean="0">
                          <a:sym typeface="Symbol"/>
                        </a:rPr>
                        <a:t>95%</a:t>
                      </a:r>
                      <a:r>
                        <a:rPr lang="en-US" sz="1600" baseline="0" dirty="0" smtClean="0">
                          <a:sym typeface="Symbol"/>
                        </a:rPr>
                        <a:t> must go directly to school districts</a:t>
                      </a:r>
                    </a:p>
                    <a:p>
                      <a:pPr marL="228600" indent="-228600">
                        <a:buFont typeface="Arial" pitchFamily="34" charset="0"/>
                        <a:buChar char="•"/>
                      </a:pPr>
                      <a:r>
                        <a:rPr lang="en-US" sz="1600" baseline="0" dirty="0" smtClean="0">
                          <a:sym typeface="Symbol"/>
                        </a:rPr>
                        <a:t>Up to 1% may be used for State administration</a:t>
                      </a:r>
                    </a:p>
                    <a:p>
                      <a:pPr marL="228600" indent="-228600">
                        <a:buFont typeface="Arial" pitchFamily="34" charset="0"/>
                        <a:buChar char="•"/>
                      </a:pPr>
                      <a:r>
                        <a:rPr lang="en-US" sz="1600" dirty="0" smtClean="0"/>
                        <a:t>Remainder of funds may be used</a:t>
                      </a:r>
                      <a:r>
                        <a:rPr lang="en-US" sz="1600" baseline="0" dirty="0" smtClean="0"/>
                        <a:t> for State activities</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134">
                <a:tc>
                  <a:txBody>
                    <a:bodyPr/>
                    <a:lstStyle/>
                    <a:p>
                      <a:r>
                        <a:rPr lang="en-US" sz="1600" b="1" dirty="0" smtClean="0">
                          <a:solidFill>
                            <a:schemeClr val="bg1"/>
                          </a:solidFill>
                        </a:rPr>
                        <a:t>Who</a:t>
                      </a:r>
                      <a:r>
                        <a:rPr lang="en-US" sz="1600" b="1" baseline="0" dirty="0" smtClean="0">
                          <a:solidFill>
                            <a:schemeClr val="bg1"/>
                          </a:solidFill>
                        </a:rPr>
                        <a:t> is eligible?</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1600" b="0" dirty="0" smtClean="0"/>
                        <a:t>Eligibility </a:t>
                      </a:r>
                      <a:r>
                        <a:rPr lang="en-US" sz="1600" b="1" dirty="0" smtClean="0"/>
                        <a:t>based on </a:t>
                      </a:r>
                      <a:r>
                        <a:rPr lang="en-US" sz="1600" b="1" baseline="0" dirty="0" smtClean="0"/>
                        <a:t>Title I, Part A funding allocation</a:t>
                      </a: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33743">
                <a:tc>
                  <a:txBody>
                    <a:bodyPr/>
                    <a:lstStyle/>
                    <a:p>
                      <a:r>
                        <a:rPr lang="en-US" sz="1600" b="1" dirty="0" smtClean="0">
                          <a:solidFill>
                            <a:schemeClr val="bg1"/>
                          </a:solidFill>
                        </a:rPr>
                        <a:t>What will funding</a:t>
                      </a:r>
                      <a:r>
                        <a:rPr lang="en-US" sz="1600" b="1" baseline="0" dirty="0" smtClean="0">
                          <a:solidFill>
                            <a:schemeClr val="bg1"/>
                          </a:solidFill>
                        </a:rPr>
                        <a:t> distribution look like</a:t>
                      </a:r>
                      <a:r>
                        <a:rPr lang="en-US" sz="1600" b="1" dirty="0" smtClean="0">
                          <a:solidFill>
                            <a:schemeClr val="bg1"/>
                          </a:solidFill>
                        </a:rPr>
                        <a:t>?</a:t>
                      </a:r>
                      <a:endParaRPr 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Font typeface="Arial" pitchFamily="34" charset="0"/>
                        <a:buNone/>
                      </a:pPr>
                      <a:endParaRPr lang="en-US"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2555776" y="5374640"/>
          <a:ext cx="4064000" cy="1006688"/>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251672">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Times New Roman"/>
                        </a:rPr>
                        <a:t> Eligibility Amount</a:t>
                      </a:r>
                      <a:endParaRPr lang="en-US" sz="1100" dirty="0">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400" b="1" dirty="0">
                          <a:solidFill>
                            <a:srgbClr val="000000"/>
                          </a:solidFill>
                          <a:latin typeface="Calibri"/>
                          <a:ea typeface="Times New Roman"/>
                          <a:cs typeface="Times New Roman"/>
                        </a:rPr>
                        <a:t># of NJ Districts</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51672">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More than $30K</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smtClean="0">
                          <a:solidFill>
                            <a:srgbClr val="000000"/>
                          </a:solidFill>
                          <a:latin typeface="Calibri"/>
                          <a:ea typeface="Times New Roman"/>
                          <a:cs typeface="Times New Roman"/>
                        </a:rPr>
                        <a:t>50-75</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51672">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Between $10-30K</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smtClean="0">
                          <a:solidFill>
                            <a:srgbClr val="000000"/>
                          </a:solidFill>
                          <a:latin typeface="Calibri"/>
                          <a:ea typeface="Times New Roman"/>
                          <a:cs typeface="Times New Roman"/>
                        </a:rPr>
                        <a:t>100-150</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0002"/>
                  </a:ext>
                </a:extLst>
              </a:tr>
              <a:tr h="251672">
                <a:tc>
                  <a:txBody>
                    <a:bodyPr/>
                    <a:lstStyle/>
                    <a:p>
                      <a:pPr marL="0" marR="0">
                        <a:lnSpc>
                          <a:spcPct val="115000"/>
                        </a:lnSpc>
                        <a:spcBef>
                          <a:spcPts val="0"/>
                        </a:spcBef>
                        <a:spcAft>
                          <a:spcPts val="0"/>
                        </a:spcAft>
                      </a:pPr>
                      <a:r>
                        <a:rPr lang="en-US" sz="1400">
                          <a:solidFill>
                            <a:srgbClr val="000000"/>
                          </a:solidFill>
                          <a:latin typeface="Calibri"/>
                          <a:ea typeface="Times New Roman"/>
                          <a:cs typeface="Times New Roman"/>
                        </a:rPr>
                        <a:t>Less than $10K</a:t>
                      </a:r>
                      <a:endParaRPr lang="en-US" sz="1100">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400" dirty="0" smtClean="0">
                          <a:solidFill>
                            <a:srgbClr val="000000"/>
                          </a:solidFill>
                          <a:latin typeface="Calibri"/>
                          <a:ea typeface="Times New Roman"/>
                          <a:cs typeface="Times New Roman"/>
                        </a:rPr>
                        <a:t>400-500</a:t>
                      </a:r>
                      <a:endParaRPr lang="en-US" sz="1100" dirty="0">
                        <a:latin typeface="Calibri"/>
                        <a:ea typeface="Calibri"/>
                        <a:cs typeface="Times New Roman"/>
                      </a:endParaRPr>
                    </a:p>
                  </a:txBody>
                  <a:tcPr marL="68580" marR="68580" marT="0"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7289400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022904" cy="1066800"/>
          </a:xfrm>
        </p:spPr>
        <p:txBody>
          <a:bodyPr/>
          <a:lstStyle/>
          <a:p>
            <a:r>
              <a:rPr lang="en-US" sz="3000" b="1" dirty="0" smtClean="0"/>
              <a:t>Special Rules Regarding </a:t>
            </a:r>
            <a:r>
              <a:rPr lang="en-US" sz="3000" b="1" dirty="0"/>
              <a:t>Use of Title IV, Part A Funds</a:t>
            </a:r>
            <a:r>
              <a:rPr lang="en-US" sz="3000" dirty="0"/>
              <a:t/>
            </a:r>
            <a:br>
              <a:rPr lang="en-US" sz="3000" dirty="0"/>
            </a:br>
            <a:endParaRPr lang="en-US" sz="3000" dirty="0"/>
          </a:p>
        </p:txBody>
      </p:sp>
      <p:sp>
        <p:nvSpPr>
          <p:cNvPr id="3" name="Content Placeholder 2"/>
          <p:cNvSpPr>
            <a:spLocks noGrp="1"/>
          </p:cNvSpPr>
          <p:nvPr>
            <p:ph idx="1"/>
          </p:nvPr>
        </p:nvSpPr>
        <p:spPr>
          <a:xfrm>
            <a:off x="457200" y="2133600"/>
            <a:ext cx="8229600" cy="4343400"/>
          </a:xfrm>
        </p:spPr>
        <p:txBody>
          <a:bodyPr/>
          <a:lstStyle/>
          <a:p>
            <a:pPr marL="173038" indent="-173038"/>
            <a:r>
              <a:rPr lang="en-US" sz="2400" dirty="0" smtClean="0"/>
              <a:t>The amount of money a district receives in Title IV determines how they must spend</a:t>
            </a:r>
            <a:r>
              <a:rPr lang="en-US" sz="2400" dirty="0" smtClean="0">
                <a:effectLst/>
              </a:rPr>
              <a:t> its </a:t>
            </a:r>
            <a:r>
              <a:rPr lang="en-US" sz="2400" dirty="0" smtClean="0"/>
              <a:t>funding:</a:t>
            </a:r>
            <a:endParaRPr lang="en-US" sz="2400" dirty="0"/>
          </a:p>
          <a:p>
            <a:pPr lvl="1"/>
            <a:r>
              <a:rPr lang="en-US" sz="2000" b="1" dirty="0" smtClean="0"/>
              <a:t>If receiving </a:t>
            </a:r>
            <a:r>
              <a:rPr lang="en-US" sz="2000" b="1" dirty="0"/>
              <a:t>less than $10,000, </a:t>
            </a:r>
            <a:r>
              <a:rPr lang="en-US" sz="2000" dirty="0"/>
              <a:t>a school district must </a:t>
            </a:r>
            <a:r>
              <a:rPr lang="en-US" sz="2000" dirty="0" smtClean="0"/>
              <a:t>form </a:t>
            </a:r>
            <a:r>
              <a:rPr lang="en-US" sz="2000" dirty="0"/>
              <a:t>a </a:t>
            </a:r>
            <a:r>
              <a:rPr lang="en-US" sz="2000" dirty="0" smtClean="0"/>
              <a:t>consortium in order to use funds</a:t>
            </a:r>
            <a:endParaRPr lang="en-US" sz="2000" dirty="0"/>
          </a:p>
          <a:p>
            <a:pPr lvl="1"/>
            <a:r>
              <a:rPr lang="en-US" sz="2000" b="1" dirty="0" smtClean="0"/>
              <a:t>If receiving $</a:t>
            </a:r>
            <a:r>
              <a:rPr lang="en-US" sz="2000" b="1" dirty="0"/>
              <a:t>10,000 - $30,000, </a:t>
            </a:r>
            <a:r>
              <a:rPr lang="en-US" sz="2000" dirty="0"/>
              <a:t>a school district may spend its funds on any allowable </a:t>
            </a:r>
            <a:r>
              <a:rPr lang="en-US" sz="2000" dirty="0" smtClean="0"/>
              <a:t>activities</a:t>
            </a:r>
            <a:endParaRPr lang="en-US" sz="2000" strike="sngStrike" dirty="0">
              <a:effectLst>
                <a:glow rad="101600">
                  <a:srgbClr val="FFFF00">
                    <a:alpha val="60000"/>
                  </a:srgbClr>
                </a:glow>
              </a:effectLst>
            </a:endParaRPr>
          </a:p>
          <a:p>
            <a:pPr lvl="1"/>
            <a:r>
              <a:rPr lang="en-US" sz="2000" b="1" dirty="0" smtClean="0"/>
              <a:t>If receiving more </a:t>
            </a:r>
            <a:r>
              <a:rPr lang="en-US" sz="2000" b="1" dirty="0"/>
              <a:t>than $30,000,  </a:t>
            </a:r>
            <a:r>
              <a:rPr lang="en-US" sz="2000" dirty="0"/>
              <a:t>a school district must </a:t>
            </a:r>
            <a:r>
              <a:rPr lang="en-US" sz="2000" dirty="0" smtClean="0"/>
              <a:t>spend </a:t>
            </a:r>
            <a:r>
              <a:rPr lang="en-US" sz="2000" dirty="0"/>
              <a:t>funds for activities </a:t>
            </a:r>
            <a:r>
              <a:rPr lang="en-US" sz="2000" dirty="0" smtClean="0"/>
              <a:t>across all three programmatic areas</a:t>
            </a:r>
            <a:r>
              <a:rPr lang="en-US" sz="2000" dirty="0"/>
              <a:t>: well-rounded education, safe and healthy schools, and </a:t>
            </a:r>
            <a:r>
              <a:rPr lang="en-US" sz="2000" dirty="0" smtClean="0"/>
              <a:t>technology</a:t>
            </a:r>
            <a:endParaRPr lang="en-US" sz="2000" strike="sngStrike" dirty="0">
              <a:effectLst>
                <a:glow rad="101600">
                  <a:srgbClr val="FFFF00">
                    <a:alpha val="60000"/>
                  </a:srgbClr>
                </a:glow>
              </a:effectLst>
            </a:endParaRPr>
          </a:p>
          <a:p>
            <a:endParaRPr lang="en-US" dirty="0"/>
          </a:p>
        </p:txBody>
      </p:sp>
    </p:spTree>
    <p:extLst>
      <p:ext uri="{BB962C8B-B14F-4D97-AF65-F5344CB8AC3E}">
        <p14:creationId xmlns:p14="http://schemas.microsoft.com/office/powerpoint/2010/main" val="3773641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bwMode="auto">
          <a:xfrm>
            <a:off x="0" y="609600"/>
            <a:ext cx="9144000" cy="871538"/>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smtClean="0">
                <a:solidFill>
                  <a:srgbClr val="D05727"/>
                </a:solidFill>
                <a:ea typeface="ＭＳ Ｐゴシック" panose="020B0600070205080204" pitchFamily="34" charset="-128"/>
              </a:rPr>
              <a:t>Community Input Matters</a:t>
            </a:r>
            <a:endParaRPr lang="en-US" altLang="en-US" sz="3600" b="1" dirty="0">
              <a:solidFill>
                <a:srgbClr val="D05727"/>
              </a:solidFill>
              <a:ea typeface="ＭＳ Ｐゴシック" panose="020B0600070205080204" pitchFamily="34" charset="-128"/>
            </a:endParaRPr>
          </a:p>
        </p:txBody>
      </p:sp>
      <p:sp>
        <p:nvSpPr>
          <p:cNvPr id="95235" name="Content Placeholder 2"/>
          <p:cNvSpPr>
            <a:spLocks noGrp="1"/>
          </p:cNvSpPr>
          <p:nvPr>
            <p:ph idx="1"/>
          </p:nvPr>
        </p:nvSpPr>
        <p:spPr bwMode="auto">
          <a:xfrm>
            <a:off x="447866" y="2494217"/>
            <a:ext cx="8229600" cy="39465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r>
              <a:rPr lang="en-US" altLang="en-US" sz="2600" dirty="0">
                <a:ea typeface="ＭＳ Ｐゴシック" panose="020B0600070205080204" pitchFamily="34" charset="-128"/>
              </a:rPr>
              <a:t>For more information, </a:t>
            </a:r>
            <a:r>
              <a:rPr lang="en-US" altLang="en-US" sz="2600" b="1" dirty="0">
                <a:ea typeface="ＭＳ Ｐゴシック" panose="020B0600070205080204" pitchFamily="34" charset="-128"/>
              </a:rPr>
              <a:t>go to NJ Department of Education ESSA Website </a:t>
            </a:r>
            <a:r>
              <a:rPr lang="en-US" altLang="en-US" sz="2600" b="1" dirty="0">
                <a:solidFill>
                  <a:schemeClr val="accent6">
                    <a:lumMod val="75000"/>
                  </a:schemeClr>
                </a:solidFill>
                <a:ea typeface="ＭＳ Ｐゴシック" panose="020B0600070205080204" pitchFamily="34" charset="-128"/>
                <a:hlinkClick r:id="rId3"/>
              </a:rPr>
              <a:t>http://www.state.nj.us/education/ESSA/</a:t>
            </a:r>
            <a:r>
              <a:rPr lang="en-US" altLang="en-US" sz="2600" b="1" dirty="0">
                <a:solidFill>
                  <a:schemeClr val="accent6">
                    <a:lumMod val="75000"/>
                  </a:schemeClr>
                </a:solidFill>
                <a:ea typeface="ＭＳ Ｐゴシック" panose="020B0600070205080204" pitchFamily="34" charset="-128"/>
              </a:rPr>
              <a:t> </a:t>
            </a:r>
          </a:p>
          <a:p>
            <a:pPr marL="457200" indent="-457200">
              <a:buFont typeface="Arial" panose="020B0604020202020204" pitchFamily="34" charset="0"/>
              <a:buNone/>
            </a:pPr>
            <a:endParaRPr lang="en-US" altLang="en-US" sz="2600" dirty="0">
              <a:ea typeface="ＭＳ Ｐゴシック" panose="020B0600070205080204" pitchFamily="34" charset="-128"/>
            </a:endParaRPr>
          </a:p>
          <a:p>
            <a:pPr marL="457200" indent="-457200"/>
            <a:r>
              <a:rPr lang="en-US" altLang="en-US" sz="2600" dirty="0">
                <a:ea typeface="ＭＳ Ｐゴシック" panose="020B0600070205080204" pitchFamily="34" charset="-128"/>
              </a:rPr>
              <a:t>For questions, concerns, recommendations, requests for resources or opportunities to engage, </a:t>
            </a:r>
            <a:r>
              <a:rPr lang="en-US" altLang="en-US" sz="2600" b="1" dirty="0">
                <a:ea typeface="ＭＳ Ｐゴシック" panose="020B0600070205080204" pitchFamily="34" charset="-128"/>
              </a:rPr>
              <a:t>contact NJ ESSA Team: </a:t>
            </a:r>
            <a:r>
              <a:rPr lang="en-US" altLang="en-US" sz="2600" b="1" dirty="0">
                <a:solidFill>
                  <a:schemeClr val="accent6">
                    <a:lumMod val="75000"/>
                  </a:schemeClr>
                </a:solidFill>
                <a:ea typeface="ＭＳ Ｐゴシック" panose="020B0600070205080204" pitchFamily="34" charset="-128"/>
                <a:hlinkClick r:id="rId4"/>
              </a:rPr>
              <a:t>essa@doe.state.nj.us</a:t>
            </a:r>
            <a:r>
              <a:rPr lang="en-US" altLang="en-US" sz="2600" b="1" dirty="0">
                <a:solidFill>
                  <a:schemeClr val="accent6">
                    <a:lumMod val="75000"/>
                  </a:schemeClr>
                </a:solidFill>
                <a:ea typeface="ＭＳ Ｐゴシック" panose="020B0600070205080204" pitchFamily="34" charset="-128"/>
              </a:rPr>
              <a:t>  </a:t>
            </a:r>
          </a:p>
          <a:p>
            <a:pPr marL="457200" indent="-457200"/>
            <a:endParaRPr lang="en-US" altLang="en-US" sz="2600" dirty="0">
              <a:ea typeface="ＭＳ Ｐゴシック" panose="020B0600070205080204" pitchFamily="34" charset="-128"/>
            </a:endParaRPr>
          </a:p>
        </p:txBody>
      </p:sp>
      <p:sp>
        <p:nvSpPr>
          <p:cNvPr id="2" name="Rectangle: Rounded Corners 1"/>
          <p:cNvSpPr/>
          <p:nvPr/>
        </p:nvSpPr>
        <p:spPr>
          <a:xfrm>
            <a:off x="449925" y="2438400"/>
            <a:ext cx="8236875" cy="3262011"/>
          </a:xfrm>
          <a:prstGeom prst="roundRect">
            <a:avLst>
              <a:gd name="adj" fmla="val 4114"/>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4800" y="1919287"/>
            <a:ext cx="1052513" cy="1052513"/>
          </a:xfrm>
          <a:prstGeom prst="rect">
            <a:avLst/>
          </a:prstGeom>
        </p:spPr>
      </p:pic>
      <p:sp>
        <p:nvSpPr>
          <p:cNvPr id="7" name="Rectangle 6"/>
          <p:cNvSpPr/>
          <p:nvPr/>
        </p:nvSpPr>
        <p:spPr>
          <a:xfrm>
            <a:off x="447866" y="1362670"/>
            <a:ext cx="8238934" cy="923330"/>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The success and sustainability of efforts </a:t>
            </a:r>
            <a:r>
              <a:rPr lang="en-US" b="1" dirty="0">
                <a:latin typeface="Times New Roman" panose="02020603050405020304" pitchFamily="18" charset="0"/>
                <a:cs typeface="Times New Roman" panose="02020603050405020304" pitchFamily="18" charset="0"/>
              </a:rPr>
              <a:t>to improve educational excellence and equity in New Jersey under ESSA </a:t>
            </a:r>
            <a:r>
              <a:rPr lang="en-US" dirty="0">
                <a:latin typeface="Times New Roman" panose="02020603050405020304" pitchFamily="18" charset="0"/>
                <a:cs typeface="Times New Roman" panose="02020603050405020304" pitchFamily="18" charset="0"/>
              </a:rPr>
              <a:t>depends on partnership among the NJDOE and </a:t>
            </a:r>
            <a:r>
              <a:rPr lang="en-US" b="1" dirty="0">
                <a:latin typeface="Times New Roman" panose="02020603050405020304" pitchFamily="18" charset="0"/>
                <a:cs typeface="Times New Roman" panose="02020603050405020304" pitchFamily="18" charset="0"/>
              </a:rPr>
              <a:t>stakeholders like you.</a:t>
            </a:r>
          </a:p>
        </p:txBody>
      </p:sp>
    </p:spTree>
    <p:extLst>
      <p:ext uri="{BB962C8B-B14F-4D97-AF65-F5344CB8AC3E}">
        <p14:creationId xmlns:p14="http://schemas.microsoft.com/office/powerpoint/2010/main" val="2792566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983802557"/>
              </p:ext>
            </p:extLst>
          </p:nvPr>
        </p:nvGraphicFramePr>
        <p:xfrm>
          <a:off x="1524000" y="1879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
          <p:cNvSpPr>
            <a:spLocks noGrp="1"/>
          </p:cNvSpPr>
          <p:nvPr>
            <p:ph type="title"/>
          </p:nvPr>
        </p:nvSpPr>
        <p:spPr bwMode="auto">
          <a:xfrm>
            <a:off x="0" y="811212"/>
            <a:ext cx="9144000" cy="8651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200" b="1" dirty="0">
                <a:ea typeface="ＭＳ Ｐゴシック" panose="020B0600070205080204" pitchFamily="34" charset="-128"/>
              </a:rPr>
              <a:t>NJDOE </a:t>
            </a:r>
            <a:r>
              <a:rPr lang="en-US" altLang="en-US" sz="3200" b="1" dirty="0" smtClean="0">
                <a:ea typeface="ＭＳ Ｐゴシック" panose="020B0600070205080204" pitchFamily="34" charset="-128"/>
              </a:rPr>
              <a:t>Internal ESSA Work: 4 </a:t>
            </a:r>
            <a:r>
              <a:rPr lang="en-US" altLang="en-US" sz="3200" b="1" dirty="0">
                <a:ea typeface="ＭＳ Ｐゴシック" panose="020B0600070205080204" pitchFamily="34" charset="-128"/>
              </a:rPr>
              <a:t>A</a:t>
            </a:r>
            <a:r>
              <a:rPr lang="en-US" altLang="en-US" sz="3200" b="1" dirty="0" smtClean="0">
                <a:ea typeface="ＭＳ Ｐゴシック" panose="020B0600070205080204" pitchFamily="34" charset="-128"/>
              </a:rPr>
              <a:t>reas </a:t>
            </a:r>
            <a:r>
              <a:rPr lang="en-US" altLang="en-US" sz="3200" b="1" dirty="0">
                <a:ea typeface="ＭＳ Ｐゴシック" panose="020B0600070205080204" pitchFamily="34" charset="-128"/>
              </a:rPr>
              <a:t>of F</a:t>
            </a:r>
            <a:r>
              <a:rPr lang="en-US" altLang="en-US" sz="3200" b="1" dirty="0" smtClean="0">
                <a:ea typeface="ＭＳ Ｐゴシック" panose="020B0600070205080204" pitchFamily="34" charset="-128"/>
              </a:rPr>
              <a:t>ocus  </a:t>
            </a:r>
            <a:endParaRPr lang="en-US" altLang="en-US" sz="3200" b="1" dirty="0">
              <a:ea typeface="ＭＳ Ｐゴシック" panose="020B0600070205080204" pitchFamily="34" charset="-128"/>
            </a:endParaRPr>
          </a:p>
        </p:txBody>
      </p:sp>
    </p:spTree>
    <p:extLst>
      <p:ext uri="{BB962C8B-B14F-4D97-AF65-F5344CB8AC3E}">
        <p14:creationId xmlns:p14="http://schemas.microsoft.com/office/powerpoint/2010/main" val="660376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2773526"/>
              </p:ext>
            </p:extLst>
          </p:nvPr>
        </p:nvGraphicFramePr>
        <p:xfrm>
          <a:off x="228604" y="990600"/>
          <a:ext cx="8762992" cy="5105399"/>
        </p:xfrm>
        <a:graphic>
          <a:graphicData uri="http://schemas.openxmlformats.org/drawingml/2006/table">
            <a:tbl>
              <a:tblPr firstRow="1" bandRow="1">
                <a:tableStyleId>{22838BEF-8BB2-4498-84A7-C5851F593DF1}</a:tableStyleId>
              </a:tblPr>
              <a:tblGrid>
                <a:gridCol w="838196">
                  <a:extLst>
                    <a:ext uri="{9D8B030D-6E8A-4147-A177-3AD203B41FA5}">
                      <a16:colId xmlns:a16="http://schemas.microsoft.com/office/drawing/2014/main" val="20000"/>
                    </a:ext>
                  </a:extLst>
                </a:gridCol>
                <a:gridCol w="720436">
                  <a:extLst>
                    <a:ext uri="{9D8B030D-6E8A-4147-A177-3AD203B41FA5}">
                      <a16:colId xmlns:a16="http://schemas.microsoft.com/office/drawing/2014/main" val="20001"/>
                    </a:ext>
                  </a:extLst>
                </a:gridCol>
                <a:gridCol w="720436">
                  <a:extLst>
                    <a:ext uri="{9D8B030D-6E8A-4147-A177-3AD203B41FA5}">
                      <a16:colId xmlns:a16="http://schemas.microsoft.com/office/drawing/2014/main" val="20002"/>
                    </a:ext>
                  </a:extLst>
                </a:gridCol>
                <a:gridCol w="720436">
                  <a:extLst>
                    <a:ext uri="{9D8B030D-6E8A-4147-A177-3AD203B41FA5}">
                      <a16:colId xmlns:a16="http://schemas.microsoft.com/office/drawing/2014/main" val="20003"/>
                    </a:ext>
                  </a:extLst>
                </a:gridCol>
                <a:gridCol w="720436">
                  <a:extLst>
                    <a:ext uri="{9D8B030D-6E8A-4147-A177-3AD203B41FA5}">
                      <a16:colId xmlns:a16="http://schemas.microsoft.com/office/drawing/2014/main" val="20004"/>
                    </a:ext>
                  </a:extLst>
                </a:gridCol>
                <a:gridCol w="720436">
                  <a:extLst>
                    <a:ext uri="{9D8B030D-6E8A-4147-A177-3AD203B41FA5}">
                      <a16:colId xmlns:a16="http://schemas.microsoft.com/office/drawing/2014/main" val="20005"/>
                    </a:ext>
                  </a:extLst>
                </a:gridCol>
                <a:gridCol w="720436">
                  <a:extLst>
                    <a:ext uri="{9D8B030D-6E8A-4147-A177-3AD203B41FA5}">
                      <a16:colId xmlns:a16="http://schemas.microsoft.com/office/drawing/2014/main" val="20006"/>
                    </a:ext>
                  </a:extLst>
                </a:gridCol>
                <a:gridCol w="720436">
                  <a:extLst>
                    <a:ext uri="{9D8B030D-6E8A-4147-A177-3AD203B41FA5}">
                      <a16:colId xmlns:a16="http://schemas.microsoft.com/office/drawing/2014/main" val="20007"/>
                    </a:ext>
                  </a:extLst>
                </a:gridCol>
                <a:gridCol w="720436">
                  <a:extLst>
                    <a:ext uri="{9D8B030D-6E8A-4147-A177-3AD203B41FA5}">
                      <a16:colId xmlns:a16="http://schemas.microsoft.com/office/drawing/2014/main" val="20008"/>
                    </a:ext>
                  </a:extLst>
                </a:gridCol>
                <a:gridCol w="720436">
                  <a:extLst>
                    <a:ext uri="{9D8B030D-6E8A-4147-A177-3AD203B41FA5}">
                      <a16:colId xmlns:a16="http://schemas.microsoft.com/office/drawing/2014/main" val="20009"/>
                    </a:ext>
                  </a:extLst>
                </a:gridCol>
                <a:gridCol w="720436">
                  <a:extLst>
                    <a:ext uri="{9D8B030D-6E8A-4147-A177-3AD203B41FA5}">
                      <a16:colId xmlns:a16="http://schemas.microsoft.com/office/drawing/2014/main" val="20010"/>
                    </a:ext>
                  </a:extLst>
                </a:gridCol>
                <a:gridCol w="720436">
                  <a:extLst>
                    <a:ext uri="{9D8B030D-6E8A-4147-A177-3AD203B41FA5}">
                      <a16:colId xmlns:a16="http://schemas.microsoft.com/office/drawing/2014/main" val="20011"/>
                    </a:ext>
                  </a:extLst>
                </a:gridCol>
              </a:tblGrid>
              <a:tr h="487735">
                <a:tc>
                  <a:txBody>
                    <a:bodyPr/>
                    <a:lstStyle/>
                    <a:p>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Oct.</a:t>
                      </a:r>
                      <a:r>
                        <a:rPr lang="en-US" sz="1400" baseline="0" dirty="0" smtClean="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Nov.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Dec.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Jan.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Feb.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Mar.</a:t>
                      </a:r>
                      <a:r>
                        <a:rPr lang="en-US" sz="1400" baseline="0" dirty="0" smtClean="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Apr.</a:t>
                      </a:r>
                      <a:r>
                        <a:rPr lang="en-US" sz="1400" baseline="0" dirty="0" smtClean="0">
                          <a:solidFill>
                            <a:schemeClr val="bg1"/>
                          </a:solidFill>
                          <a:latin typeface="Times New Roman" panose="02020603050405020304" pitchFamily="18" charset="0"/>
                          <a:cs typeface="Times New Roman" panose="02020603050405020304" pitchFamily="18" charset="0"/>
                        </a:rPr>
                        <a:t> </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May</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Jun.</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Jul.</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tc>
                  <a:txBody>
                    <a:bodyPr/>
                    <a:lstStyle/>
                    <a:p>
                      <a:pPr algn="ctr"/>
                      <a:r>
                        <a:rPr lang="en-US" sz="1400" dirty="0" smtClean="0">
                          <a:solidFill>
                            <a:schemeClr val="bg1"/>
                          </a:solidFill>
                          <a:latin typeface="Times New Roman" panose="02020603050405020304" pitchFamily="18" charset="0"/>
                          <a:cs typeface="Times New Roman" panose="02020603050405020304" pitchFamily="18" charset="0"/>
                        </a:rPr>
                        <a:t>Aug.</a:t>
                      </a:r>
                      <a:endParaRPr lang="en-US" sz="1400" dirty="0">
                        <a:solidFill>
                          <a:schemeClr val="bg1"/>
                        </a:solidFill>
                        <a:latin typeface="Times New Roman" panose="02020603050405020304" pitchFamily="18" charset="0"/>
                        <a:cs typeface="Times New Roman" panose="02020603050405020304" pitchFamily="18" charset="0"/>
                      </a:endParaRPr>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ot"/>
                      <a:round/>
                      <a:headEnd type="none" w="med" len="med"/>
                      <a:tailEnd type="none" w="med" len="med"/>
                    </a:lnR>
                    <a:lnB w="3175" cap="flat" cmpd="sng" algn="ctr">
                      <a:solidFill>
                        <a:schemeClr val="accent1">
                          <a:lumMod val="75000"/>
                        </a:schemeClr>
                      </a:solidFill>
                      <a:prstDash val="sysDash"/>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1015695">
                <a:tc>
                  <a:txBody>
                    <a:bodyPr/>
                    <a:lstStyle/>
                    <a:p>
                      <a:r>
                        <a:rPr lang="en-US" sz="1400" dirty="0" smtClean="0">
                          <a:latin typeface="Times New Roman" panose="02020603050405020304" pitchFamily="18" charset="0"/>
                          <a:cs typeface="Times New Roman" panose="02020603050405020304" pitchFamily="18" charset="0"/>
                        </a:rPr>
                        <a:t>Federal </a:t>
                      </a:r>
                      <a:endParaRPr lang="en-US" sz="1400" dirty="0">
                        <a:latin typeface="Times New Roman" panose="02020603050405020304" pitchFamily="18" charset="0"/>
                        <a:cs typeface="Times New Roman" panose="02020603050405020304" pitchFamily="18" charset="0"/>
                      </a:endParaRPr>
                    </a:p>
                  </a:txBody>
                  <a:tcPr marL="68580" marR="68580" marT="34290" marB="34290">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2267359">
                <a:tc>
                  <a:txBody>
                    <a:bodyPr/>
                    <a:lstStyle/>
                    <a:p>
                      <a:r>
                        <a:rPr lang="en-US" sz="1400" dirty="0" smtClean="0">
                          <a:latin typeface="Times New Roman" panose="02020603050405020304" pitchFamily="18" charset="0"/>
                          <a:cs typeface="Times New Roman" panose="02020603050405020304" pitchFamily="18" charset="0"/>
                        </a:rPr>
                        <a:t>State Plan</a:t>
                      </a:r>
                      <a:endParaRPr lang="en-US" sz="1400" strike="sngStrike" dirty="0">
                        <a:effectLst>
                          <a:glow rad="127000">
                            <a:srgbClr val="FFFF00"/>
                          </a:glow>
                        </a:effectLst>
                        <a:latin typeface="Times New Roman" panose="02020603050405020304" pitchFamily="18" charset="0"/>
                        <a:cs typeface="Times New Roman" panose="02020603050405020304" pitchFamily="18" charset="0"/>
                      </a:endParaRPr>
                    </a:p>
                  </a:txBody>
                  <a:tcPr marL="68580" marR="68580" marT="34290" marB="34290">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T w="3175" cap="flat" cmpd="sng" algn="ctr">
                      <a:solidFill>
                        <a:schemeClr val="accent1">
                          <a:lumMod val="75000"/>
                        </a:schemeClr>
                      </a:solidFill>
                      <a:prstDash val="sysDash"/>
                      <a:round/>
                      <a:headEnd type="none" w="med" len="med"/>
                      <a:tailEnd type="none" w="med" len="med"/>
                    </a:lnT>
                    <a:lnB w="3175" cap="flat" cmpd="sng" algn="ctr">
                      <a:solidFill>
                        <a:schemeClr val="accent1">
                          <a:lumMod val="75000"/>
                        </a:schemeClr>
                      </a:solidFill>
                      <a:prstDash val="sysDash"/>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1334610">
                <a:tc>
                  <a:txBody>
                    <a:bodyPr/>
                    <a:lstStyle/>
                    <a:p>
                      <a:r>
                        <a:rPr lang="en-US" sz="1400" dirty="0" smtClean="0">
                          <a:latin typeface="Times New Roman" panose="02020603050405020304" pitchFamily="18" charset="0"/>
                          <a:cs typeface="Times New Roman" panose="02020603050405020304" pitchFamily="18" charset="0"/>
                        </a:rPr>
                        <a:t>District Support</a:t>
                      </a:r>
                      <a:endParaRPr lang="en-US" sz="1400" dirty="0">
                        <a:latin typeface="Times New Roman" panose="02020603050405020304" pitchFamily="18" charset="0"/>
                        <a:cs typeface="Times New Roman" panose="02020603050405020304" pitchFamily="18" charset="0"/>
                      </a:endParaRPr>
                    </a:p>
                  </a:txBody>
                  <a:tcPr marL="68580" marR="68580" marT="34290" marB="34290">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R w="3175" cap="flat" cmpd="sng" algn="ctr">
                      <a:solidFill>
                        <a:schemeClr val="accent1">
                          <a:lumMod val="75000"/>
                        </a:schemeClr>
                      </a:solidFill>
                      <a:prstDash val="sysDash"/>
                      <a:round/>
                      <a:headEnd type="none" w="med" len="med"/>
                      <a:tailEnd type="none" w="med" len="med"/>
                    </a:lnR>
                    <a:lnT w="3175" cap="flat" cmpd="sng" algn="ctr">
                      <a:solidFill>
                        <a:schemeClr val="accent1">
                          <a:lumMod val="75000"/>
                        </a:schemeClr>
                      </a:solidFill>
                      <a:prstDash val="sysDash"/>
                      <a:round/>
                      <a:headEnd type="none" w="med" len="med"/>
                      <a:tailEnd type="none" w="med" len="med"/>
                    </a:lnT>
                    <a:solidFill>
                      <a:srgbClr val="FFEFBD"/>
                    </a:solidFill>
                  </a:tcPr>
                </a:tc>
                <a:tc>
                  <a:txBody>
                    <a:bodyPr/>
                    <a:lstStyle/>
                    <a:p>
                      <a:endParaRPr lang="en-US" sz="1400" dirty="0"/>
                    </a:p>
                  </a:txBody>
                  <a:tcPr marL="68580" marR="68580" marT="34290" marB="34290">
                    <a:lnL w="3175" cap="flat" cmpd="sng" algn="ctr">
                      <a:solidFill>
                        <a:schemeClr val="accent1">
                          <a:lumMod val="75000"/>
                        </a:schemeClr>
                      </a:solidFill>
                      <a:prstDash val="sysDash"/>
                      <a:round/>
                      <a:headEnd type="none" w="med" len="med"/>
                      <a:tailEnd type="none" w="med" len="med"/>
                    </a:lnL>
                    <a:lnT w="3175" cap="flat" cmpd="sng" algn="ctr">
                      <a:solidFill>
                        <a:schemeClr val="accent1">
                          <a:lumMod val="75000"/>
                        </a:schemeClr>
                      </a:solidFill>
                      <a:prstDash val="sysDash"/>
                      <a:round/>
                      <a:headEnd type="none" w="med" len="med"/>
                      <a:tailEnd type="none" w="med" len="med"/>
                    </a:lnT>
                    <a:solidFill>
                      <a:srgbClr val="FFEFBD"/>
                    </a:solidFill>
                  </a:tcPr>
                </a:tc>
                <a:extLst>
                  <a:ext uri="{0D108BD9-81ED-4DB2-BD59-A6C34878D82A}">
                    <a16:rowId xmlns:a16="http://schemas.microsoft.com/office/drawing/2014/main" val="10003"/>
                  </a:ext>
                </a:extLst>
              </a:tr>
            </a:tbl>
          </a:graphicData>
        </a:graphic>
      </p:graphicFrame>
      <p:sp>
        <p:nvSpPr>
          <p:cNvPr id="2" name="Title 1"/>
          <p:cNvSpPr>
            <a:spLocks noGrp="1"/>
          </p:cNvSpPr>
          <p:nvPr>
            <p:ph type="title"/>
          </p:nvPr>
        </p:nvSpPr>
        <p:spPr>
          <a:xfrm>
            <a:off x="457200" y="457200"/>
            <a:ext cx="8229600" cy="838200"/>
          </a:xfrm>
        </p:spPr>
        <p:txBody>
          <a:bodyPr/>
          <a:lstStyle/>
          <a:p>
            <a:r>
              <a:rPr lang="en-US" sz="3600" b="1" dirty="0" smtClean="0"/>
              <a:t>Timeline 2016-17 </a:t>
            </a:r>
            <a:endParaRPr lang="en-US" sz="3600" b="1" dirty="0"/>
          </a:p>
        </p:txBody>
      </p:sp>
      <p:sp>
        <p:nvSpPr>
          <p:cNvPr id="5" name="TextBox 4"/>
          <p:cNvSpPr txBox="1"/>
          <p:nvPr/>
        </p:nvSpPr>
        <p:spPr>
          <a:xfrm>
            <a:off x="2985248" y="2971800"/>
            <a:ext cx="1510552" cy="954107"/>
          </a:xfrm>
          <a:prstGeom prst="rect">
            <a:avLst/>
          </a:prstGeom>
          <a:solidFill>
            <a:schemeClr val="accent1">
              <a:lumMod val="50000"/>
            </a:schemeClr>
          </a:solidFill>
        </p:spPr>
        <p:txBody>
          <a:bodyPr wrap="square" rtlCol="0">
            <a:spAutoFit/>
          </a:bodyPr>
          <a:lstStyle/>
          <a:p>
            <a:pPr algn="ctr"/>
            <a:r>
              <a:rPr lang="en-US" sz="1400" dirty="0">
                <a:solidFill>
                  <a:srgbClr val="FFC000"/>
                </a:solidFill>
                <a:latin typeface="Times New Roman" panose="02020603050405020304" pitchFamily="18" charset="0"/>
                <a:cs typeface="Times New Roman" panose="02020603050405020304" pitchFamily="18" charset="0"/>
              </a:rPr>
              <a:t>NJDOE Releases Initial Summary of State Plan and Feedback So Far</a:t>
            </a:r>
          </a:p>
        </p:txBody>
      </p:sp>
      <p:sp>
        <p:nvSpPr>
          <p:cNvPr id="6" name="6-Point Star 5"/>
          <p:cNvSpPr/>
          <p:nvPr/>
        </p:nvSpPr>
        <p:spPr>
          <a:xfrm>
            <a:off x="2864226" y="2851897"/>
            <a:ext cx="201705" cy="272303"/>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lowchart: Alternate Process 6"/>
          <p:cNvSpPr/>
          <p:nvPr/>
        </p:nvSpPr>
        <p:spPr>
          <a:xfrm>
            <a:off x="3761012" y="2476965"/>
            <a:ext cx="1420588" cy="494835"/>
          </a:xfrm>
          <a:prstGeom prst="flowChartAlternateProcess">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Technical State Plan Release</a:t>
            </a:r>
          </a:p>
        </p:txBody>
      </p:sp>
      <p:sp>
        <p:nvSpPr>
          <p:cNvPr id="8" name="TextBox 7"/>
          <p:cNvSpPr txBox="1"/>
          <p:nvPr/>
        </p:nvSpPr>
        <p:spPr>
          <a:xfrm>
            <a:off x="4951611" y="3008293"/>
            <a:ext cx="1971239" cy="954107"/>
          </a:xfrm>
          <a:prstGeom prst="rect">
            <a:avLst/>
          </a:prstGeom>
          <a:solidFill>
            <a:schemeClr val="accent1">
              <a:lumMod val="50000"/>
            </a:schemeClr>
          </a:solidFill>
        </p:spPr>
        <p:txBody>
          <a:bodyPr wrap="square" rtlCol="0">
            <a:spAutoFit/>
          </a:bodyPr>
          <a:lstStyle/>
          <a:p>
            <a:pPr algn="ctr"/>
            <a:r>
              <a:rPr lang="en-US" sz="1400" dirty="0">
                <a:solidFill>
                  <a:srgbClr val="FFC000"/>
                </a:solidFill>
                <a:latin typeface="Times New Roman" panose="02020603050405020304" pitchFamily="18" charset="0"/>
                <a:cs typeface="Times New Roman" panose="02020603050405020304" pitchFamily="18" charset="0"/>
              </a:rPr>
              <a:t>NJDOE Submits Plan to US Dept. of Education</a:t>
            </a:r>
          </a:p>
          <a:p>
            <a:pPr algn="ctr"/>
            <a:r>
              <a:rPr lang="en-US" sz="1400" i="1" dirty="0">
                <a:solidFill>
                  <a:srgbClr val="FFC000"/>
                </a:solidFill>
                <a:latin typeface="Times New Roman" panose="02020603050405020304" pitchFamily="18" charset="0"/>
                <a:cs typeface="Times New Roman" panose="02020603050405020304" pitchFamily="18" charset="0"/>
              </a:rPr>
              <a:t>Pending Final Regulations</a:t>
            </a:r>
          </a:p>
        </p:txBody>
      </p:sp>
      <p:sp>
        <p:nvSpPr>
          <p:cNvPr id="9" name="6-Point Star 8"/>
          <p:cNvSpPr/>
          <p:nvPr/>
        </p:nvSpPr>
        <p:spPr>
          <a:xfrm>
            <a:off x="4876800" y="2895600"/>
            <a:ext cx="201705" cy="272303"/>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Flowchart: Alternate Process 9"/>
          <p:cNvSpPr/>
          <p:nvPr/>
        </p:nvSpPr>
        <p:spPr>
          <a:xfrm>
            <a:off x="2601527" y="1600200"/>
            <a:ext cx="1284673" cy="685800"/>
          </a:xfrm>
          <a:prstGeom prst="flowChartAlternateProcess">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latin typeface="Times New Roman" panose="02020603050405020304" pitchFamily="18" charset="0"/>
                <a:cs typeface="Times New Roman" panose="02020603050405020304" pitchFamily="18" charset="0"/>
              </a:rPr>
              <a:t>Final Regulations Released </a:t>
            </a:r>
          </a:p>
        </p:txBody>
      </p:sp>
      <p:sp>
        <p:nvSpPr>
          <p:cNvPr id="11" name="TextBox 10"/>
          <p:cNvSpPr txBox="1"/>
          <p:nvPr/>
        </p:nvSpPr>
        <p:spPr>
          <a:xfrm>
            <a:off x="2264152" y="4989493"/>
            <a:ext cx="1299229" cy="954107"/>
          </a:xfrm>
          <a:prstGeom prst="rect">
            <a:avLst/>
          </a:prstGeom>
          <a:solidFill>
            <a:schemeClr val="accent1">
              <a:lumMod val="50000"/>
            </a:schemeClr>
          </a:solidFill>
        </p:spPr>
        <p:txBody>
          <a:bodyPr wrap="square" rtlCol="0">
            <a:spAutoFit/>
          </a:bodyPr>
          <a:lstStyle/>
          <a:p>
            <a:pPr algn="ctr"/>
            <a:r>
              <a:rPr lang="en-US" sz="1400" dirty="0">
                <a:solidFill>
                  <a:srgbClr val="FFC000"/>
                </a:solidFill>
                <a:latin typeface="Times New Roman" panose="02020603050405020304" pitchFamily="18" charset="0"/>
                <a:cs typeface="Times New Roman" panose="02020603050405020304" pitchFamily="18" charset="0"/>
              </a:rPr>
              <a:t>NJDOE Technical Assistance Sessions</a:t>
            </a:r>
          </a:p>
        </p:txBody>
      </p:sp>
      <p:sp>
        <p:nvSpPr>
          <p:cNvPr id="12" name="6-Point Star 11"/>
          <p:cNvSpPr/>
          <p:nvPr/>
        </p:nvSpPr>
        <p:spPr>
          <a:xfrm>
            <a:off x="2140326" y="4909297"/>
            <a:ext cx="201705" cy="272303"/>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Round Diagonal Corner Rectangle 14"/>
          <p:cNvSpPr/>
          <p:nvPr/>
        </p:nvSpPr>
        <p:spPr>
          <a:xfrm>
            <a:off x="772889" y="4114800"/>
            <a:ext cx="2804684" cy="685800"/>
          </a:xfrm>
          <a:prstGeom prst="round2DiagRect">
            <a:avLst/>
          </a:prstGeom>
          <a:solidFill>
            <a:schemeClr val="accent1">
              <a:lumMod val="20000"/>
              <a:lumOff val="8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latin typeface="Times New Roman" panose="02020603050405020304" pitchFamily="18" charset="0"/>
                <a:cs typeface="Times New Roman" panose="02020603050405020304" pitchFamily="18" charset="0"/>
              </a:rPr>
              <a:t>Stakeholder Roundtables and Focus Groups</a:t>
            </a:r>
          </a:p>
        </p:txBody>
      </p:sp>
      <p:sp>
        <p:nvSpPr>
          <p:cNvPr id="16" name="Round Diagonal Corner Rectangle 15"/>
          <p:cNvSpPr/>
          <p:nvPr/>
        </p:nvSpPr>
        <p:spPr>
          <a:xfrm>
            <a:off x="3464301" y="4114800"/>
            <a:ext cx="1621307" cy="685800"/>
          </a:xfrm>
          <a:prstGeom prst="round2DiagRect">
            <a:avLst/>
          </a:prstGeom>
          <a:solidFill>
            <a:schemeClr val="accent1">
              <a:lumMod val="20000"/>
              <a:lumOff val="8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latin typeface="Times New Roman" panose="02020603050405020304" pitchFamily="18" charset="0"/>
                <a:cs typeface="Times New Roman" panose="02020603050405020304" pitchFamily="18" charset="0"/>
              </a:rPr>
              <a:t>Stakeholder Feedback on State Plan</a:t>
            </a:r>
          </a:p>
        </p:txBody>
      </p:sp>
      <p:sp>
        <p:nvSpPr>
          <p:cNvPr id="17" name="Round Diagonal Corner Rectangle 16"/>
          <p:cNvSpPr/>
          <p:nvPr/>
        </p:nvSpPr>
        <p:spPr>
          <a:xfrm>
            <a:off x="5108445" y="4114800"/>
            <a:ext cx="3718828" cy="685800"/>
          </a:xfrm>
          <a:prstGeom prst="round2DiagRect">
            <a:avLst/>
          </a:prstGeom>
          <a:solidFill>
            <a:schemeClr val="accent1">
              <a:lumMod val="20000"/>
              <a:lumOff val="8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accent1">
                    <a:lumMod val="50000"/>
                  </a:schemeClr>
                </a:solidFill>
                <a:latin typeface="Times New Roman" panose="02020603050405020304" pitchFamily="18" charset="0"/>
                <a:cs typeface="Times New Roman" panose="02020603050405020304" pitchFamily="18" charset="0"/>
              </a:rPr>
              <a:t>Ongoing Stakeholder/NJDOE Collaboration for District ESSA Spending Guidance</a:t>
            </a:r>
          </a:p>
        </p:txBody>
      </p:sp>
      <p:sp>
        <p:nvSpPr>
          <p:cNvPr id="18" name="Flowchart: Connector 17"/>
          <p:cNvSpPr/>
          <p:nvPr/>
        </p:nvSpPr>
        <p:spPr>
          <a:xfrm>
            <a:off x="3658401" y="2445480"/>
            <a:ext cx="129829" cy="145320"/>
          </a:xfrm>
          <a:prstGeom prst="flowChartConnector">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Flowchart: Connector 18"/>
          <p:cNvSpPr/>
          <p:nvPr/>
        </p:nvSpPr>
        <p:spPr>
          <a:xfrm>
            <a:off x="2526525" y="1607280"/>
            <a:ext cx="129829" cy="145320"/>
          </a:xfrm>
          <a:prstGeom prst="flowChartConnector">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3" name="Flowchart: Alternate Process 22"/>
          <p:cNvSpPr/>
          <p:nvPr/>
        </p:nvSpPr>
        <p:spPr>
          <a:xfrm>
            <a:off x="7611694" y="2476965"/>
            <a:ext cx="1379906" cy="494835"/>
          </a:xfrm>
          <a:prstGeom prst="flowChartAlternateProcess">
            <a:avLst/>
          </a:prstGeom>
          <a:solidFill>
            <a:schemeClr val="accent1">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anose="02020603050405020304" pitchFamily="18" charset="0"/>
                <a:cs typeface="Times New Roman" panose="02020603050405020304" pitchFamily="18" charset="0"/>
              </a:rPr>
              <a:t>State Plan Goes Into Effect</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0" name="Round Diagonal Corner Rectangle 19"/>
          <p:cNvSpPr/>
          <p:nvPr/>
        </p:nvSpPr>
        <p:spPr>
          <a:xfrm>
            <a:off x="6561439" y="1606590"/>
            <a:ext cx="1905528" cy="831810"/>
          </a:xfrm>
          <a:prstGeom prst="round2DiagRect">
            <a:avLst/>
          </a:prstGeom>
          <a:solidFill>
            <a:schemeClr val="bg1">
              <a:lumMod val="65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atin typeface="Times New Roman" panose="02020603050405020304" pitchFamily="18" charset="0"/>
                <a:cs typeface="Times New Roman" panose="02020603050405020304" pitchFamily="18" charset="0"/>
              </a:rPr>
              <a:t>US Department of Education Reviews and Approves </a:t>
            </a:r>
            <a:r>
              <a:rPr lang="en-US" sz="1400" dirty="0">
                <a:latin typeface="Times New Roman" panose="02020603050405020304" pitchFamily="18" charset="0"/>
                <a:cs typeface="Times New Roman" panose="02020603050405020304" pitchFamily="18" charset="0"/>
              </a:rPr>
              <a:t>S</a:t>
            </a:r>
            <a:r>
              <a:rPr lang="en-US" sz="1400" dirty="0" smtClean="0">
                <a:latin typeface="Times New Roman" panose="02020603050405020304" pitchFamily="18" charset="0"/>
                <a:cs typeface="Times New Roman" panose="02020603050405020304" pitchFamily="18" charset="0"/>
              </a:rPr>
              <a:t>tate Plans</a:t>
            </a:r>
            <a:endParaRPr lang="en-US" sz="1400" dirty="0">
              <a:latin typeface="Times New Roman" panose="02020603050405020304" pitchFamily="18" charset="0"/>
              <a:cs typeface="Times New Roman" panose="02020603050405020304" pitchFamily="18" charset="0"/>
            </a:endParaRPr>
          </a:p>
        </p:txBody>
      </p:sp>
      <p:sp>
        <p:nvSpPr>
          <p:cNvPr id="21" name="Round Diagonal Corner Rectangle 20"/>
          <p:cNvSpPr/>
          <p:nvPr/>
        </p:nvSpPr>
        <p:spPr>
          <a:xfrm>
            <a:off x="5943600" y="5562600"/>
            <a:ext cx="3048000" cy="533400"/>
          </a:xfrm>
          <a:prstGeom prst="round2DiagRect">
            <a:avLst/>
          </a:prstGeom>
          <a:solidFill>
            <a:srgbClr val="FFDC6D"/>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accent1">
                    <a:lumMod val="50000"/>
                  </a:schemeClr>
                </a:solidFill>
                <a:latin typeface="Times New Roman" panose="02020603050405020304" pitchFamily="18" charset="0"/>
                <a:cs typeface="Times New Roman" panose="02020603050405020304" pitchFamily="18" charset="0"/>
              </a:rPr>
              <a:t>Districts Receive from NJDOE Federal Allocations and Apply for Grants</a:t>
            </a:r>
            <a:endParaRPr lang="en-US" sz="14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4" name="Flowchart: Alternate Process 23"/>
          <p:cNvSpPr/>
          <p:nvPr/>
        </p:nvSpPr>
        <p:spPr>
          <a:xfrm>
            <a:off x="7368166" y="4800600"/>
            <a:ext cx="1623434" cy="687709"/>
          </a:xfrm>
          <a:prstGeom prst="flowChartAlternateProcess">
            <a:avLst/>
          </a:prstGeom>
          <a:solidFill>
            <a:srgbClr val="FFC0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Times New Roman" panose="02020603050405020304" pitchFamily="18" charset="0"/>
                <a:cs typeface="Times New Roman" panose="02020603050405020304" pitchFamily="18" charset="0"/>
              </a:rPr>
              <a:t>ESSA District Spending Rules Go Into Effect</a:t>
            </a:r>
            <a:endParaRPr 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22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46" y="2667000"/>
            <a:ext cx="9144000" cy="3200400"/>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524000"/>
            <a:ext cx="8229600" cy="4800600"/>
          </a:xfrm>
        </p:spPr>
        <p:txBody>
          <a:bodyPr/>
          <a:lstStyle/>
          <a:p>
            <a:pPr marL="0" indent="0" algn="ctr">
              <a:buNone/>
            </a:pPr>
            <a:r>
              <a:rPr lang="en-US" sz="2000" dirty="0"/>
              <a:t>The New Jersey Department of Education (NJDOE) </a:t>
            </a:r>
            <a:r>
              <a:rPr lang="en-US" sz="2000" dirty="0" smtClean="0"/>
              <a:t>must </a:t>
            </a:r>
            <a:r>
              <a:rPr lang="en-US" sz="2000" dirty="0"/>
              <a:t>submit a plan describing New Jersey’s strategy for how it will implement ESSA’s </a:t>
            </a:r>
            <a:r>
              <a:rPr lang="en-US" sz="2000" dirty="0" smtClean="0"/>
              <a:t>requirements and support the success of all students by: </a:t>
            </a:r>
            <a:r>
              <a:rPr lang="en-US" dirty="0"/>
              <a:t/>
            </a:r>
            <a:br>
              <a:rPr lang="en-US" dirty="0"/>
            </a:br>
            <a:endParaRPr lang="en-US" sz="2000" dirty="0" smtClean="0"/>
          </a:p>
          <a:p>
            <a:r>
              <a:rPr lang="en-US" sz="2000" dirty="0" smtClean="0">
                <a:solidFill>
                  <a:srgbClr val="0D5072"/>
                </a:solidFill>
              </a:rPr>
              <a:t>Setting</a:t>
            </a:r>
            <a:r>
              <a:rPr lang="en-US" sz="2000" b="1" dirty="0" smtClean="0">
                <a:solidFill>
                  <a:srgbClr val="0D5072"/>
                </a:solidFill>
              </a:rPr>
              <a:t> long-term goals </a:t>
            </a:r>
            <a:r>
              <a:rPr lang="en-US" sz="2000" dirty="0" smtClean="0">
                <a:solidFill>
                  <a:srgbClr val="0D5072"/>
                </a:solidFill>
              </a:rPr>
              <a:t>for schools and students</a:t>
            </a:r>
            <a:endParaRPr lang="en-US" sz="1800" b="1" strike="sngStrike" dirty="0">
              <a:solidFill>
                <a:schemeClr val="tx2"/>
              </a:solidFill>
              <a:effectLst>
                <a:glow rad="101600">
                  <a:srgbClr val="FFFF00">
                    <a:alpha val="60000"/>
                  </a:srgbClr>
                </a:glow>
              </a:effectLst>
            </a:endParaRPr>
          </a:p>
          <a:p>
            <a:r>
              <a:rPr lang="en-US" sz="2000" b="1" dirty="0" smtClean="0">
                <a:solidFill>
                  <a:srgbClr val="0D5072"/>
                </a:solidFill>
              </a:rPr>
              <a:t>Measuring </a:t>
            </a:r>
            <a:r>
              <a:rPr lang="en-US" sz="2000" b="1" dirty="0">
                <a:solidFill>
                  <a:srgbClr val="0D5072"/>
                </a:solidFill>
              </a:rPr>
              <a:t>and reporting </a:t>
            </a:r>
            <a:r>
              <a:rPr lang="en-US" sz="2000" dirty="0">
                <a:solidFill>
                  <a:srgbClr val="0D5072"/>
                </a:solidFill>
              </a:rPr>
              <a:t>how all students are progressing toward achieving the NJ Student Learning Standards</a:t>
            </a:r>
            <a:r>
              <a:rPr lang="en-US" sz="2000" b="1" dirty="0">
                <a:solidFill>
                  <a:srgbClr val="0D5072"/>
                </a:solidFill>
              </a:rPr>
              <a:t> </a:t>
            </a:r>
            <a:r>
              <a:rPr lang="en-US" sz="2000" dirty="0">
                <a:solidFill>
                  <a:srgbClr val="0D5072"/>
                </a:solidFill>
              </a:rPr>
              <a:t>and leaving high school </a:t>
            </a:r>
            <a:r>
              <a:rPr lang="en-US" sz="2000" dirty="0">
                <a:solidFill>
                  <a:schemeClr val="tx2"/>
                </a:solidFill>
              </a:rPr>
              <a:t>prepared</a:t>
            </a:r>
            <a:r>
              <a:rPr lang="en-US" sz="2000" dirty="0">
                <a:solidFill>
                  <a:srgbClr val="0D5072"/>
                </a:solidFill>
              </a:rPr>
              <a:t> for college and </a:t>
            </a:r>
            <a:r>
              <a:rPr lang="en-US" sz="2000" dirty="0" smtClean="0">
                <a:solidFill>
                  <a:srgbClr val="0D5072"/>
                </a:solidFill>
              </a:rPr>
              <a:t>career</a:t>
            </a:r>
            <a:endParaRPr lang="en-US" sz="1800" b="1" strike="sngStrike" dirty="0">
              <a:solidFill>
                <a:schemeClr val="tx2"/>
              </a:solidFill>
              <a:effectLst>
                <a:glow rad="101600">
                  <a:srgbClr val="FFFF00">
                    <a:alpha val="60000"/>
                  </a:srgbClr>
                </a:glow>
              </a:effectLst>
            </a:endParaRPr>
          </a:p>
          <a:p>
            <a:r>
              <a:rPr lang="en-US" sz="2000" dirty="0">
                <a:solidFill>
                  <a:srgbClr val="0D5072"/>
                </a:solidFill>
              </a:rPr>
              <a:t>Identifying schools and districts in need of </a:t>
            </a:r>
            <a:r>
              <a:rPr lang="en-US" sz="2000" b="1" dirty="0">
                <a:solidFill>
                  <a:srgbClr val="0D5072"/>
                </a:solidFill>
              </a:rPr>
              <a:t>additional </a:t>
            </a:r>
            <a:r>
              <a:rPr lang="en-US" sz="2000" b="1" dirty="0" smtClean="0">
                <a:solidFill>
                  <a:srgbClr val="0D5072"/>
                </a:solidFill>
              </a:rPr>
              <a:t>support and </a:t>
            </a:r>
            <a:r>
              <a:rPr lang="en-US" sz="1800" b="1" dirty="0" smtClean="0">
                <a:solidFill>
                  <a:schemeClr val="tx2"/>
                </a:solidFill>
                <a:effectLst/>
              </a:rPr>
              <a:t>differentiating</a:t>
            </a:r>
            <a:r>
              <a:rPr lang="en-US" sz="1800" b="1" dirty="0">
                <a:solidFill>
                  <a:schemeClr val="tx2"/>
                </a:solidFill>
                <a:effectLst/>
              </a:rPr>
              <a:t> </a:t>
            </a:r>
            <a:r>
              <a:rPr lang="en-US" sz="2000" b="1" dirty="0" smtClean="0">
                <a:solidFill>
                  <a:srgbClr val="0D5072"/>
                </a:solidFill>
              </a:rPr>
              <a:t>support to those schools and districts based on their needs</a:t>
            </a:r>
            <a:r>
              <a:rPr lang="en-US" sz="1800" b="1" strike="sngStrike" dirty="0" smtClean="0">
                <a:solidFill>
                  <a:schemeClr val="tx2"/>
                </a:solidFill>
                <a:effectLst>
                  <a:glow rad="101600">
                    <a:srgbClr val="FFFF00">
                      <a:alpha val="60000"/>
                    </a:srgbClr>
                  </a:glow>
                </a:effectLst>
              </a:rPr>
              <a:t> </a:t>
            </a:r>
            <a:r>
              <a:rPr lang="en-US" sz="2000" dirty="0" smtClean="0">
                <a:solidFill>
                  <a:srgbClr val="0D5072"/>
                </a:solidFill>
              </a:rPr>
              <a:t>Determining </a:t>
            </a:r>
            <a:r>
              <a:rPr lang="en-US" sz="2000" b="1" dirty="0">
                <a:solidFill>
                  <a:srgbClr val="0D5072"/>
                </a:solidFill>
              </a:rPr>
              <a:t>how </a:t>
            </a:r>
            <a:r>
              <a:rPr lang="en-US" sz="2000" b="1" dirty="0" smtClean="0">
                <a:solidFill>
                  <a:srgbClr val="0D5072"/>
                </a:solidFill>
              </a:rPr>
              <a:t>state-level </a:t>
            </a:r>
            <a:r>
              <a:rPr lang="en-US" sz="2000" b="1" dirty="0">
                <a:solidFill>
                  <a:srgbClr val="0D5072"/>
                </a:solidFill>
              </a:rPr>
              <a:t>funds will be used </a:t>
            </a:r>
            <a:r>
              <a:rPr lang="en-US" sz="2000" dirty="0">
                <a:solidFill>
                  <a:srgbClr val="0D5072"/>
                </a:solidFill>
              </a:rPr>
              <a:t>to further support New Jersey students and </a:t>
            </a:r>
            <a:r>
              <a:rPr lang="en-US" sz="2000" dirty="0" smtClean="0">
                <a:solidFill>
                  <a:srgbClr val="0D5072"/>
                </a:solidFill>
              </a:rPr>
              <a:t>educators</a:t>
            </a:r>
            <a:endParaRPr lang="en-US" sz="1800" b="1" strike="sngStrike" dirty="0">
              <a:solidFill>
                <a:schemeClr val="tx2"/>
              </a:solidFill>
              <a:effectLst>
                <a:glow rad="101600">
                  <a:srgbClr val="FFFF00">
                    <a:alpha val="60000"/>
                  </a:srgbClr>
                </a:glow>
              </a:effectLst>
            </a:endParaRPr>
          </a:p>
        </p:txBody>
      </p:sp>
      <p:sp>
        <p:nvSpPr>
          <p:cNvPr id="4" name="Title 1"/>
          <p:cNvSpPr>
            <a:spLocks noGrp="1"/>
          </p:cNvSpPr>
          <p:nvPr>
            <p:ph type="title"/>
          </p:nvPr>
        </p:nvSpPr>
        <p:spPr bwMode="auto">
          <a:xfrm>
            <a:off x="0" y="685801"/>
            <a:ext cx="9144000" cy="91439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smtClean="0">
                <a:ea typeface="ＭＳ Ｐゴシック" panose="020B0600070205080204" pitchFamily="34" charset="-128"/>
              </a:rPr>
              <a:t>ESSA State Plan</a:t>
            </a:r>
            <a:endParaRPr lang="en-US" altLang="en-US" sz="3600" b="1" dirty="0">
              <a:ea typeface="ＭＳ Ｐゴシック" panose="020B0600070205080204" pitchFamily="34" charset="-128"/>
            </a:endParaRPr>
          </a:p>
        </p:txBody>
      </p:sp>
    </p:spTree>
    <p:extLst>
      <p:ext uri="{BB962C8B-B14F-4D97-AF65-F5344CB8AC3E}">
        <p14:creationId xmlns:p14="http://schemas.microsoft.com/office/powerpoint/2010/main" val="1025379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urved Down Arrow 12"/>
          <p:cNvSpPr/>
          <p:nvPr/>
        </p:nvSpPr>
        <p:spPr>
          <a:xfrm rot="19248315">
            <a:off x="549904" y="2491524"/>
            <a:ext cx="1594634" cy="619976"/>
          </a:xfrm>
          <a:prstGeom prst="curved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aphicFrame>
        <p:nvGraphicFramePr>
          <p:cNvPr id="4" name="Content Placeholder 3"/>
          <p:cNvGraphicFramePr>
            <a:graphicFrameLocks noGrp="1"/>
          </p:cNvGraphicFramePr>
          <p:nvPr>
            <p:ph idx="1"/>
            <p:extLst/>
          </p:nvPr>
        </p:nvGraphicFramePr>
        <p:xfrm>
          <a:off x="144760" y="2555025"/>
          <a:ext cx="7215623" cy="38635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2" name="Title 1"/>
          <p:cNvSpPr>
            <a:spLocks noGrp="1"/>
          </p:cNvSpPr>
          <p:nvPr>
            <p:ph type="title"/>
          </p:nvPr>
        </p:nvSpPr>
        <p:spPr bwMode="auto">
          <a:xfrm>
            <a:off x="0" y="683104"/>
            <a:ext cx="9144000" cy="91853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nSpc>
                <a:spcPct val="80000"/>
              </a:lnSpc>
            </a:pPr>
            <a:r>
              <a:rPr lang="en-US" altLang="en-US" sz="3600" b="1" dirty="0" smtClean="0">
                <a:ea typeface="ＭＳ Ｐゴシック" panose="020B0600070205080204" pitchFamily="34" charset="-128"/>
              </a:rPr>
              <a:t>Developing </a:t>
            </a:r>
            <a:r>
              <a:rPr lang="en-US" altLang="en-US" sz="3200" b="1" dirty="0">
                <a:ea typeface="ＭＳ Ｐゴシック" panose="020B0600070205080204" pitchFamily="34" charset="-128"/>
              </a:rPr>
              <a:t>the </a:t>
            </a:r>
            <a:r>
              <a:rPr lang="en-US" altLang="en-US" sz="3200" b="1" i="1" dirty="0">
                <a:ea typeface="ＭＳ Ｐゴシック" panose="020B0600070205080204" pitchFamily="34" charset="-128"/>
              </a:rPr>
              <a:t>ESSA</a:t>
            </a:r>
            <a:r>
              <a:rPr lang="en-US" altLang="en-US" sz="3200" b="1" dirty="0">
                <a:ea typeface="ＭＳ Ｐゴシック" panose="020B0600070205080204" pitchFamily="34" charset="-128"/>
              </a:rPr>
              <a:t> State Plan</a:t>
            </a:r>
            <a:endParaRPr lang="en-US" altLang="en-US" sz="3600" b="1" dirty="0">
              <a:ea typeface="ＭＳ Ｐゴシック" panose="020B0600070205080204" pitchFamily="34" charset="-128"/>
            </a:endParaRPr>
          </a:p>
        </p:txBody>
      </p:sp>
      <p:grpSp>
        <p:nvGrpSpPr>
          <p:cNvPr id="15364" name="Group 6"/>
          <p:cNvGrpSpPr>
            <a:grpSpLocks/>
          </p:cNvGrpSpPr>
          <p:nvPr/>
        </p:nvGrpSpPr>
        <p:grpSpPr bwMode="auto">
          <a:xfrm>
            <a:off x="3397857" y="2634970"/>
            <a:ext cx="1262062" cy="1163644"/>
            <a:chOff x="533418" y="-920507"/>
            <a:chExt cx="1384287" cy="1277682"/>
          </a:xfrm>
        </p:grpSpPr>
        <p:sp>
          <p:nvSpPr>
            <p:cNvPr id="8" name="Oval 7"/>
            <p:cNvSpPr/>
            <p:nvPr/>
          </p:nvSpPr>
          <p:spPr>
            <a:xfrm>
              <a:off x="533418" y="-920507"/>
              <a:ext cx="1384287" cy="1277682"/>
            </a:xfrm>
            <a:prstGeom prst="ellipse">
              <a:avLst/>
            </a:prstGeom>
          </p:spPr>
          <p:style>
            <a:lnRef idx="2">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sp>
        <p:sp>
          <p:nvSpPr>
            <p:cNvPr id="9" name="Oval 4"/>
            <p:cNvSpPr/>
            <p:nvPr/>
          </p:nvSpPr>
          <p:spPr>
            <a:xfrm>
              <a:off x="533418" y="-732987"/>
              <a:ext cx="1384287" cy="902641"/>
            </a:xfrm>
            <a:prstGeom prst="rect">
              <a:avLst/>
            </a:prstGeom>
          </p:spPr>
          <p:style>
            <a:lnRef idx="0">
              <a:scrgbClr r="0" g="0" b="0"/>
            </a:lnRef>
            <a:fillRef idx="0">
              <a:scrgbClr r="0" g="0" b="0"/>
            </a:fillRef>
            <a:effectRef idx="0">
              <a:scrgbClr r="0" g="0" b="0"/>
            </a:effectRef>
            <a:fontRef idx="minor">
              <a:schemeClr val="lt1"/>
            </a:fontRef>
          </p:style>
          <p:txBody>
            <a:bodyPr lIns="20320" tIns="20320" rIns="20320" bIns="20320" spcCol="1270" anchor="ctr"/>
            <a:lstStyle/>
            <a:p>
              <a:pPr algn="ctr" defTabSz="711200">
                <a:lnSpc>
                  <a:spcPct val="90000"/>
                </a:lnSpc>
                <a:spcAft>
                  <a:spcPct val="35000"/>
                </a:spcAft>
                <a:defRPr/>
              </a:pPr>
              <a:r>
                <a:rPr lang="en-US" sz="1400" b="1" dirty="0"/>
                <a:t>Professional</a:t>
              </a:r>
              <a:r>
                <a:rPr lang="en-US" sz="1600" b="1" dirty="0"/>
                <a:t> </a:t>
              </a:r>
              <a:r>
                <a:rPr lang="en-US" sz="1400" b="1" dirty="0"/>
                <a:t>Organizations</a:t>
              </a:r>
              <a:endParaRPr lang="en-US" sz="1600" b="1" dirty="0"/>
            </a:p>
          </p:txBody>
        </p:sp>
      </p:grpSp>
      <p:sp>
        <p:nvSpPr>
          <p:cNvPr id="15" name="Rounded Rectangle 14"/>
          <p:cNvSpPr/>
          <p:nvPr/>
        </p:nvSpPr>
        <p:spPr>
          <a:xfrm>
            <a:off x="5257800" y="2601844"/>
            <a:ext cx="3505200" cy="2478754"/>
          </a:xfrm>
          <a:prstGeom prst="roundRect">
            <a:avLst>
              <a:gd name="adj" fmla="val 11143"/>
            </a:avLst>
          </a:prstGeom>
          <a:solidFill>
            <a:schemeClr val="accent1">
              <a:lumMod val="75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15"/>
          <p:cNvSpPr txBox="1"/>
          <p:nvPr/>
        </p:nvSpPr>
        <p:spPr>
          <a:xfrm>
            <a:off x="5334000" y="2714556"/>
            <a:ext cx="3313113" cy="2015936"/>
          </a:xfrm>
          <a:prstGeom prst="rect">
            <a:avLst/>
          </a:prstGeom>
          <a:noFill/>
        </p:spPr>
        <p:txBody>
          <a:bodyPr>
            <a:spAutoFit/>
          </a:bodyPr>
          <a:lstStyle/>
          <a:p>
            <a:pPr algn="ctr">
              <a:spcAft>
                <a:spcPts val="600"/>
              </a:spcAft>
              <a:defRPr/>
            </a:pPr>
            <a:r>
              <a:rPr lang="en-US" sz="1500" b="1" dirty="0">
                <a:solidFill>
                  <a:srgbClr val="FFEFBD"/>
                </a:solidFill>
                <a:cs typeface="Times New Roman" panose="02020603050405020304" pitchFamily="18" charset="0"/>
              </a:rPr>
              <a:t>ESSA NEW JERSEY STATE PLAN</a:t>
            </a:r>
          </a:p>
          <a:p>
            <a:pPr>
              <a:defRPr/>
            </a:pPr>
            <a:r>
              <a:rPr lang="en-US" sz="1500" dirty="0" smtClean="0">
                <a:solidFill>
                  <a:schemeClr val="bg1"/>
                </a:solidFill>
                <a:cs typeface="Times New Roman" panose="02020603050405020304" pitchFamily="18" charset="0"/>
              </a:rPr>
              <a:t>Some elements include: </a:t>
            </a:r>
          </a:p>
          <a:p>
            <a:pPr marL="173038" indent="-173038">
              <a:buFont typeface="Arial" panose="020B0604020202020204" pitchFamily="34" charset="0"/>
              <a:buChar char="•"/>
              <a:defRPr/>
            </a:pPr>
            <a:r>
              <a:rPr lang="en-US" sz="1500" dirty="0" smtClean="0">
                <a:solidFill>
                  <a:schemeClr val="bg1"/>
                </a:solidFill>
                <a:cs typeface="Times New Roman" panose="02020603050405020304" pitchFamily="18" charset="0"/>
              </a:rPr>
              <a:t>How </a:t>
            </a:r>
            <a:r>
              <a:rPr lang="en-US" sz="1500" dirty="0">
                <a:solidFill>
                  <a:schemeClr val="bg1"/>
                </a:solidFill>
                <a:cs typeface="Times New Roman" panose="02020603050405020304" pitchFamily="18" charset="0"/>
              </a:rPr>
              <a:t>the state measures and reports on school </a:t>
            </a:r>
            <a:r>
              <a:rPr lang="en-US" sz="1500" dirty="0" smtClean="0">
                <a:solidFill>
                  <a:schemeClr val="bg1"/>
                </a:solidFill>
                <a:cs typeface="Times New Roman" panose="02020603050405020304" pitchFamily="18" charset="0"/>
              </a:rPr>
              <a:t>performance – </a:t>
            </a:r>
            <a:r>
              <a:rPr lang="en-US" sz="1500" i="1" dirty="0" smtClean="0">
                <a:solidFill>
                  <a:schemeClr val="bg1"/>
                </a:solidFill>
                <a:cs typeface="Times New Roman" panose="02020603050405020304" pitchFamily="18" charset="0"/>
              </a:rPr>
              <a:t>What </a:t>
            </a:r>
            <a:r>
              <a:rPr lang="en-US" sz="1500" i="1" dirty="0">
                <a:solidFill>
                  <a:schemeClr val="bg1"/>
                </a:solidFill>
                <a:cs typeface="Times New Roman" panose="02020603050405020304" pitchFamily="18" charset="0"/>
              </a:rPr>
              <a:t>factors </a:t>
            </a:r>
            <a:r>
              <a:rPr lang="en-US" sz="1500" i="1" dirty="0" smtClean="0">
                <a:solidFill>
                  <a:schemeClr val="bg1"/>
                </a:solidFill>
                <a:cs typeface="Times New Roman" panose="02020603050405020304" pitchFamily="18" charset="0"/>
              </a:rPr>
              <a:t>make a </a:t>
            </a:r>
            <a:r>
              <a:rPr lang="en-US" sz="1500" i="1" dirty="0">
                <a:solidFill>
                  <a:schemeClr val="bg1"/>
                </a:solidFill>
                <a:cs typeface="Times New Roman" panose="02020603050405020304" pitchFamily="18" charset="0"/>
              </a:rPr>
              <a:t>successful school</a:t>
            </a:r>
            <a:r>
              <a:rPr lang="en-US" sz="1500" i="1" dirty="0" smtClean="0">
                <a:solidFill>
                  <a:schemeClr val="bg1"/>
                </a:solidFill>
                <a:cs typeface="Times New Roman" panose="02020603050405020304" pitchFamily="18" charset="0"/>
              </a:rPr>
              <a:t>?</a:t>
            </a:r>
            <a:endParaRPr lang="en-US" sz="1500" dirty="0">
              <a:solidFill>
                <a:schemeClr val="bg1"/>
              </a:solidFill>
              <a:cs typeface="Times New Roman" panose="02020603050405020304" pitchFamily="18" charset="0"/>
            </a:endParaRPr>
          </a:p>
          <a:p>
            <a:pPr marL="173038" indent="-173038">
              <a:buFont typeface="Arial" panose="020B0604020202020204" pitchFamily="34" charset="0"/>
              <a:buChar char="•"/>
              <a:defRPr/>
            </a:pPr>
            <a:r>
              <a:rPr lang="en-US" sz="1500" dirty="0">
                <a:solidFill>
                  <a:schemeClr val="bg1"/>
                </a:solidFill>
                <a:cs typeface="Times New Roman" panose="02020603050405020304" pitchFamily="18" charset="0"/>
              </a:rPr>
              <a:t>How the state helps struggling schools </a:t>
            </a:r>
            <a:r>
              <a:rPr lang="en-US" sz="1500" dirty="0" smtClean="0">
                <a:solidFill>
                  <a:schemeClr val="bg1"/>
                </a:solidFill>
                <a:cs typeface="Times New Roman" panose="02020603050405020304" pitchFamily="18" charset="0"/>
              </a:rPr>
              <a:t>better </a:t>
            </a:r>
            <a:r>
              <a:rPr lang="en-US" sz="1500" dirty="0">
                <a:solidFill>
                  <a:schemeClr val="bg1"/>
                </a:solidFill>
                <a:cs typeface="Times New Roman" panose="02020603050405020304" pitchFamily="18" charset="0"/>
              </a:rPr>
              <a:t>meet the needs of students</a:t>
            </a:r>
          </a:p>
          <a:p>
            <a:pPr marL="173038" indent="-173038">
              <a:buFont typeface="Arial" panose="020B0604020202020204" pitchFamily="34" charset="0"/>
              <a:buChar char="•"/>
              <a:defRPr/>
            </a:pPr>
            <a:r>
              <a:rPr lang="en-US" sz="1500" dirty="0" smtClean="0">
                <a:solidFill>
                  <a:schemeClr val="bg1"/>
                </a:solidFill>
                <a:cs typeface="Times New Roman" panose="02020603050405020304" pitchFamily="18" charset="0"/>
              </a:rPr>
              <a:t>How the </a:t>
            </a:r>
            <a:r>
              <a:rPr lang="en-US" sz="1500" dirty="0">
                <a:solidFill>
                  <a:schemeClr val="bg1"/>
                </a:solidFill>
                <a:cs typeface="Times New Roman" panose="02020603050405020304" pitchFamily="18" charset="0"/>
              </a:rPr>
              <a:t>state prioritizes </a:t>
            </a:r>
            <a:r>
              <a:rPr lang="en-US" sz="1500" dirty="0" smtClean="0">
                <a:solidFill>
                  <a:schemeClr val="bg1"/>
                </a:solidFill>
                <a:cs typeface="Times New Roman" panose="02020603050405020304" pitchFamily="18" charset="0"/>
              </a:rPr>
              <a:t>federal funds </a:t>
            </a:r>
            <a:endParaRPr lang="en-US" sz="1500" dirty="0">
              <a:solidFill>
                <a:schemeClr val="bg1"/>
              </a:solidFill>
              <a:cs typeface="Times New Roman" panose="02020603050405020304" pitchFamily="18" charset="0"/>
            </a:endParaRPr>
          </a:p>
        </p:txBody>
      </p:sp>
      <p:sp>
        <p:nvSpPr>
          <p:cNvPr id="5" name="Rectangle 4"/>
          <p:cNvSpPr/>
          <p:nvPr/>
        </p:nvSpPr>
        <p:spPr>
          <a:xfrm>
            <a:off x="244087" y="1609725"/>
            <a:ext cx="8685213" cy="676275"/>
          </a:xfrm>
          <a:prstGeom prst="rect">
            <a:avLst/>
          </a:prstGeom>
        </p:spPr>
        <p:txBody>
          <a:bodyPr>
            <a:spAutoFit/>
          </a:bodyPr>
          <a:lstStyle/>
          <a:p>
            <a:pPr algn="ctr">
              <a:defRPr/>
            </a:pPr>
            <a:r>
              <a:rPr lang="en-US" sz="1900" i="1" dirty="0">
                <a:cs typeface="Times New Roman" panose="02020603050405020304" pitchFamily="18" charset="0"/>
              </a:rPr>
              <a:t>ESSA</a:t>
            </a:r>
            <a:r>
              <a:rPr lang="en-US" sz="1900" dirty="0">
                <a:cs typeface="Times New Roman" panose="02020603050405020304" pitchFamily="18" charset="0"/>
              </a:rPr>
              <a:t> offers an opportunity to expand how New Jersey defines a </a:t>
            </a:r>
            <a:r>
              <a:rPr lang="en-US" sz="1900" dirty="0" smtClean="0">
                <a:cs typeface="Times New Roman" panose="02020603050405020304" pitchFamily="18" charset="0"/>
              </a:rPr>
              <a:t>high-quality </a:t>
            </a:r>
            <a:r>
              <a:rPr lang="en-US" sz="1900" dirty="0">
                <a:cs typeface="Times New Roman" panose="02020603050405020304" pitchFamily="18" charset="0"/>
              </a:rPr>
              <a:t>education and to emphasize and reward additional qualities that make for a successful school</a:t>
            </a:r>
          </a:p>
        </p:txBody>
      </p:sp>
      <p:sp>
        <p:nvSpPr>
          <p:cNvPr id="6" name="Bent-Up Arrow 5"/>
          <p:cNvSpPr/>
          <p:nvPr/>
        </p:nvSpPr>
        <p:spPr>
          <a:xfrm>
            <a:off x="4495800" y="4876800"/>
            <a:ext cx="2667000" cy="1204005"/>
          </a:xfrm>
          <a:prstGeom prst="bentUpArrow">
            <a:avLst>
              <a:gd name="adj1" fmla="val 9304"/>
              <a:gd name="adj2" fmla="val 13650"/>
              <a:gd name="adj3" fmla="val 25425"/>
            </a:avLst>
          </a:prstGeom>
          <a:solidFill>
            <a:srgbClr val="FFC000"/>
          </a:solidFill>
          <a:ln>
            <a:noFill/>
          </a:ln>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US"/>
          </a:p>
        </p:txBody>
      </p:sp>
      <p:sp>
        <p:nvSpPr>
          <p:cNvPr id="2" name="Rectangle: Rounded Corners 1"/>
          <p:cNvSpPr/>
          <p:nvPr/>
        </p:nvSpPr>
        <p:spPr>
          <a:xfrm>
            <a:off x="1905000" y="5717355"/>
            <a:ext cx="2590800" cy="63023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929300" y="228600"/>
            <a:ext cx="214700" cy="6248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5400000">
            <a:off x="8025200" y="1118800"/>
            <a:ext cx="2057400" cy="276999"/>
          </a:xfrm>
          <a:prstGeom prst="rect">
            <a:avLst/>
          </a:prstGeom>
          <a:noFill/>
        </p:spPr>
        <p:txBody>
          <a:bodyPr wrap="square" rtlCol="0">
            <a:spAutoFit/>
          </a:bodyPr>
          <a:lstStyle/>
          <a:p>
            <a:r>
              <a:rPr lang="en-US" sz="1200" i="1" dirty="0" smtClean="0">
                <a:solidFill>
                  <a:schemeClr val="bg1"/>
                </a:solidFill>
                <a:cs typeface="Times New Roman" panose="02020603050405020304" pitchFamily="18" charset="0"/>
              </a:rPr>
              <a:t>ESSA Overview</a:t>
            </a:r>
            <a:endParaRPr lang="en-US" sz="1200" i="1"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125569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1" name="Title 1"/>
          <p:cNvSpPr>
            <a:spLocks noGrp="1"/>
          </p:cNvSpPr>
          <p:nvPr>
            <p:ph type="title"/>
          </p:nvPr>
        </p:nvSpPr>
        <p:spPr bwMode="auto">
          <a:xfrm>
            <a:off x="0" y="685800"/>
            <a:ext cx="9144000" cy="65891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a:solidFill>
                  <a:srgbClr val="D05727"/>
                </a:solidFill>
                <a:ea typeface="ＭＳ Ｐゴシック" panose="020B0600070205080204" pitchFamily="34" charset="-128"/>
              </a:rPr>
              <a:t>Commitment to Ongoing Engagement</a:t>
            </a:r>
          </a:p>
        </p:txBody>
      </p:sp>
      <p:graphicFrame>
        <p:nvGraphicFramePr>
          <p:cNvPr id="8" name="Table 7"/>
          <p:cNvGraphicFramePr>
            <a:graphicFrameLocks noGrp="1"/>
          </p:cNvGraphicFramePr>
          <p:nvPr>
            <p:extLst>
              <p:ext uri="{D42A27DB-BD31-4B8C-83A1-F6EECF244321}">
                <p14:modId xmlns:p14="http://schemas.microsoft.com/office/powerpoint/2010/main" val="252981139"/>
              </p:ext>
            </p:extLst>
          </p:nvPr>
        </p:nvGraphicFramePr>
        <p:xfrm>
          <a:off x="638175" y="1383207"/>
          <a:ext cx="7766863" cy="371475"/>
        </p:xfrm>
        <a:graphic>
          <a:graphicData uri="http://schemas.openxmlformats.org/drawingml/2006/table">
            <a:tbl>
              <a:tblPr firstRow="1" bandRow="1">
                <a:tableStyleId>{073A0DAA-6AF3-43AB-8588-CEC1D06C72B9}</a:tableStyleId>
              </a:tblPr>
              <a:tblGrid>
                <a:gridCol w="597451">
                  <a:extLst>
                    <a:ext uri="{9D8B030D-6E8A-4147-A177-3AD203B41FA5}">
                      <a16:colId xmlns:a16="http://schemas.microsoft.com/office/drawing/2014/main" val="20000"/>
                    </a:ext>
                  </a:extLst>
                </a:gridCol>
                <a:gridCol w="597451">
                  <a:extLst>
                    <a:ext uri="{9D8B030D-6E8A-4147-A177-3AD203B41FA5}">
                      <a16:colId xmlns:a16="http://schemas.microsoft.com/office/drawing/2014/main" val="20001"/>
                    </a:ext>
                  </a:extLst>
                </a:gridCol>
                <a:gridCol w="597451">
                  <a:extLst>
                    <a:ext uri="{9D8B030D-6E8A-4147-A177-3AD203B41FA5}">
                      <a16:colId xmlns:a16="http://schemas.microsoft.com/office/drawing/2014/main" val="20002"/>
                    </a:ext>
                  </a:extLst>
                </a:gridCol>
                <a:gridCol w="597451">
                  <a:extLst>
                    <a:ext uri="{9D8B030D-6E8A-4147-A177-3AD203B41FA5}">
                      <a16:colId xmlns:a16="http://schemas.microsoft.com/office/drawing/2014/main" val="20003"/>
                    </a:ext>
                  </a:extLst>
                </a:gridCol>
                <a:gridCol w="597451">
                  <a:extLst>
                    <a:ext uri="{9D8B030D-6E8A-4147-A177-3AD203B41FA5}">
                      <a16:colId xmlns:a16="http://schemas.microsoft.com/office/drawing/2014/main" val="20004"/>
                    </a:ext>
                  </a:extLst>
                </a:gridCol>
                <a:gridCol w="597451">
                  <a:extLst>
                    <a:ext uri="{9D8B030D-6E8A-4147-A177-3AD203B41FA5}">
                      <a16:colId xmlns:a16="http://schemas.microsoft.com/office/drawing/2014/main" val="20005"/>
                    </a:ext>
                  </a:extLst>
                </a:gridCol>
                <a:gridCol w="597451">
                  <a:extLst>
                    <a:ext uri="{9D8B030D-6E8A-4147-A177-3AD203B41FA5}">
                      <a16:colId xmlns:a16="http://schemas.microsoft.com/office/drawing/2014/main" val="20006"/>
                    </a:ext>
                  </a:extLst>
                </a:gridCol>
                <a:gridCol w="597451">
                  <a:extLst>
                    <a:ext uri="{9D8B030D-6E8A-4147-A177-3AD203B41FA5}">
                      <a16:colId xmlns:a16="http://schemas.microsoft.com/office/drawing/2014/main" val="20007"/>
                    </a:ext>
                  </a:extLst>
                </a:gridCol>
                <a:gridCol w="597451">
                  <a:extLst>
                    <a:ext uri="{9D8B030D-6E8A-4147-A177-3AD203B41FA5}">
                      <a16:colId xmlns:a16="http://schemas.microsoft.com/office/drawing/2014/main" val="20008"/>
                    </a:ext>
                  </a:extLst>
                </a:gridCol>
                <a:gridCol w="597451">
                  <a:extLst>
                    <a:ext uri="{9D8B030D-6E8A-4147-A177-3AD203B41FA5}">
                      <a16:colId xmlns:a16="http://schemas.microsoft.com/office/drawing/2014/main" val="20009"/>
                    </a:ext>
                  </a:extLst>
                </a:gridCol>
                <a:gridCol w="597451">
                  <a:extLst>
                    <a:ext uri="{9D8B030D-6E8A-4147-A177-3AD203B41FA5}">
                      <a16:colId xmlns:a16="http://schemas.microsoft.com/office/drawing/2014/main" val="20010"/>
                    </a:ext>
                  </a:extLst>
                </a:gridCol>
                <a:gridCol w="597451">
                  <a:extLst>
                    <a:ext uri="{9D8B030D-6E8A-4147-A177-3AD203B41FA5}">
                      <a16:colId xmlns:a16="http://schemas.microsoft.com/office/drawing/2014/main" val="20011"/>
                    </a:ext>
                  </a:extLst>
                </a:gridCol>
                <a:gridCol w="597451">
                  <a:extLst>
                    <a:ext uri="{9D8B030D-6E8A-4147-A177-3AD203B41FA5}">
                      <a16:colId xmlns:a16="http://schemas.microsoft.com/office/drawing/2014/main" val="20012"/>
                    </a:ext>
                  </a:extLst>
                </a:gridCol>
              </a:tblGrid>
              <a:tr h="371475">
                <a:tc>
                  <a:txBody>
                    <a:bodyPr/>
                    <a:lstStyle/>
                    <a:p>
                      <a:pPr algn="ctr"/>
                      <a:r>
                        <a:rPr lang="en-US" sz="1800" b="0" dirty="0">
                          <a:solidFill>
                            <a:schemeClr val="tx1"/>
                          </a:solidFill>
                        </a:rPr>
                        <a:t>Jun</a:t>
                      </a:r>
                    </a:p>
                  </a:txBody>
                  <a:tcPr marL="68582" marR="68582" marT="45798" marB="45798">
                    <a:solidFill>
                      <a:srgbClr val="FFDC6D"/>
                    </a:solidFill>
                  </a:tcPr>
                </a:tc>
                <a:tc>
                  <a:txBody>
                    <a:bodyPr/>
                    <a:lstStyle/>
                    <a:p>
                      <a:pPr algn="ctr"/>
                      <a:r>
                        <a:rPr lang="en-US" sz="1800" b="0" dirty="0">
                          <a:solidFill>
                            <a:schemeClr val="tx1"/>
                          </a:solidFill>
                        </a:rPr>
                        <a:t>Jul</a:t>
                      </a:r>
                    </a:p>
                  </a:txBody>
                  <a:tcPr marL="68582" marR="68582" marT="45798" marB="45798">
                    <a:solidFill>
                      <a:srgbClr val="FFDC6D"/>
                    </a:solidFill>
                  </a:tcPr>
                </a:tc>
                <a:tc>
                  <a:txBody>
                    <a:bodyPr/>
                    <a:lstStyle/>
                    <a:p>
                      <a:pPr algn="ctr"/>
                      <a:r>
                        <a:rPr lang="en-US" sz="1800" b="0" dirty="0">
                          <a:solidFill>
                            <a:schemeClr val="tx1"/>
                          </a:solidFill>
                        </a:rPr>
                        <a:t>Aug</a:t>
                      </a:r>
                    </a:p>
                  </a:txBody>
                  <a:tcPr marL="68582" marR="68582" marT="45798" marB="45798">
                    <a:solidFill>
                      <a:srgbClr val="FFDC6D"/>
                    </a:solidFill>
                  </a:tcPr>
                </a:tc>
                <a:tc>
                  <a:txBody>
                    <a:bodyPr/>
                    <a:lstStyle/>
                    <a:p>
                      <a:pPr algn="ctr"/>
                      <a:r>
                        <a:rPr lang="en-US" sz="1800" b="0" dirty="0">
                          <a:solidFill>
                            <a:schemeClr val="tx1"/>
                          </a:solidFill>
                        </a:rPr>
                        <a:t>Sept</a:t>
                      </a:r>
                    </a:p>
                  </a:txBody>
                  <a:tcPr marL="68582" marR="68582" marT="45798" marB="45798">
                    <a:solidFill>
                      <a:srgbClr val="FFDC6D"/>
                    </a:solidFill>
                  </a:tcPr>
                </a:tc>
                <a:tc>
                  <a:txBody>
                    <a:bodyPr/>
                    <a:lstStyle/>
                    <a:p>
                      <a:pPr algn="ctr"/>
                      <a:r>
                        <a:rPr lang="en-US" sz="1800" b="0" dirty="0">
                          <a:solidFill>
                            <a:schemeClr val="tx1"/>
                          </a:solidFill>
                        </a:rPr>
                        <a:t>Oct</a:t>
                      </a:r>
                    </a:p>
                  </a:txBody>
                  <a:tcPr marL="68582" marR="68582" marT="45798" marB="45798">
                    <a:solidFill>
                      <a:srgbClr val="FFDC6D"/>
                    </a:solidFill>
                  </a:tcPr>
                </a:tc>
                <a:tc>
                  <a:txBody>
                    <a:bodyPr/>
                    <a:lstStyle/>
                    <a:p>
                      <a:pPr algn="ctr"/>
                      <a:r>
                        <a:rPr lang="en-US" sz="1800" b="0" dirty="0">
                          <a:solidFill>
                            <a:schemeClr val="tx1"/>
                          </a:solidFill>
                        </a:rPr>
                        <a:t>Nov</a:t>
                      </a:r>
                    </a:p>
                  </a:txBody>
                  <a:tcPr marL="68582" marR="68582" marT="45798" marB="45798">
                    <a:solidFill>
                      <a:srgbClr val="FFDC6D"/>
                    </a:solidFill>
                  </a:tcPr>
                </a:tc>
                <a:tc>
                  <a:txBody>
                    <a:bodyPr/>
                    <a:lstStyle/>
                    <a:p>
                      <a:pPr algn="ctr"/>
                      <a:r>
                        <a:rPr lang="en-US" sz="1800" b="0" dirty="0">
                          <a:solidFill>
                            <a:schemeClr val="tx1"/>
                          </a:solidFill>
                        </a:rPr>
                        <a:t>Dec</a:t>
                      </a:r>
                    </a:p>
                  </a:txBody>
                  <a:tcPr marL="68582" marR="68582" marT="45798" marB="45798">
                    <a:solidFill>
                      <a:srgbClr val="FFDC6D"/>
                    </a:solidFill>
                  </a:tcPr>
                </a:tc>
                <a:tc>
                  <a:txBody>
                    <a:bodyPr/>
                    <a:lstStyle/>
                    <a:p>
                      <a:pPr algn="ctr"/>
                      <a:r>
                        <a:rPr lang="en-US" sz="1800" b="0" dirty="0">
                          <a:solidFill>
                            <a:schemeClr val="tx1"/>
                          </a:solidFill>
                        </a:rPr>
                        <a:t>Jan</a:t>
                      </a:r>
                    </a:p>
                  </a:txBody>
                  <a:tcPr marL="68582" marR="68582" marT="45798" marB="45798">
                    <a:solidFill>
                      <a:srgbClr val="FFDC6D"/>
                    </a:solidFill>
                  </a:tcPr>
                </a:tc>
                <a:tc>
                  <a:txBody>
                    <a:bodyPr/>
                    <a:lstStyle/>
                    <a:p>
                      <a:pPr algn="ctr"/>
                      <a:r>
                        <a:rPr lang="en-US" sz="1800" b="0" dirty="0">
                          <a:solidFill>
                            <a:schemeClr val="tx1"/>
                          </a:solidFill>
                        </a:rPr>
                        <a:t>Feb</a:t>
                      </a:r>
                    </a:p>
                  </a:txBody>
                  <a:tcPr marL="68582" marR="68582" marT="45798" marB="45798">
                    <a:solidFill>
                      <a:srgbClr val="FFDC6D"/>
                    </a:solidFill>
                  </a:tcPr>
                </a:tc>
                <a:tc>
                  <a:txBody>
                    <a:bodyPr/>
                    <a:lstStyle/>
                    <a:p>
                      <a:pPr algn="ctr"/>
                      <a:r>
                        <a:rPr lang="en-US" sz="1800" b="0" dirty="0">
                          <a:solidFill>
                            <a:schemeClr val="tx1"/>
                          </a:solidFill>
                        </a:rPr>
                        <a:t>Mar</a:t>
                      </a:r>
                    </a:p>
                  </a:txBody>
                  <a:tcPr marL="68582" marR="68582" marT="45798" marB="45798">
                    <a:solidFill>
                      <a:srgbClr val="FFDC6D"/>
                    </a:solidFill>
                  </a:tcPr>
                </a:tc>
                <a:tc>
                  <a:txBody>
                    <a:bodyPr/>
                    <a:lstStyle/>
                    <a:p>
                      <a:pPr algn="ctr"/>
                      <a:r>
                        <a:rPr lang="en-US" sz="1800" b="0" dirty="0">
                          <a:solidFill>
                            <a:schemeClr val="tx1"/>
                          </a:solidFill>
                        </a:rPr>
                        <a:t>Apr</a:t>
                      </a:r>
                    </a:p>
                  </a:txBody>
                  <a:tcPr marL="68582" marR="68582" marT="45798" marB="45798">
                    <a:solidFill>
                      <a:srgbClr val="FFDC6D"/>
                    </a:solidFill>
                  </a:tcPr>
                </a:tc>
                <a:tc>
                  <a:txBody>
                    <a:bodyPr/>
                    <a:lstStyle/>
                    <a:p>
                      <a:pPr algn="ctr"/>
                      <a:r>
                        <a:rPr lang="en-US" sz="1800" b="0" dirty="0">
                          <a:solidFill>
                            <a:schemeClr val="tx1"/>
                          </a:solidFill>
                        </a:rPr>
                        <a:t>May</a:t>
                      </a:r>
                    </a:p>
                  </a:txBody>
                  <a:tcPr marL="68582" marR="68582" marT="45798" marB="45798">
                    <a:solidFill>
                      <a:srgbClr val="FFDC6D"/>
                    </a:solidFill>
                  </a:tcPr>
                </a:tc>
                <a:tc>
                  <a:txBody>
                    <a:bodyPr/>
                    <a:lstStyle/>
                    <a:p>
                      <a:pPr algn="ctr"/>
                      <a:r>
                        <a:rPr lang="en-US" sz="1800" b="0" dirty="0">
                          <a:solidFill>
                            <a:schemeClr val="tx1"/>
                          </a:solidFill>
                        </a:rPr>
                        <a:t>Jun</a:t>
                      </a:r>
                    </a:p>
                  </a:txBody>
                  <a:tcPr marL="68582" marR="68582" marT="45798" marB="45798">
                    <a:solidFill>
                      <a:srgbClr val="FFDC6D"/>
                    </a:solidFill>
                  </a:tcPr>
                </a:tc>
                <a:extLst>
                  <a:ext uri="{0D108BD9-81ED-4DB2-BD59-A6C34878D82A}">
                    <a16:rowId xmlns:a16="http://schemas.microsoft.com/office/drawing/2014/main" val="10000"/>
                  </a:ext>
                </a:extLst>
              </a:tr>
            </a:tbl>
          </a:graphicData>
        </a:graphic>
      </p:graphicFrame>
      <p:sp>
        <p:nvSpPr>
          <p:cNvPr id="14382" name="TextBox 2"/>
          <p:cNvSpPr txBox="1">
            <a:spLocks noChangeArrowheads="1"/>
          </p:cNvSpPr>
          <p:nvPr/>
        </p:nvSpPr>
        <p:spPr bwMode="auto">
          <a:xfrm>
            <a:off x="47604" y="1368531"/>
            <a:ext cx="64633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D5072"/>
                </a:solidFill>
                <a:latin typeface="Times New Roman" panose="02020603050405020304" pitchFamily="18" charset="0"/>
                <a:cs typeface="Times New Roman" panose="02020603050405020304" pitchFamily="18" charset="0"/>
              </a:rPr>
              <a:t>2016</a:t>
            </a:r>
          </a:p>
        </p:txBody>
      </p:sp>
      <p:sp>
        <p:nvSpPr>
          <p:cNvPr id="14383" name="TextBox 10"/>
          <p:cNvSpPr txBox="1">
            <a:spLocks noChangeArrowheads="1"/>
          </p:cNvSpPr>
          <p:nvPr/>
        </p:nvSpPr>
        <p:spPr bwMode="auto">
          <a:xfrm>
            <a:off x="8350954" y="1393599"/>
            <a:ext cx="64633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dirty="0">
                <a:solidFill>
                  <a:srgbClr val="0D5072"/>
                </a:solidFill>
                <a:latin typeface="Times New Roman" panose="02020603050405020304" pitchFamily="18" charset="0"/>
                <a:cs typeface="Times New Roman" panose="02020603050405020304" pitchFamily="18" charset="0"/>
              </a:rPr>
              <a:t>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7717260"/>
              </p:ext>
            </p:extLst>
          </p:nvPr>
        </p:nvGraphicFramePr>
        <p:xfrm>
          <a:off x="529314" y="1761675"/>
          <a:ext cx="8386086" cy="4231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70486539"/>
              </p:ext>
            </p:extLst>
          </p:nvPr>
        </p:nvGraphicFramePr>
        <p:xfrm>
          <a:off x="228600" y="3872154"/>
          <a:ext cx="8435974" cy="2418378"/>
        </p:xfrm>
        <a:graphic>
          <a:graphicData uri="http://schemas.openxmlformats.org/drawingml/2006/table">
            <a:tbl>
              <a:tblPr firstRow="1" bandRow="1">
                <a:tableStyleId>{5C22544A-7EE6-4342-B048-85BDC9FD1C3A}</a:tableStyleId>
              </a:tblPr>
              <a:tblGrid>
                <a:gridCol w="3305004">
                  <a:extLst>
                    <a:ext uri="{9D8B030D-6E8A-4147-A177-3AD203B41FA5}">
                      <a16:colId xmlns:a16="http://schemas.microsoft.com/office/drawing/2014/main" val="20000"/>
                    </a:ext>
                  </a:extLst>
                </a:gridCol>
                <a:gridCol w="2692571">
                  <a:extLst>
                    <a:ext uri="{9D8B030D-6E8A-4147-A177-3AD203B41FA5}">
                      <a16:colId xmlns:a16="http://schemas.microsoft.com/office/drawing/2014/main" val="20001"/>
                    </a:ext>
                  </a:extLst>
                </a:gridCol>
                <a:gridCol w="2438399">
                  <a:extLst>
                    <a:ext uri="{9D8B030D-6E8A-4147-A177-3AD203B41FA5}">
                      <a16:colId xmlns:a16="http://schemas.microsoft.com/office/drawing/2014/main" val="20002"/>
                    </a:ext>
                  </a:extLst>
                </a:gridCol>
              </a:tblGrid>
              <a:tr h="44318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a:solidFill>
                            <a:srgbClr val="D05727"/>
                          </a:solidFill>
                          <a:latin typeface="Times New Roman" panose="02020603050405020304" pitchFamily="18" charset="0"/>
                          <a:cs typeface="Times New Roman" panose="02020603050405020304" pitchFamily="18" charset="0"/>
                        </a:rPr>
                        <a:t>NJDOE will provide opportunities for stakeholders to:</a:t>
                      </a:r>
                      <a:endParaRPr lang="en-US" sz="2400" dirty="0">
                        <a:solidFill>
                          <a:srgbClr val="D05727"/>
                        </a:solidFill>
                        <a:latin typeface="Times New Roman" panose="02020603050405020304" pitchFamily="18" charset="0"/>
                        <a:cs typeface="Times New Roman" panose="02020603050405020304" pitchFamily="18" charset="0"/>
                      </a:endParaRPr>
                    </a:p>
                  </a:txBody>
                  <a:tcPr marL="91446" marR="91446" marT="45733" marB="45733">
                    <a:noFill/>
                  </a:tcPr>
                </a:tc>
                <a:tc hMerge="1">
                  <a:txBody>
                    <a:bodyPr/>
                    <a:lstStyle/>
                    <a:p>
                      <a:endParaRPr lang="en-US" dirty="0"/>
                    </a:p>
                  </a:txBody>
                  <a:tcPr>
                    <a:noFill/>
                  </a:tcPr>
                </a:tc>
                <a:tc hMerge="1">
                  <a:txBody>
                    <a:bodyPr/>
                    <a:lstStyle/>
                    <a:p>
                      <a:endParaRPr lang="en-US" dirty="0"/>
                    </a:p>
                  </a:txBody>
                  <a:tcPr>
                    <a:noFill/>
                  </a:tcPr>
                </a:tc>
                <a:extLst>
                  <a:ext uri="{0D108BD9-81ED-4DB2-BD59-A6C34878D82A}">
                    <a16:rowId xmlns:a16="http://schemas.microsoft.com/office/drawing/2014/main" val="10000"/>
                  </a:ext>
                </a:extLst>
              </a:tr>
              <a:tr h="1961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u="sng" dirty="0">
                          <a:latin typeface="Times New Roman" panose="02020603050405020304" pitchFamily="18" charset="0"/>
                          <a:cs typeface="Times New Roman" panose="02020603050405020304" pitchFamily="18" charset="0"/>
                        </a:rPr>
                        <a:t>Discuss how NJ state and districts may best implement</a:t>
                      </a:r>
                      <a:r>
                        <a:rPr lang="en-US" sz="2400" b="1" dirty="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specific areas of existing and new federal </a:t>
                      </a:r>
                      <a:r>
                        <a:rPr lang="en-US" sz="2400" b="0" dirty="0" smtClean="0">
                          <a:latin typeface="Times New Roman" panose="02020603050405020304" pitchFamily="18" charset="0"/>
                          <a:cs typeface="Times New Roman" panose="02020603050405020304" pitchFamily="18" charset="0"/>
                        </a:rPr>
                        <a:t>law</a:t>
                      </a:r>
                      <a:r>
                        <a:rPr lang="en-US" sz="2400" b="0" baseline="0" dirty="0" smtClean="0">
                          <a:latin typeface="Times New Roman" panose="02020603050405020304" pitchFamily="18" charset="0"/>
                          <a:cs typeface="Times New Roman" panose="02020603050405020304" pitchFamily="18" charset="0"/>
                        </a:rPr>
                        <a:t> </a:t>
                      </a:r>
                      <a:endParaRPr lang="en-US" sz="2400" b="0" dirty="0">
                        <a:solidFill>
                          <a:schemeClr val="bg1"/>
                        </a:solidFill>
                        <a:latin typeface="Times New Roman" panose="02020603050405020304" pitchFamily="18" charset="0"/>
                        <a:cs typeface="Times New Roman" panose="02020603050405020304" pitchFamily="18" charset="0"/>
                      </a:endParaRPr>
                    </a:p>
                  </a:txBody>
                  <a:tcPr marL="91446" marR="91446" marT="45733" marB="45733"/>
                </a:tc>
                <a:tc>
                  <a:txBody>
                    <a:bodyPr/>
                    <a:lstStyle/>
                    <a:p>
                      <a:r>
                        <a:rPr lang="en-US" sz="2400" b="1" u="sng" dirty="0">
                          <a:latin typeface="Times New Roman" panose="02020603050405020304" pitchFamily="18" charset="0"/>
                          <a:cs typeface="Times New Roman" panose="02020603050405020304" pitchFamily="18" charset="0"/>
                        </a:rPr>
                        <a:t>Provide targeted feedback</a:t>
                      </a:r>
                      <a:r>
                        <a:rPr lang="en-US" sz="2400" b="0" u="none" dirty="0">
                          <a:latin typeface="Times New Roman" panose="02020603050405020304" pitchFamily="18" charset="0"/>
                          <a:cs typeface="Times New Roman" panose="02020603050405020304" pitchFamily="18" charset="0"/>
                        </a:rPr>
                        <a:t>, through</a:t>
                      </a:r>
                      <a:r>
                        <a:rPr lang="en-US" sz="2400" b="0" u="none" baseline="0" dirty="0">
                          <a:latin typeface="Times New Roman" panose="02020603050405020304" pitchFamily="18" charset="0"/>
                          <a:cs typeface="Times New Roman" panose="02020603050405020304" pitchFamily="18" charset="0"/>
                        </a:rPr>
                        <a:t> focus groups and public comment</a:t>
                      </a:r>
                      <a:endParaRPr lang="en-US" sz="2400" b="0" dirty="0">
                        <a:solidFill>
                          <a:schemeClr val="bg1"/>
                        </a:solidFill>
                        <a:latin typeface="Times New Roman" panose="02020603050405020304" pitchFamily="18" charset="0"/>
                        <a:cs typeface="Times New Roman" panose="02020603050405020304" pitchFamily="18" charset="0"/>
                      </a:endParaRPr>
                    </a:p>
                  </a:txBody>
                  <a:tcPr marL="91446" marR="91446" marT="45733" marB="45733"/>
                </a:tc>
                <a:tc>
                  <a:txBody>
                    <a:bodyPr/>
                    <a:lstStyle/>
                    <a:p>
                      <a:r>
                        <a:rPr lang="en-US" sz="2400" b="1" u="sng" dirty="0">
                          <a:latin typeface="Times New Roman" panose="02020603050405020304" pitchFamily="18" charset="0"/>
                          <a:cs typeface="Times New Roman" panose="02020603050405020304" pitchFamily="18" charset="0"/>
                        </a:rPr>
                        <a:t>Receive updated information</a:t>
                      </a:r>
                      <a:r>
                        <a:rPr lang="en-US" sz="2400" b="1" u="none" dirty="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about ESSA implementation and best practices</a:t>
                      </a:r>
                      <a:endParaRPr lang="en-US" sz="2000" b="0" dirty="0">
                        <a:solidFill>
                          <a:schemeClr val="bg1"/>
                        </a:solidFill>
                        <a:latin typeface="Times New Roman" panose="02020603050405020304" pitchFamily="18" charset="0"/>
                        <a:cs typeface="Times New Roman" panose="02020603050405020304" pitchFamily="18" charset="0"/>
                      </a:endParaRPr>
                    </a:p>
                  </a:txBody>
                  <a:tcPr marL="91446" marR="91446" marT="45733" marB="45733"/>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12997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0" y="685800"/>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smtClean="0">
                <a:ea typeface="ＭＳ Ｐゴシック" panose="020B0600070205080204" pitchFamily="34" charset="-128"/>
              </a:rPr>
              <a:t>Engagement So Far</a:t>
            </a:r>
          </a:p>
        </p:txBody>
      </p:sp>
      <p:graphicFrame>
        <p:nvGraphicFramePr>
          <p:cNvPr id="4" name="Content Placeholder 9"/>
          <p:cNvGraphicFramePr>
            <a:graphicFrameLocks/>
          </p:cNvGraphicFramePr>
          <p:nvPr>
            <p:extLst>
              <p:ext uri="{D42A27DB-BD31-4B8C-83A1-F6EECF244321}">
                <p14:modId xmlns:p14="http://schemas.microsoft.com/office/powerpoint/2010/main" val="2544221646"/>
              </p:ext>
            </p:extLst>
          </p:nvPr>
        </p:nvGraphicFramePr>
        <p:xfrm>
          <a:off x="266700" y="1752600"/>
          <a:ext cx="8610600" cy="4114836"/>
        </p:xfrm>
        <a:graphic>
          <a:graphicData uri="http://schemas.openxmlformats.org/drawingml/2006/table">
            <a:tbl>
              <a:tblPr firstRow="1" bandRow="1">
                <a:tableStyleId>{BDBED569-4797-4DF1-A0F4-6AAB3CD982D8}</a:tableStyleId>
              </a:tblPr>
              <a:tblGrid>
                <a:gridCol w="8610600">
                  <a:extLst>
                    <a:ext uri="{9D8B030D-6E8A-4147-A177-3AD203B41FA5}">
                      <a16:colId xmlns:a16="http://schemas.microsoft.com/office/drawing/2014/main" val="20000"/>
                    </a:ext>
                  </a:extLst>
                </a:gridCol>
              </a:tblGrid>
              <a:tr h="1371612">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0" baseline="0" dirty="0" smtClean="0">
                          <a:latin typeface="Times New Roman" panose="02020603050405020304" pitchFamily="18" charset="0"/>
                          <a:cs typeface="Times New Roman" panose="02020603050405020304" pitchFamily="18" charset="0"/>
                        </a:rPr>
                        <a:t>Received over </a:t>
                      </a:r>
                      <a:r>
                        <a:rPr lang="en-US" sz="2800" b="1" baseline="0" dirty="0" smtClean="0">
                          <a:solidFill>
                            <a:srgbClr val="0D5072"/>
                          </a:solidFill>
                          <a:latin typeface="Times New Roman" panose="02020603050405020304" pitchFamily="18" charset="0"/>
                          <a:cs typeface="Times New Roman" panose="02020603050405020304" pitchFamily="18" charset="0"/>
                        </a:rPr>
                        <a:t>5,000 survey responses </a:t>
                      </a:r>
                      <a:r>
                        <a:rPr lang="en-US" sz="2800" b="0" baseline="0" dirty="0" smtClean="0">
                          <a:latin typeface="Times New Roman" panose="02020603050405020304" pitchFamily="18" charset="0"/>
                          <a:cs typeface="Times New Roman" panose="02020603050405020304" pitchFamily="18" charset="0"/>
                        </a:rPr>
                        <a:t>from members of school communities in every county about what type of public school information should be publicly reported</a:t>
                      </a: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44892">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0" baseline="0" dirty="0" smtClean="0">
                          <a:latin typeface="Times New Roman" panose="02020603050405020304" pitchFamily="18" charset="0"/>
                          <a:cs typeface="Times New Roman" panose="02020603050405020304" pitchFamily="18" charset="0"/>
                        </a:rPr>
                        <a:t>Attended or hosted </a:t>
                      </a:r>
                      <a:r>
                        <a:rPr lang="en-US" sz="2800" b="1" baseline="0" dirty="0" smtClean="0">
                          <a:solidFill>
                            <a:srgbClr val="0D5072"/>
                          </a:solidFill>
                          <a:latin typeface="Times New Roman" panose="02020603050405020304" pitchFamily="18" charset="0"/>
                          <a:cs typeface="Times New Roman" panose="02020603050405020304" pitchFamily="18" charset="0"/>
                        </a:rPr>
                        <a:t>over 50 meetings </a:t>
                      </a:r>
                      <a:r>
                        <a:rPr lang="en-US" sz="2800" b="0" baseline="0" dirty="0" smtClean="0">
                          <a:latin typeface="Times New Roman" panose="02020603050405020304" pitchFamily="18" charset="0"/>
                          <a:cs typeface="Times New Roman" panose="02020603050405020304" pitchFamily="18" charset="0"/>
                        </a:rPr>
                        <a:t>with representatives from a variety of organizations</a:t>
                      </a: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98332">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tab pos="8120063" algn="l"/>
                        </a:tabLst>
                        <a:defRPr/>
                      </a:pPr>
                      <a:r>
                        <a:rPr lang="en-US" sz="2800" b="0" kern="1200" dirty="0" smtClean="0">
                          <a:solidFill>
                            <a:schemeClr val="dk1"/>
                          </a:solidFill>
                          <a:effectLst/>
                          <a:latin typeface="Times New Roman" panose="02020603050405020304" pitchFamily="18" charset="0"/>
                          <a:ea typeface="+mn-ea"/>
                          <a:cs typeface="Times New Roman" panose="02020603050405020304" pitchFamily="18" charset="0"/>
                        </a:rPr>
                        <a:t>Hosted </a:t>
                      </a:r>
                      <a:r>
                        <a:rPr lang="en-US" sz="2800" b="1" kern="1200" dirty="0" smtClean="0">
                          <a:solidFill>
                            <a:srgbClr val="0D5072"/>
                          </a:solidFill>
                          <a:effectLst/>
                          <a:latin typeface="Times New Roman" panose="02020603050405020304" pitchFamily="18" charset="0"/>
                          <a:ea typeface="+mn-ea"/>
                          <a:cs typeface="Times New Roman" panose="02020603050405020304" pitchFamily="18" charset="0"/>
                        </a:rPr>
                        <a:t>four</a:t>
                      </a:r>
                      <a:r>
                        <a:rPr lang="en-US" sz="2800" b="1" kern="1200" baseline="0" dirty="0" smtClean="0">
                          <a:solidFill>
                            <a:srgbClr val="0D5072"/>
                          </a:solidFill>
                          <a:effectLst/>
                          <a:latin typeface="Times New Roman" panose="02020603050405020304" pitchFamily="18" charset="0"/>
                          <a:ea typeface="+mn-ea"/>
                          <a:cs typeface="Times New Roman" panose="02020603050405020304" pitchFamily="18" charset="0"/>
                        </a:rPr>
                        <a:t> </a:t>
                      </a:r>
                      <a:r>
                        <a:rPr lang="en-US" sz="2800" b="1" kern="1200" dirty="0" smtClean="0">
                          <a:solidFill>
                            <a:srgbClr val="0D5072"/>
                          </a:solidFill>
                          <a:effectLst/>
                          <a:latin typeface="Times New Roman" panose="02020603050405020304" pitchFamily="18" charset="0"/>
                          <a:ea typeface="+mn-ea"/>
                          <a:cs typeface="Times New Roman" panose="02020603050405020304" pitchFamily="18" charset="0"/>
                        </a:rPr>
                        <a:t>Listening and Learning Sessions</a:t>
                      </a:r>
                      <a:r>
                        <a:rPr lang="en-US" sz="2800" b="0" kern="1200" dirty="0" smtClean="0">
                          <a:solidFill>
                            <a:srgbClr val="0D5072"/>
                          </a:solidFill>
                          <a:effectLst/>
                          <a:latin typeface="Times New Roman" panose="02020603050405020304" pitchFamily="18" charset="0"/>
                          <a:ea typeface="+mn-ea"/>
                          <a:cs typeface="Times New Roman" panose="02020603050405020304" pitchFamily="18" charset="0"/>
                        </a:rPr>
                        <a:t> </a:t>
                      </a:r>
                      <a:r>
                        <a:rPr lang="en-US" sz="2800" b="0" kern="1200" dirty="0" smtClean="0">
                          <a:solidFill>
                            <a:schemeClr val="dk1"/>
                          </a:solidFill>
                          <a:effectLst/>
                          <a:latin typeface="Times New Roman" panose="02020603050405020304" pitchFamily="18" charset="0"/>
                          <a:ea typeface="+mn-ea"/>
                          <a:cs typeface="Times New Roman" panose="02020603050405020304" pitchFamily="18" charset="0"/>
                        </a:rPr>
                        <a:t>throughout the state where we met with over </a:t>
                      </a:r>
                      <a:r>
                        <a:rPr lang="en-US" sz="2800" b="1" kern="1200" dirty="0" smtClean="0">
                          <a:solidFill>
                            <a:srgbClr val="0D5072"/>
                          </a:solidFill>
                          <a:effectLst/>
                          <a:latin typeface="Times New Roman" panose="02020603050405020304" pitchFamily="18" charset="0"/>
                          <a:ea typeface="+mn-ea"/>
                          <a:cs typeface="Times New Roman" panose="02020603050405020304" pitchFamily="18" charset="0"/>
                        </a:rPr>
                        <a:t>140 attendees </a:t>
                      </a:r>
                      <a:r>
                        <a:rPr lang="en-US" sz="2800" b="0" kern="1200" dirty="0" smtClean="0">
                          <a:solidFill>
                            <a:schemeClr val="dk1"/>
                          </a:solidFill>
                          <a:effectLst/>
                          <a:latin typeface="Times New Roman" panose="02020603050405020304" pitchFamily="18" charset="0"/>
                          <a:ea typeface="+mn-ea"/>
                          <a:cs typeface="Times New Roman" panose="02020603050405020304" pitchFamily="18" charset="0"/>
                        </a:rPr>
                        <a:t>and heard from </a:t>
                      </a:r>
                      <a:r>
                        <a:rPr lang="en-US" sz="2800" b="1" kern="1200" dirty="0" smtClean="0">
                          <a:solidFill>
                            <a:srgbClr val="0D5072"/>
                          </a:solidFill>
                          <a:effectLst/>
                          <a:latin typeface="Times New Roman" panose="02020603050405020304" pitchFamily="18" charset="0"/>
                          <a:ea typeface="+mn-ea"/>
                          <a:cs typeface="Times New Roman" panose="02020603050405020304" pitchFamily="18" charset="0"/>
                        </a:rPr>
                        <a:t>35 speakers </a:t>
                      </a:r>
                      <a:r>
                        <a:rPr lang="en-US" sz="2800" b="0" kern="1200" dirty="0" smtClean="0">
                          <a:solidFill>
                            <a:schemeClr val="dk1"/>
                          </a:solidFill>
                          <a:effectLst/>
                          <a:latin typeface="Times New Roman" panose="02020603050405020304" pitchFamily="18" charset="0"/>
                          <a:ea typeface="+mn-ea"/>
                          <a:cs typeface="Times New Roman" panose="02020603050405020304" pitchFamily="18" charset="0"/>
                        </a:rPr>
                        <a:t>who represented or were members of </a:t>
                      </a:r>
                      <a:r>
                        <a:rPr lang="en-US" sz="2800" b="1" kern="1200" dirty="0" smtClean="0">
                          <a:solidFill>
                            <a:srgbClr val="0D5072"/>
                          </a:solidFill>
                          <a:effectLst/>
                          <a:latin typeface="Times New Roman" panose="02020603050405020304" pitchFamily="18" charset="0"/>
                          <a:ea typeface="+mn-ea"/>
                          <a:cs typeface="Times New Roman" panose="02020603050405020304" pitchFamily="18" charset="0"/>
                        </a:rPr>
                        <a:t>26 different organizations </a:t>
                      </a:r>
                      <a:r>
                        <a:rPr lang="en-US" sz="2800" b="0" kern="1200" dirty="0" smtClean="0">
                          <a:solidFill>
                            <a:schemeClr val="dk1"/>
                          </a:solidFill>
                          <a:effectLst/>
                          <a:latin typeface="Times New Roman" panose="02020603050405020304" pitchFamily="18" charset="0"/>
                          <a:ea typeface="+mn-ea"/>
                          <a:cs typeface="Times New Roman" panose="02020603050405020304" pitchFamily="18" charset="0"/>
                        </a:rPr>
                        <a:t>and/or communities</a:t>
                      </a:r>
                      <a:endParaRPr lang="en-US" sz="2000" b="0" baseline="0" dirty="0" smtClean="0">
                        <a:latin typeface="Times New Roman" panose="02020603050405020304" pitchFamily="18" charset="0"/>
                        <a:cs typeface="Times New Roman" panose="02020603050405020304" pitchFamily="18" charset="0"/>
                      </a:endParaRP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19130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0" y="685800"/>
            <a:ext cx="91440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sz="3600" b="1" dirty="0" smtClean="0">
                <a:ea typeface="ＭＳ Ｐゴシック" panose="020B0600070205080204" pitchFamily="34" charset="-128"/>
              </a:rPr>
              <a:t>Now and Moving Forward…</a:t>
            </a:r>
          </a:p>
        </p:txBody>
      </p:sp>
      <p:graphicFrame>
        <p:nvGraphicFramePr>
          <p:cNvPr id="4" name="Content Placeholder 9"/>
          <p:cNvGraphicFramePr>
            <a:graphicFrameLocks/>
          </p:cNvGraphicFramePr>
          <p:nvPr>
            <p:extLst>
              <p:ext uri="{D42A27DB-BD31-4B8C-83A1-F6EECF244321}">
                <p14:modId xmlns:p14="http://schemas.microsoft.com/office/powerpoint/2010/main" val="315374078"/>
              </p:ext>
            </p:extLst>
          </p:nvPr>
        </p:nvGraphicFramePr>
        <p:xfrm>
          <a:off x="266700" y="1600200"/>
          <a:ext cx="8610600" cy="5125732"/>
        </p:xfrm>
        <a:graphic>
          <a:graphicData uri="http://schemas.openxmlformats.org/drawingml/2006/table">
            <a:tbl>
              <a:tblPr firstRow="1" bandRow="1">
                <a:tableStyleId>{BDBED569-4797-4DF1-A0F4-6AAB3CD982D8}</a:tableStyleId>
              </a:tblPr>
              <a:tblGrid>
                <a:gridCol w="8610600">
                  <a:extLst>
                    <a:ext uri="{9D8B030D-6E8A-4147-A177-3AD203B41FA5}">
                      <a16:colId xmlns:a16="http://schemas.microsoft.com/office/drawing/2014/main" val="20000"/>
                    </a:ext>
                  </a:extLst>
                </a:gridCol>
              </a:tblGrid>
              <a:tr h="2287906">
                <a:tc>
                  <a:txBody>
                    <a:bodyPr/>
                    <a:lstStyle/>
                    <a:p>
                      <a:pPr algn="ctr"/>
                      <a:r>
                        <a:rPr lang="en-US" sz="2800" b="0" dirty="0" smtClean="0">
                          <a:solidFill>
                            <a:prstClr val="black"/>
                          </a:solidFill>
                          <a:latin typeface="Times New Roman" panose="02020603050405020304" pitchFamily="18" charset="0"/>
                          <a:cs typeface="Times New Roman" panose="02020603050405020304" pitchFamily="18" charset="0"/>
                        </a:rPr>
                        <a:t>In response to stakeholder feedback, the NJDOE has invited over </a:t>
                      </a:r>
                      <a:r>
                        <a:rPr lang="en-US" sz="2800" b="1" dirty="0" smtClean="0">
                          <a:solidFill>
                            <a:srgbClr val="0D5072"/>
                          </a:solidFill>
                          <a:latin typeface="Times New Roman" panose="02020603050405020304" pitchFamily="18" charset="0"/>
                          <a:cs typeface="Times New Roman" panose="02020603050405020304" pitchFamily="18" charset="0"/>
                        </a:rPr>
                        <a:t>80 community and educator groups </a:t>
                      </a:r>
                      <a:r>
                        <a:rPr lang="en-US" sz="2800" b="0" dirty="0" smtClean="0">
                          <a:solidFill>
                            <a:prstClr val="black"/>
                          </a:solidFill>
                          <a:latin typeface="Times New Roman" panose="02020603050405020304" pitchFamily="18" charset="0"/>
                          <a:cs typeface="Times New Roman" panose="02020603050405020304" pitchFamily="18" charset="0"/>
                        </a:rPr>
                        <a:t>to send a representative to an </a:t>
                      </a:r>
                      <a:r>
                        <a:rPr lang="en-US" sz="2800" b="1" dirty="0" smtClean="0">
                          <a:solidFill>
                            <a:srgbClr val="0D5072"/>
                          </a:solidFill>
                          <a:latin typeface="Times New Roman" panose="02020603050405020304" pitchFamily="18" charset="0"/>
                          <a:cs typeface="Times New Roman" panose="02020603050405020304" pitchFamily="18" charset="0"/>
                        </a:rPr>
                        <a:t>ESSA Stakeholder Focus Group, </a:t>
                      </a:r>
                      <a:r>
                        <a:rPr lang="en-US" sz="2800" b="0" dirty="0" smtClean="0">
                          <a:solidFill>
                            <a:prstClr val="black"/>
                          </a:solidFill>
                          <a:latin typeface="Times New Roman" panose="02020603050405020304" pitchFamily="18" charset="0"/>
                          <a:cs typeface="Times New Roman" panose="02020603050405020304" pitchFamily="18" charset="0"/>
                        </a:rPr>
                        <a:t>which will meet periodically over the next few months to provide input on policy questions related to the state plan</a:t>
                      </a:r>
                      <a:endParaRPr lang="en-US" sz="2800" b="0" dirty="0">
                        <a:solidFill>
                          <a:prstClr val="black"/>
                        </a:solidFill>
                      </a:endParaRP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988694">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0" baseline="0" dirty="0" smtClean="0">
                          <a:latin typeface="Times New Roman" panose="02020603050405020304" pitchFamily="18" charset="0"/>
                          <a:cs typeface="Times New Roman" panose="02020603050405020304" pitchFamily="18" charset="0"/>
                        </a:rPr>
                        <a:t>Attending or hosting </a:t>
                      </a:r>
                      <a:r>
                        <a:rPr lang="en-US" sz="2800" b="1" baseline="0" dirty="0" smtClean="0">
                          <a:solidFill>
                            <a:srgbClr val="0D5072"/>
                          </a:solidFill>
                          <a:latin typeface="Times New Roman" panose="02020603050405020304" pitchFamily="18" charset="0"/>
                          <a:cs typeface="Times New Roman" panose="02020603050405020304" pitchFamily="18" charset="0"/>
                        </a:rPr>
                        <a:t>community and practitioner roundtable meetings </a:t>
                      </a:r>
                      <a:r>
                        <a:rPr lang="en-US" sz="2800" b="0" baseline="0" dirty="0" smtClean="0">
                          <a:latin typeface="Times New Roman" panose="02020603050405020304" pitchFamily="18" charset="0"/>
                          <a:cs typeface="Times New Roman" panose="02020603050405020304" pitchFamily="18" charset="0"/>
                        </a:rPr>
                        <a:t>throughout state</a:t>
                      </a: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49132">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tab pos="8120063" algn="l"/>
                        </a:tabLst>
                        <a:defRPr/>
                      </a:pPr>
                      <a:r>
                        <a:rPr lang="en-US" sz="2800" b="1" kern="1200" baseline="0" dirty="0" smtClean="0">
                          <a:solidFill>
                            <a:srgbClr val="0D5072"/>
                          </a:solidFill>
                          <a:effectLst/>
                          <a:latin typeface="Times New Roman" panose="02020603050405020304" pitchFamily="18" charset="0"/>
                          <a:ea typeface="+mn-ea"/>
                          <a:cs typeface="Times New Roman" panose="02020603050405020304" pitchFamily="18" charset="0"/>
                        </a:rPr>
                        <a:t>Compiling comments, questions and concerns </a:t>
                      </a:r>
                      <a:r>
                        <a:rPr lang="en-US" sz="2800" b="0" kern="1200" baseline="0" dirty="0" smtClean="0">
                          <a:solidFill>
                            <a:schemeClr val="dk1"/>
                          </a:solidFill>
                          <a:effectLst/>
                          <a:latin typeface="Times New Roman" panose="02020603050405020304" pitchFamily="18" charset="0"/>
                          <a:ea typeface="+mn-ea"/>
                          <a:cs typeface="Times New Roman" panose="02020603050405020304" pitchFamily="18" charset="0"/>
                        </a:rPr>
                        <a:t>to ensure internal decision makers have the relevant information and the public sees the input we receive</a:t>
                      </a:r>
                      <a:endParaRPr lang="en-US" sz="2000" b="0" baseline="0" dirty="0" smtClean="0">
                        <a:latin typeface="Times New Roman" panose="02020603050405020304" pitchFamily="18" charset="0"/>
                        <a:cs typeface="Times New Roman" panose="02020603050405020304" pitchFamily="18" charset="0"/>
                      </a:endParaRPr>
                    </a:p>
                  </a:txBody>
                  <a:tcPr marT="45726" marB="45726">
                    <a:lnL w="19050" cap="flat" cmpd="sng" algn="ctr">
                      <a:noFill/>
                      <a:prstDash val="solid"/>
                      <a:round/>
                      <a:headEnd type="none" w="med" len="med"/>
                      <a:tailEnd type="none" w="med" len="med"/>
                    </a:lnL>
                    <a:lnR w="19050" cap="flat" cmpd="sng" algn="ctr">
                      <a:no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0785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OE Talent Divis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 Talent Division</Template>
  <TotalTime>95387</TotalTime>
  <Words>2867</Words>
  <Application>Microsoft Office PowerPoint</Application>
  <PresentationFormat>On-screen Show (4:3)</PresentationFormat>
  <Paragraphs>352</Paragraphs>
  <Slides>23</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ＭＳ Ｐゴシック</vt:lpstr>
      <vt:lpstr>Arial</vt:lpstr>
      <vt:lpstr>Calibri</vt:lpstr>
      <vt:lpstr>Courier New</vt:lpstr>
      <vt:lpstr>Palatino</vt:lpstr>
      <vt:lpstr>Symbol</vt:lpstr>
      <vt:lpstr>Times New Roman</vt:lpstr>
      <vt:lpstr>Wingdings</vt:lpstr>
      <vt:lpstr>DOE Talent Division</vt:lpstr>
      <vt:lpstr>Custom Design</vt:lpstr>
      <vt:lpstr>Every Student Succeeds Act  in New Jersey </vt:lpstr>
      <vt:lpstr>The Every Student Succeeds Act (ESSA)</vt:lpstr>
      <vt:lpstr>NJDOE Internal ESSA Work: 4 Areas of Focus  </vt:lpstr>
      <vt:lpstr>Timeline 2016-17 </vt:lpstr>
      <vt:lpstr>ESSA State Plan</vt:lpstr>
      <vt:lpstr>Developing the ESSA State Plan</vt:lpstr>
      <vt:lpstr>Commitment to Ongoing Engagement</vt:lpstr>
      <vt:lpstr>Engagement So Far</vt:lpstr>
      <vt:lpstr>Now and Moving Forward…</vt:lpstr>
      <vt:lpstr>Challenging Academic Standards </vt:lpstr>
      <vt:lpstr>Academic Assessments Title I, Part A, Section 1111(b)(2), Academic Assessments</vt:lpstr>
      <vt:lpstr>PowerPoint Presentation</vt:lpstr>
      <vt:lpstr>PowerPoint Presentation</vt:lpstr>
      <vt:lpstr>Annual Meaningful Differentiation of Schools</vt:lpstr>
      <vt:lpstr>PowerPoint Presentation</vt:lpstr>
      <vt:lpstr>NJDOE Plans for Providing Guidance to Districts</vt:lpstr>
      <vt:lpstr>Nov-Dec Technical Assistance Sessions</vt:lpstr>
      <vt:lpstr>School District Funding Highlights</vt:lpstr>
      <vt:lpstr>School District Funding Highlights (continued)</vt:lpstr>
      <vt:lpstr>School District Funding Highlights (continued)</vt:lpstr>
      <vt:lpstr> Title IV, Part A – Student Support/Academic Enrichment</vt:lpstr>
      <vt:lpstr>Special Rules Regarding Use of Title IV, Part A Funds </vt:lpstr>
      <vt:lpstr>Community Input Matters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 of Teacher &amp; Leader Effectiveness</dc:title>
  <dc:creator>abencan</dc:creator>
  <cp:lastModifiedBy>Donna Evangelista</cp:lastModifiedBy>
  <cp:revision>793</cp:revision>
  <cp:lastPrinted>2016-10-24T17:40:18Z</cp:lastPrinted>
  <dcterms:created xsi:type="dcterms:W3CDTF">2015-01-16T19:17:08Z</dcterms:created>
  <dcterms:modified xsi:type="dcterms:W3CDTF">2016-11-29T17:08:16Z</dcterms:modified>
</cp:coreProperties>
</file>