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1" r:id="rId1"/>
    <p:sldMasterId id="2147483674" r:id="rId2"/>
  </p:sldMasterIdLst>
  <p:notesMasterIdLst>
    <p:notesMasterId r:id="rId50"/>
  </p:notesMasterIdLst>
  <p:handoutMasterIdLst>
    <p:handoutMasterId r:id="rId51"/>
  </p:handoutMasterIdLst>
  <p:sldIdLst>
    <p:sldId id="627" r:id="rId3"/>
    <p:sldId id="628" r:id="rId4"/>
    <p:sldId id="629" r:id="rId5"/>
    <p:sldId id="630" r:id="rId6"/>
    <p:sldId id="634" r:id="rId7"/>
    <p:sldId id="636" r:id="rId8"/>
    <p:sldId id="635" r:id="rId9"/>
    <p:sldId id="633" r:id="rId10"/>
    <p:sldId id="637" r:id="rId11"/>
    <p:sldId id="639" r:id="rId12"/>
    <p:sldId id="641" r:id="rId13"/>
    <p:sldId id="652" r:id="rId14"/>
    <p:sldId id="642" r:id="rId15"/>
    <p:sldId id="644" r:id="rId16"/>
    <p:sldId id="645" r:id="rId17"/>
    <p:sldId id="646" r:id="rId18"/>
    <p:sldId id="647" r:id="rId19"/>
    <p:sldId id="648" r:id="rId20"/>
    <p:sldId id="650" r:id="rId21"/>
    <p:sldId id="649" r:id="rId22"/>
    <p:sldId id="651" r:id="rId23"/>
    <p:sldId id="598" r:id="rId24"/>
    <p:sldId id="623" r:id="rId25"/>
    <p:sldId id="624" r:id="rId26"/>
    <p:sldId id="589" r:id="rId27"/>
    <p:sldId id="601" r:id="rId28"/>
    <p:sldId id="602" r:id="rId29"/>
    <p:sldId id="603" r:id="rId30"/>
    <p:sldId id="604" r:id="rId31"/>
    <p:sldId id="595" r:id="rId32"/>
    <p:sldId id="608" r:id="rId33"/>
    <p:sldId id="612" r:id="rId34"/>
    <p:sldId id="626" r:id="rId35"/>
    <p:sldId id="613" r:id="rId36"/>
    <p:sldId id="614" r:id="rId37"/>
    <p:sldId id="615" r:id="rId38"/>
    <p:sldId id="617" r:id="rId39"/>
    <p:sldId id="618" r:id="rId40"/>
    <p:sldId id="625" r:id="rId41"/>
    <p:sldId id="619" r:id="rId42"/>
    <p:sldId id="620" r:id="rId43"/>
    <p:sldId id="621" r:id="rId44"/>
    <p:sldId id="653" r:id="rId45"/>
    <p:sldId id="654" r:id="rId46"/>
    <p:sldId id="622" r:id="rId47"/>
    <p:sldId id="593" r:id="rId48"/>
    <p:sldId id="640" r:id="rId4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brown" initials="k" lastIdx="2" clrIdx="0"/>
  <p:cmAuthor id="1" name="Angelo, Matthew" initials="AM" lastIdx="1" clrIdx="1"/>
  <p:cmAuthor id="2" name="Pasculli, Diana" initials="PD" lastIdx="20" clrIdx="2">
    <p:extLst/>
  </p:cmAuthor>
  <p:cmAuthor id="3" name="Kedda Williams" initials="KW" lastIdx="1" clrIdx="3">
    <p:extLst/>
  </p:cmAuthor>
  <p:cmAuthor id="4" name="SophieGreen" initials="S" lastIdx="25" clrIdx="4">
    <p:extLst/>
  </p:cmAuthor>
  <p:cmAuthor id="5" name="Riddlesperger, James" initials="RJ" lastIdx="27" clrIdx="5">
    <p:extLst/>
  </p:cmAuthor>
  <p:cmAuthor id="6" name="Hayin Kim" initials="HK" lastIdx="2"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072"/>
    <a:srgbClr val="D05727"/>
    <a:srgbClr val="FFDC6D"/>
    <a:srgbClr val="FFEFBD"/>
    <a:srgbClr val="178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54" autoAdjust="0"/>
    <p:restoredTop sz="70877" autoAdjust="0"/>
  </p:normalViewPr>
  <p:slideViewPr>
    <p:cSldViewPr>
      <p:cViewPr varScale="1">
        <p:scale>
          <a:sx n="51" d="100"/>
          <a:sy n="51" d="100"/>
        </p:scale>
        <p:origin x="558" y="7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0" d="100"/>
          <a:sy n="70" d="100"/>
        </p:scale>
        <p:origin x="3010" y="6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8346-5E58-4D57-9C32-00854F9C9A6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5A05D6B-C079-46D4-A2D9-32366F549F65}">
      <dgm:prSet phldrT="[Text]" custT="1"/>
      <dgm:spPr/>
      <dgm:t>
        <a:bodyPr/>
        <a:lstStyle/>
        <a:p>
          <a:r>
            <a:rPr lang="en-US" sz="5400" dirty="0" smtClean="0"/>
            <a:t>Winter</a:t>
          </a:r>
          <a:endParaRPr lang="en-US" sz="5400" dirty="0"/>
        </a:p>
      </dgm:t>
    </dgm:pt>
    <dgm:pt modelId="{0DBA51DE-DA5C-4819-B3A7-0A1E34BC2F06}" type="parTrans" cxnId="{2B07CF54-3C0F-43AC-8D56-67ADE7B0CE7B}">
      <dgm:prSet/>
      <dgm:spPr/>
      <dgm:t>
        <a:bodyPr/>
        <a:lstStyle/>
        <a:p>
          <a:endParaRPr lang="en-US"/>
        </a:p>
      </dgm:t>
    </dgm:pt>
    <dgm:pt modelId="{B410C33F-AE85-44A5-83AF-CADDD90A1742}" type="sibTrans" cxnId="{2B07CF54-3C0F-43AC-8D56-67ADE7B0CE7B}">
      <dgm:prSet/>
      <dgm:spPr/>
      <dgm:t>
        <a:bodyPr/>
        <a:lstStyle/>
        <a:p>
          <a:endParaRPr lang="en-US"/>
        </a:p>
      </dgm:t>
    </dgm:pt>
    <dgm:pt modelId="{11658BFE-1B4B-490B-A286-C5435E9A30FF}">
      <dgm:prSet phldrT="[Text]" custT="1"/>
      <dgm:spPr/>
      <dgm:t>
        <a:bodyPr/>
        <a:lstStyle/>
        <a:p>
          <a:r>
            <a:rPr lang="en-US" sz="2400" dirty="0" smtClean="0"/>
            <a:t>What you should currently be discussing with NP schools </a:t>
          </a:r>
          <a:endParaRPr lang="en-US" sz="2400" dirty="0"/>
        </a:p>
      </dgm:t>
    </dgm:pt>
    <dgm:pt modelId="{7F531ECC-B6D5-4137-99B1-11AA137AB5B3}" type="parTrans" cxnId="{95F0868F-8924-4A40-80FA-AE4D00EC37C0}">
      <dgm:prSet/>
      <dgm:spPr/>
      <dgm:t>
        <a:bodyPr/>
        <a:lstStyle/>
        <a:p>
          <a:endParaRPr lang="en-US"/>
        </a:p>
      </dgm:t>
    </dgm:pt>
    <dgm:pt modelId="{3D60E3E0-439F-4669-A1D8-6C5EE3800320}" type="sibTrans" cxnId="{95F0868F-8924-4A40-80FA-AE4D00EC37C0}">
      <dgm:prSet/>
      <dgm:spPr/>
      <dgm:t>
        <a:bodyPr/>
        <a:lstStyle/>
        <a:p>
          <a:endParaRPr lang="en-US"/>
        </a:p>
      </dgm:t>
    </dgm:pt>
    <dgm:pt modelId="{DA28E7A3-3138-4424-B92D-903AB0AEEFB7}" type="pres">
      <dgm:prSet presAssocID="{C2328346-5E58-4D57-9C32-00854F9C9A66}" presName="linear" presStyleCnt="0">
        <dgm:presLayoutVars>
          <dgm:dir/>
          <dgm:animLvl val="lvl"/>
          <dgm:resizeHandles val="exact"/>
        </dgm:presLayoutVars>
      </dgm:prSet>
      <dgm:spPr/>
      <dgm:t>
        <a:bodyPr/>
        <a:lstStyle/>
        <a:p>
          <a:endParaRPr lang="en-US"/>
        </a:p>
      </dgm:t>
    </dgm:pt>
    <dgm:pt modelId="{FF2FB832-93FB-4D69-9295-7DCB1B3A589A}" type="pres">
      <dgm:prSet presAssocID="{45A05D6B-C079-46D4-A2D9-32366F549F65}" presName="parentLin" presStyleCnt="0"/>
      <dgm:spPr/>
    </dgm:pt>
    <dgm:pt modelId="{9D264A0D-BBE2-428B-A281-2E1FF21E80A9}" type="pres">
      <dgm:prSet presAssocID="{45A05D6B-C079-46D4-A2D9-32366F549F65}" presName="parentLeftMargin" presStyleLbl="node1" presStyleIdx="0" presStyleCnt="1"/>
      <dgm:spPr/>
      <dgm:t>
        <a:bodyPr/>
        <a:lstStyle/>
        <a:p>
          <a:endParaRPr lang="en-US"/>
        </a:p>
      </dgm:t>
    </dgm:pt>
    <dgm:pt modelId="{71EA8AA6-8FB4-4EDB-8B0F-DE2972FDBDCD}" type="pres">
      <dgm:prSet presAssocID="{45A05D6B-C079-46D4-A2D9-32366F549F65}" presName="parentText" presStyleLbl="node1" presStyleIdx="0" presStyleCnt="1">
        <dgm:presLayoutVars>
          <dgm:chMax val="0"/>
          <dgm:bulletEnabled val="1"/>
        </dgm:presLayoutVars>
      </dgm:prSet>
      <dgm:spPr/>
      <dgm:t>
        <a:bodyPr/>
        <a:lstStyle/>
        <a:p>
          <a:endParaRPr lang="en-US"/>
        </a:p>
      </dgm:t>
    </dgm:pt>
    <dgm:pt modelId="{6DC8D44F-DBF3-43B6-AF23-3A432C0FD6DA}" type="pres">
      <dgm:prSet presAssocID="{45A05D6B-C079-46D4-A2D9-32366F549F65}" presName="negativeSpace" presStyleCnt="0"/>
      <dgm:spPr/>
    </dgm:pt>
    <dgm:pt modelId="{ABA5C40E-6620-483F-B339-39CD2A3668D1}" type="pres">
      <dgm:prSet presAssocID="{45A05D6B-C079-46D4-A2D9-32366F549F65}" presName="childText" presStyleLbl="conFgAcc1" presStyleIdx="0" presStyleCnt="1">
        <dgm:presLayoutVars>
          <dgm:bulletEnabled val="1"/>
        </dgm:presLayoutVars>
      </dgm:prSet>
      <dgm:spPr/>
      <dgm:t>
        <a:bodyPr/>
        <a:lstStyle/>
        <a:p>
          <a:endParaRPr lang="en-US"/>
        </a:p>
      </dgm:t>
    </dgm:pt>
  </dgm:ptLst>
  <dgm:cxnLst>
    <dgm:cxn modelId="{ADB28DFF-9215-4076-AC9B-95D0EEA85827}" type="presOf" srcId="{45A05D6B-C079-46D4-A2D9-32366F549F65}" destId="{9D264A0D-BBE2-428B-A281-2E1FF21E80A9}" srcOrd="0" destOrd="0" presId="urn:microsoft.com/office/officeart/2005/8/layout/list1"/>
    <dgm:cxn modelId="{283E0C47-5B30-4572-B25D-D4A494C065A3}" type="presOf" srcId="{C2328346-5E58-4D57-9C32-00854F9C9A66}" destId="{DA28E7A3-3138-4424-B92D-903AB0AEEFB7}" srcOrd="0" destOrd="0" presId="urn:microsoft.com/office/officeart/2005/8/layout/list1"/>
    <dgm:cxn modelId="{63A8F2B1-ECEA-4125-931E-343678C18FFA}" type="presOf" srcId="{45A05D6B-C079-46D4-A2D9-32366F549F65}" destId="{71EA8AA6-8FB4-4EDB-8B0F-DE2972FDBDCD}" srcOrd="1" destOrd="0" presId="urn:microsoft.com/office/officeart/2005/8/layout/list1"/>
    <dgm:cxn modelId="{95F0868F-8924-4A40-80FA-AE4D00EC37C0}" srcId="{45A05D6B-C079-46D4-A2D9-32366F549F65}" destId="{11658BFE-1B4B-490B-A286-C5435E9A30FF}" srcOrd="0" destOrd="0" parTransId="{7F531ECC-B6D5-4137-99B1-11AA137AB5B3}" sibTransId="{3D60E3E0-439F-4669-A1D8-6C5EE3800320}"/>
    <dgm:cxn modelId="{D9E3718D-FB85-4FF4-A70F-4CE35D9FF696}" type="presOf" srcId="{11658BFE-1B4B-490B-A286-C5435E9A30FF}" destId="{ABA5C40E-6620-483F-B339-39CD2A3668D1}" srcOrd="0" destOrd="0" presId="urn:microsoft.com/office/officeart/2005/8/layout/list1"/>
    <dgm:cxn modelId="{2B07CF54-3C0F-43AC-8D56-67ADE7B0CE7B}" srcId="{C2328346-5E58-4D57-9C32-00854F9C9A66}" destId="{45A05D6B-C079-46D4-A2D9-32366F549F65}" srcOrd="0" destOrd="0" parTransId="{0DBA51DE-DA5C-4819-B3A7-0A1E34BC2F06}" sibTransId="{B410C33F-AE85-44A5-83AF-CADDD90A1742}"/>
    <dgm:cxn modelId="{1D186120-492F-49DA-9A4E-FCBFCEAE9CDD}" type="presParOf" srcId="{DA28E7A3-3138-4424-B92D-903AB0AEEFB7}" destId="{FF2FB832-93FB-4D69-9295-7DCB1B3A589A}" srcOrd="0" destOrd="0" presId="urn:microsoft.com/office/officeart/2005/8/layout/list1"/>
    <dgm:cxn modelId="{5A4C73AC-456E-4E3A-8B1B-0B723AC7454F}" type="presParOf" srcId="{FF2FB832-93FB-4D69-9295-7DCB1B3A589A}" destId="{9D264A0D-BBE2-428B-A281-2E1FF21E80A9}" srcOrd="0" destOrd="0" presId="urn:microsoft.com/office/officeart/2005/8/layout/list1"/>
    <dgm:cxn modelId="{A9A08370-C341-459A-8163-CD3D89F6A222}" type="presParOf" srcId="{FF2FB832-93FB-4D69-9295-7DCB1B3A589A}" destId="{71EA8AA6-8FB4-4EDB-8B0F-DE2972FDBDCD}" srcOrd="1" destOrd="0" presId="urn:microsoft.com/office/officeart/2005/8/layout/list1"/>
    <dgm:cxn modelId="{CC4EA671-79B4-4E5E-95E5-46DCDC08C43D}" type="presParOf" srcId="{DA28E7A3-3138-4424-B92D-903AB0AEEFB7}" destId="{6DC8D44F-DBF3-43B6-AF23-3A432C0FD6DA}" srcOrd="1" destOrd="0" presId="urn:microsoft.com/office/officeart/2005/8/layout/list1"/>
    <dgm:cxn modelId="{CFE06A67-8304-49BF-B127-BA95059122F2}" type="presParOf" srcId="{DA28E7A3-3138-4424-B92D-903AB0AEEFB7}" destId="{ABA5C40E-6620-483F-B339-39CD2A3668D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328346-5E58-4D57-9C32-00854F9C9A6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5A05D6B-C079-46D4-A2D9-32366F549F65}">
      <dgm:prSet phldrT="[Text]" custT="1"/>
      <dgm:spPr/>
      <dgm:t>
        <a:bodyPr/>
        <a:lstStyle/>
        <a:p>
          <a:r>
            <a:rPr lang="en-US" sz="5400" dirty="0" smtClean="0"/>
            <a:t>Spring</a:t>
          </a:r>
          <a:endParaRPr lang="en-US" sz="5400" dirty="0"/>
        </a:p>
      </dgm:t>
    </dgm:pt>
    <dgm:pt modelId="{0DBA51DE-DA5C-4819-B3A7-0A1E34BC2F06}" type="parTrans" cxnId="{2B07CF54-3C0F-43AC-8D56-67ADE7B0CE7B}">
      <dgm:prSet/>
      <dgm:spPr/>
      <dgm:t>
        <a:bodyPr/>
        <a:lstStyle/>
        <a:p>
          <a:endParaRPr lang="en-US"/>
        </a:p>
      </dgm:t>
    </dgm:pt>
    <dgm:pt modelId="{B410C33F-AE85-44A5-83AF-CADDD90A1742}" type="sibTrans" cxnId="{2B07CF54-3C0F-43AC-8D56-67ADE7B0CE7B}">
      <dgm:prSet/>
      <dgm:spPr/>
      <dgm:t>
        <a:bodyPr/>
        <a:lstStyle/>
        <a:p>
          <a:endParaRPr lang="en-US"/>
        </a:p>
      </dgm:t>
    </dgm:pt>
    <dgm:pt modelId="{11658BFE-1B4B-490B-A286-C5435E9A30FF}">
      <dgm:prSet phldrT="[Text]" custT="1"/>
      <dgm:spPr/>
      <dgm:t>
        <a:bodyPr/>
        <a:lstStyle/>
        <a:p>
          <a:endParaRPr lang="en-US" sz="3600" dirty="0"/>
        </a:p>
      </dgm:t>
    </dgm:pt>
    <dgm:pt modelId="{7F531ECC-B6D5-4137-99B1-11AA137AB5B3}" type="parTrans" cxnId="{95F0868F-8924-4A40-80FA-AE4D00EC37C0}">
      <dgm:prSet/>
      <dgm:spPr/>
      <dgm:t>
        <a:bodyPr/>
        <a:lstStyle/>
        <a:p>
          <a:endParaRPr lang="en-US"/>
        </a:p>
      </dgm:t>
    </dgm:pt>
    <dgm:pt modelId="{3D60E3E0-439F-4669-A1D8-6C5EE3800320}" type="sibTrans" cxnId="{95F0868F-8924-4A40-80FA-AE4D00EC37C0}">
      <dgm:prSet/>
      <dgm:spPr/>
      <dgm:t>
        <a:bodyPr/>
        <a:lstStyle/>
        <a:p>
          <a:endParaRPr lang="en-US"/>
        </a:p>
      </dgm:t>
    </dgm:pt>
    <dgm:pt modelId="{E5857738-83F5-4599-83FB-101FFC57873E}" type="pres">
      <dgm:prSet presAssocID="{C2328346-5E58-4D57-9C32-00854F9C9A66}" presName="linear" presStyleCnt="0">
        <dgm:presLayoutVars>
          <dgm:dir/>
          <dgm:animLvl val="lvl"/>
          <dgm:resizeHandles val="exact"/>
        </dgm:presLayoutVars>
      </dgm:prSet>
      <dgm:spPr/>
      <dgm:t>
        <a:bodyPr/>
        <a:lstStyle/>
        <a:p>
          <a:endParaRPr lang="en-US"/>
        </a:p>
      </dgm:t>
    </dgm:pt>
    <dgm:pt modelId="{E0A625A8-8DC5-4BEC-B60B-A3EC63007169}" type="pres">
      <dgm:prSet presAssocID="{45A05D6B-C079-46D4-A2D9-32366F549F65}" presName="parentLin" presStyleCnt="0"/>
      <dgm:spPr/>
    </dgm:pt>
    <dgm:pt modelId="{700B8F76-D424-4B1B-850E-07C9FE9A3E55}" type="pres">
      <dgm:prSet presAssocID="{45A05D6B-C079-46D4-A2D9-32366F549F65}" presName="parentLeftMargin" presStyleLbl="node1" presStyleIdx="0" presStyleCnt="1"/>
      <dgm:spPr/>
      <dgm:t>
        <a:bodyPr/>
        <a:lstStyle/>
        <a:p>
          <a:endParaRPr lang="en-US"/>
        </a:p>
      </dgm:t>
    </dgm:pt>
    <dgm:pt modelId="{0D38AC92-12A3-45D7-9453-AE0F901DEA69}" type="pres">
      <dgm:prSet presAssocID="{45A05D6B-C079-46D4-A2D9-32366F549F65}" presName="parentText" presStyleLbl="node1" presStyleIdx="0" presStyleCnt="1">
        <dgm:presLayoutVars>
          <dgm:chMax val="0"/>
          <dgm:bulletEnabled val="1"/>
        </dgm:presLayoutVars>
      </dgm:prSet>
      <dgm:spPr/>
      <dgm:t>
        <a:bodyPr/>
        <a:lstStyle/>
        <a:p>
          <a:endParaRPr lang="en-US"/>
        </a:p>
      </dgm:t>
    </dgm:pt>
    <dgm:pt modelId="{7689DA42-F221-4C55-9646-704CA18F6F81}" type="pres">
      <dgm:prSet presAssocID="{45A05D6B-C079-46D4-A2D9-32366F549F65}" presName="negativeSpace" presStyleCnt="0"/>
      <dgm:spPr/>
    </dgm:pt>
    <dgm:pt modelId="{763EB2B0-7F5E-45B9-A5BF-39832CA8A14B}" type="pres">
      <dgm:prSet presAssocID="{45A05D6B-C079-46D4-A2D9-32366F549F65}" presName="childText" presStyleLbl="conFgAcc1" presStyleIdx="0" presStyleCnt="1">
        <dgm:presLayoutVars>
          <dgm:bulletEnabled val="1"/>
        </dgm:presLayoutVars>
      </dgm:prSet>
      <dgm:spPr/>
      <dgm:t>
        <a:bodyPr/>
        <a:lstStyle/>
        <a:p>
          <a:endParaRPr lang="en-US"/>
        </a:p>
      </dgm:t>
    </dgm:pt>
  </dgm:ptLst>
  <dgm:cxnLst>
    <dgm:cxn modelId="{C50F66CD-BA3A-4301-8403-7BBE936821D4}" type="presOf" srcId="{45A05D6B-C079-46D4-A2D9-32366F549F65}" destId="{0D38AC92-12A3-45D7-9453-AE0F901DEA69}" srcOrd="1" destOrd="0" presId="urn:microsoft.com/office/officeart/2005/8/layout/list1"/>
    <dgm:cxn modelId="{B9F790FA-39CC-4EC6-9D62-E5A8D6A16C61}" type="presOf" srcId="{45A05D6B-C079-46D4-A2D9-32366F549F65}" destId="{700B8F76-D424-4B1B-850E-07C9FE9A3E55}" srcOrd="0" destOrd="0" presId="urn:microsoft.com/office/officeart/2005/8/layout/list1"/>
    <dgm:cxn modelId="{0E16B539-BF74-41D7-84B3-BEDA923DCC7A}" type="presOf" srcId="{11658BFE-1B4B-490B-A286-C5435E9A30FF}" destId="{763EB2B0-7F5E-45B9-A5BF-39832CA8A14B}" srcOrd="0" destOrd="0" presId="urn:microsoft.com/office/officeart/2005/8/layout/list1"/>
    <dgm:cxn modelId="{95F0868F-8924-4A40-80FA-AE4D00EC37C0}" srcId="{45A05D6B-C079-46D4-A2D9-32366F549F65}" destId="{11658BFE-1B4B-490B-A286-C5435E9A30FF}" srcOrd="0" destOrd="0" parTransId="{7F531ECC-B6D5-4137-99B1-11AA137AB5B3}" sibTransId="{3D60E3E0-439F-4669-A1D8-6C5EE3800320}"/>
    <dgm:cxn modelId="{16595F43-FB15-4001-96FC-C8DDAACE10F1}" type="presOf" srcId="{C2328346-5E58-4D57-9C32-00854F9C9A66}" destId="{E5857738-83F5-4599-83FB-101FFC57873E}" srcOrd="0" destOrd="0" presId="urn:microsoft.com/office/officeart/2005/8/layout/list1"/>
    <dgm:cxn modelId="{2B07CF54-3C0F-43AC-8D56-67ADE7B0CE7B}" srcId="{C2328346-5E58-4D57-9C32-00854F9C9A66}" destId="{45A05D6B-C079-46D4-A2D9-32366F549F65}" srcOrd="0" destOrd="0" parTransId="{0DBA51DE-DA5C-4819-B3A7-0A1E34BC2F06}" sibTransId="{B410C33F-AE85-44A5-83AF-CADDD90A1742}"/>
    <dgm:cxn modelId="{2DFDE28E-3D46-4AA3-9E25-B160336B5F50}" type="presParOf" srcId="{E5857738-83F5-4599-83FB-101FFC57873E}" destId="{E0A625A8-8DC5-4BEC-B60B-A3EC63007169}" srcOrd="0" destOrd="0" presId="urn:microsoft.com/office/officeart/2005/8/layout/list1"/>
    <dgm:cxn modelId="{2C731CDF-1097-4EA3-9F91-4C28B7B0CCF6}" type="presParOf" srcId="{E0A625A8-8DC5-4BEC-B60B-A3EC63007169}" destId="{700B8F76-D424-4B1B-850E-07C9FE9A3E55}" srcOrd="0" destOrd="0" presId="urn:microsoft.com/office/officeart/2005/8/layout/list1"/>
    <dgm:cxn modelId="{42236EFB-83F2-43CB-B461-BBC98A9FAB87}" type="presParOf" srcId="{E0A625A8-8DC5-4BEC-B60B-A3EC63007169}" destId="{0D38AC92-12A3-45D7-9453-AE0F901DEA69}" srcOrd="1" destOrd="0" presId="urn:microsoft.com/office/officeart/2005/8/layout/list1"/>
    <dgm:cxn modelId="{D20641E3-7280-42B4-A0F1-F75A50A4AFC5}" type="presParOf" srcId="{E5857738-83F5-4599-83FB-101FFC57873E}" destId="{7689DA42-F221-4C55-9646-704CA18F6F81}" srcOrd="1" destOrd="0" presId="urn:microsoft.com/office/officeart/2005/8/layout/list1"/>
    <dgm:cxn modelId="{F91836EE-FAAE-4848-B1D8-8F839257BFF8}" type="presParOf" srcId="{E5857738-83F5-4599-83FB-101FFC57873E}" destId="{763EB2B0-7F5E-45B9-A5BF-39832CA8A14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328346-5E58-4D57-9C32-00854F9C9A6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5A05D6B-C079-46D4-A2D9-32366F549F65}">
      <dgm:prSet phldrT="[Text]" custT="1"/>
      <dgm:spPr/>
      <dgm:t>
        <a:bodyPr/>
        <a:lstStyle/>
        <a:p>
          <a:r>
            <a:rPr lang="en-US" sz="5400" dirty="0" smtClean="0"/>
            <a:t>Summer</a:t>
          </a:r>
          <a:r>
            <a:rPr lang="en-US" sz="4400" dirty="0" smtClean="0"/>
            <a:t> </a:t>
          </a:r>
        </a:p>
      </dgm:t>
    </dgm:pt>
    <dgm:pt modelId="{0DBA51DE-DA5C-4819-B3A7-0A1E34BC2F06}" type="parTrans" cxnId="{2B07CF54-3C0F-43AC-8D56-67ADE7B0CE7B}">
      <dgm:prSet/>
      <dgm:spPr/>
      <dgm:t>
        <a:bodyPr/>
        <a:lstStyle/>
        <a:p>
          <a:endParaRPr lang="en-US"/>
        </a:p>
      </dgm:t>
    </dgm:pt>
    <dgm:pt modelId="{B410C33F-AE85-44A5-83AF-CADDD90A1742}" type="sibTrans" cxnId="{2B07CF54-3C0F-43AC-8D56-67ADE7B0CE7B}">
      <dgm:prSet/>
      <dgm:spPr/>
      <dgm:t>
        <a:bodyPr/>
        <a:lstStyle/>
        <a:p>
          <a:endParaRPr lang="en-US"/>
        </a:p>
      </dgm:t>
    </dgm:pt>
    <dgm:pt modelId="{6008DA87-F0BE-49C6-90F3-9A147EC0AC63}">
      <dgm:prSet phldrT="[Text]" custT="1"/>
      <dgm:spPr/>
      <dgm:t>
        <a:bodyPr/>
        <a:lstStyle/>
        <a:p>
          <a:endParaRPr lang="en-US" sz="2400" dirty="0"/>
        </a:p>
      </dgm:t>
    </dgm:pt>
    <dgm:pt modelId="{DB529811-EF58-4B8E-8829-C6895340F8D2}" type="parTrans" cxnId="{706A00E3-EBC9-4AC9-9FBD-2F7F551C12DA}">
      <dgm:prSet/>
      <dgm:spPr/>
      <dgm:t>
        <a:bodyPr/>
        <a:lstStyle/>
        <a:p>
          <a:endParaRPr lang="en-US"/>
        </a:p>
      </dgm:t>
    </dgm:pt>
    <dgm:pt modelId="{98624D1E-A577-4B93-9FFC-35095B083B81}" type="sibTrans" cxnId="{706A00E3-EBC9-4AC9-9FBD-2F7F551C12DA}">
      <dgm:prSet/>
      <dgm:spPr/>
      <dgm:t>
        <a:bodyPr/>
        <a:lstStyle/>
        <a:p>
          <a:endParaRPr lang="en-US"/>
        </a:p>
      </dgm:t>
    </dgm:pt>
    <dgm:pt modelId="{E9D3AD4D-F5AD-4764-8710-3A95439E348B}">
      <dgm:prSet phldrT="[Text]" custT="1"/>
      <dgm:spPr/>
      <dgm:t>
        <a:bodyPr/>
        <a:lstStyle/>
        <a:p>
          <a:endParaRPr lang="en-US" sz="3600" dirty="0"/>
        </a:p>
      </dgm:t>
    </dgm:pt>
    <dgm:pt modelId="{4318131F-4A13-453E-B1F2-F7988BBB1C33}" type="parTrans" cxnId="{4D357945-CBC4-4882-8817-00693387EA7D}">
      <dgm:prSet/>
      <dgm:spPr/>
      <dgm:t>
        <a:bodyPr/>
        <a:lstStyle/>
        <a:p>
          <a:endParaRPr lang="en-US"/>
        </a:p>
      </dgm:t>
    </dgm:pt>
    <dgm:pt modelId="{81828FC6-E232-4771-B2B7-F1C339E1852E}" type="sibTrans" cxnId="{4D357945-CBC4-4882-8817-00693387EA7D}">
      <dgm:prSet/>
      <dgm:spPr/>
      <dgm:t>
        <a:bodyPr/>
        <a:lstStyle/>
        <a:p>
          <a:endParaRPr lang="en-US"/>
        </a:p>
      </dgm:t>
    </dgm:pt>
    <dgm:pt modelId="{9AB999DE-F73E-4E2B-AF69-6132BE0AF02C}">
      <dgm:prSet phldrT="[Text]" custT="1"/>
      <dgm:spPr/>
      <dgm:t>
        <a:bodyPr/>
        <a:lstStyle/>
        <a:p>
          <a:endParaRPr lang="en-US" sz="3600" dirty="0"/>
        </a:p>
      </dgm:t>
    </dgm:pt>
    <dgm:pt modelId="{F6FB4970-62C5-4574-8F06-E39DE4DC6060}" type="parTrans" cxnId="{8E49301D-B790-44D0-BAAB-0F10A4F86F32}">
      <dgm:prSet/>
      <dgm:spPr/>
      <dgm:t>
        <a:bodyPr/>
        <a:lstStyle/>
        <a:p>
          <a:endParaRPr lang="en-US"/>
        </a:p>
      </dgm:t>
    </dgm:pt>
    <dgm:pt modelId="{C548D985-CEAA-4896-AEBA-AA173A86457D}" type="sibTrans" cxnId="{8E49301D-B790-44D0-BAAB-0F10A4F86F32}">
      <dgm:prSet/>
      <dgm:spPr/>
      <dgm:t>
        <a:bodyPr/>
        <a:lstStyle/>
        <a:p>
          <a:endParaRPr lang="en-US"/>
        </a:p>
      </dgm:t>
    </dgm:pt>
    <dgm:pt modelId="{EE9ECAB0-0ADA-468E-9753-D9EC1D9A67D6}" type="pres">
      <dgm:prSet presAssocID="{C2328346-5E58-4D57-9C32-00854F9C9A66}" presName="linear" presStyleCnt="0">
        <dgm:presLayoutVars>
          <dgm:dir/>
          <dgm:animLvl val="lvl"/>
          <dgm:resizeHandles val="exact"/>
        </dgm:presLayoutVars>
      </dgm:prSet>
      <dgm:spPr/>
      <dgm:t>
        <a:bodyPr/>
        <a:lstStyle/>
        <a:p>
          <a:endParaRPr lang="en-US"/>
        </a:p>
      </dgm:t>
    </dgm:pt>
    <dgm:pt modelId="{FE34EA87-8894-4B33-BD2E-DB29386A2703}" type="pres">
      <dgm:prSet presAssocID="{45A05D6B-C079-46D4-A2D9-32366F549F65}" presName="parentLin" presStyleCnt="0"/>
      <dgm:spPr/>
    </dgm:pt>
    <dgm:pt modelId="{8D0D2EB6-9FF1-4694-B75E-7F4AB416C595}" type="pres">
      <dgm:prSet presAssocID="{45A05D6B-C079-46D4-A2D9-32366F549F65}" presName="parentLeftMargin" presStyleLbl="node1" presStyleIdx="0" presStyleCnt="1"/>
      <dgm:spPr/>
      <dgm:t>
        <a:bodyPr/>
        <a:lstStyle/>
        <a:p>
          <a:endParaRPr lang="en-US"/>
        </a:p>
      </dgm:t>
    </dgm:pt>
    <dgm:pt modelId="{954A932A-0585-4EDB-B5E4-E56497923162}" type="pres">
      <dgm:prSet presAssocID="{45A05D6B-C079-46D4-A2D9-32366F549F65}" presName="parentText" presStyleLbl="node1" presStyleIdx="0" presStyleCnt="1">
        <dgm:presLayoutVars>
          <dgm:chMax val="0"/>
          <dgm:bulletEnabled val="1"/>
        </dgm:presLayoutVars>
      </dgm:prSet>
      <dgm:spPr/>
      <dgm:t>
        <a:bodyPr/>
        <a:lstStyle/>
        <a:p>
          <a:endParaRPr lang="en-US"/>
        </a:p>
      </dgm:t>
    </dgm:pt>
    <dgm:pt modelId="{981AAF02-9BDD-4114-9AF6-9C848B30243D}" type="pres">
      <dgm:prSet presAssocID="{45A05D6B-C079-46D4-A2D9-32366F549F65}" presName="negativeSpace" presStyleCnt="0"/>
      <dgm:spPr/>
    </dgm:pt>
    <dgm:pt modelId="{8F778D2F-94DE-446F-B80C-09940BCF6829}" type="pres">
      <dgm:prSet presAssocID="{45A05D6B-C079-46D4-A2D9-32366F549F65}" presName="childText" presStyleLbl="conFgAcc1" presStyleIdx="0" presStyleCnt="1" custLinFactNeighborX="926" custLinFactNeighborY="8113">
        <dgm:presLayoutVars>
          <dgm:bulletEnabled val="1"/>
        </dgm:presLayoutVars>
      </dgm:prSet>
      <dgm:spPr/>
      <dgm:t>
        <a:bodyPr/>
        <a:lstStyle/>
        <a:p>
          <a:endParaRPr lang="en-US"/>
        </a:p>
      </dgm:t>
    </dgm:pt>
  </dgm:ptLst>
  <dgm:cxnLst>
    <dgm:cxn modelId="{E48A96C2-C4DA-4921-8FB7-EB59FB22F949}" type="presOf" srcId="{E9D3AD4D-F5AD-4764-8710-3A95439E348B}" destId="{8F778D2F-94DE-446F-B80C-09940BCF6829}" srcOrd="0" destOrd="2" presId="urn:microsoft.com/office/officeart/2005/8/layout/list1"/>
    <dgm:cxn modelId="{4D357945-CBC4-4882-8817-00693387EA7D}" srcId="{45A05D6B-C079-46D4-A2D9-32366F549F65}" destId="{E9D3AD4D-F5AD-4764-8710-3A95439E348B}" srcOrd="2" destOrd="0" parTransId="{4318131F-4A13-453E-B1F2-F7988BBB1C33}" sibTransId="{81828FC6-E232-4771-B2B7-F1C339E1852E}"/>
    <dgm:cxn modelId="{1A0116F4-31BB-4A5E-94CD-86C699B24693}" type="presOf" srcId="{45A05D6B-C079-46D4-A2D9-32366F549F65}" destId="{954A932A-0585-4EDB-B5E4-E56497923162}" srcOrd="1" destOrd="0" presId="urn:microsoft.com/office/officeart/2005/8/layout/list1"/>
    <dgm:cxn modelId="{706A00E3-EBC9-4AC9-9FBD-2F7F551C12DA}" srcId="{45A05D6B-C079-46D4-A2D9-32366F549F65}" destId="{6008DA87-F0BE-49C6-90F3-9A147EC0AC63}" srcOrd="0" destOrd="0" parTransId="{DB529811-EF58-4B8E-8829-C6895340F8D2}" sibTransId="{98624D1E-A577-4B93-9FFC-35095B083B81}"/>
    <dgm:cxn modelId="{8E49301D-B790-44D0-BAAB-0F10A4F86F32}" srcId="{45A05D6B-C079-46D4-A2D9-32366F549F65}" destId="{9AB999DE-F73E-4E2B-AF69-6132BE0AF02C}" srcOrd="1" destOrd="0" parTransId="{F6FB4970-62C5-4574-8F06-E39DE4DC6060}" sibTransId="{C548D985-CEAA-4896-AEBA-AA173A86457D}"/>
    <dgm:cxn modelId="{EAC4A9BA-A31C-4DF8-B782-FEFC0C969177}" type="presOf" srcId="{6008DA87-F0BE-49C6-90F3-9A147EC0AC63}" destId="{8F778D2F-94DE-446F-B80C-09940BCF6829}" srcOrd="0" destOrd="0" presId="urn:microsoft.com/office/officeart/2005/8/layout/list1"/>
    <dgm:cxn modelId="{7F2C83A6-F34B-4883-97E2-07F3FCE46C39}" type="presOf" srcId="{C2328346-5E58-4D57-9C32-00854F9C9A66}" destId="{EE9ECAB0-0ADA-468E-9753-D9EC1D9A67D6}" srcOrd="0" destOrd="0" presId="urn:microsoft.com/office/officeart/2005/8/layout/list1"/>
    <dgm:cxn modelId="{659EA6BE-445D-4540-BC0E-F3F2426B850D}" type="presOf" srcId="{9AB999DE-F73E-4E2B-AF69-6132BE0AF02C}" destId="{8F778D2F-94DE-446F-B80C-09940BCF6829}" srcOrd="0" destOrd="1" presId="urn:microsoft.com/office/officeart/2005/8/layout/list1"/>
    <dgm:cxn modelId="{F7F2777F-111B-4D30-9899-CA2832D5C917}" type="presOf" srcId="{45A05D6B-C079-46D4-A2D9-32366F549F65}" destId="{8D0D2EB6-9FF1-4694-B75E-7F4AB416C595}" srcOrd="0" destOrd="0" presId="urn:microsoft.com/office/officeart/2005/8/layout/list1"/>
    <dgm:cxn modelId="{2B07CF54-3C0F-43AC-8D56-67ADE7B0CE7B}" srcId="{C2328346-5E58-4D57-9C32-00854F9C9A66}" destId="{45A05D6B-C079-46D4-A2D9-32366F549F65}" srcOrd="0" destOrd="0" parTransId="{0DBA51DE-DA5C-4819-B3A7-0A1E34BC2F06}" sibTransId="{B410C33F-AE85-44A5-83AF-CADDD90A1742}"/>
    <dgm:cxn modelId="{D9D4ECA0-153E-4664-97DE-E1EF81410BE7}" type="presParOf" srcId="{EE9ECAB0-0ADA-468E-9753-D9EC1D9A67D6}" destId="{FE34EA87-8894-4B33-BD2E-DB29386A2703}" srcOrd="0" destOrd="0" presId="urn:microsoft.com/office/officeart/2005/8/layout/list1"/>
    <dgm:cxn modelId="{AE86B6D9-F788-453B-BE89-79F2A6C0934B}" type="presParOf" srcId="{FE34EA87-8894-4B33-BD2E-DB29386A2703}" destId="{8D0D2EB6-9FF1-4694-B75E-7F4AB416C595}" srcOrd="0" destOrd="0" presId="urn:microsoft.com/office/officeart/2005/8/layout/list1"/>
    <dgm:cxn modelId="{3E10804E-8525-4B79-8B04-3965FA208E50}" type="presParOf" srcId="{FE34EA87-8894-4B33-BD2E-DB29386A2703}" destId="{954A932A-0585-4EDB-B5E4-E56497923162}" srcOrd="1" destOrd="0" presId="urn:microsoft.com/office/officeart/2005/8/layout/list1"/>
    <dgm:cxn modelId="{E3A75EDB-1C95-4F8E-8B1C-A4C4A906479B}" type="presParOf" srcId="{EE9ECAB0-0ADA-468E-9753-D9EC1D9A67D6}" destId="{981AAF02-9BDD-4114-9AF6-9C848B30243D}" srcOrd="1" destOrd="0" presId="urn:microsoft.com/office/officeart/2005/8/layout/list1"/>
    <dgm:cxn modelId="{2145FD1E-62C1-4431-B4FF-E83D42E8080E}" type="presParOf" srcId="{EE9ECAB0-0ADA-468E-9753-D9EC1D9A67D6}" destId="{8F778D2F-94DE-446F-B80C-09940BCF682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328346-5E58-4D57-9C32-00854F9C9A6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5A05D6B-C079-46D4-A2D9-32366F549F65}">
      <dgm:prSet phldrT="[Text]" custT="1"/>
      <dgm:spPr/>
      <dgm:t>
        <a:bodyPr/>
        <a:lstStyle/>
        <a:p>
          <a:pPr algn="l"/>
          <a:r>
            <a:rPr lang="en-US" sz="5400" dirty="0" smtClean="0"/>
            <a:t>Fall</a:t>
          </a:r>
          <a:r>
            <a:rPr lang="en-US" sz="3600" dirty="0" smtClean="0"/>
            <a:t> </a:t>
          </a:r>
        </a:p>
      </dgm:t>
    </dgm:pt>
    <dgm:pt modelId="{0DBA51DE-DA5C-4819-B3A7-0A1E34BC2F06}" type="parTrans" cxnId="{2B07CF54-3C0F-43AC-8D56-67ADE7B0CE7B}">
      <dgm:prSet/>
      <dgm:spPr/>
      <dgm:t>
        <a:bodyPr/>
        <a:lstStyle/>
        <a:p>
          <a:endParaRPr lang="en-US"/>
        </a:p>
      </dgm:t>
    </dgm:pt>
    <dgm:pt modelId="{B410C33F-AE85-44A5-83AF-CADDD90A1742}" type="sibTrans" cxnId="{2B07CF54-3C0F-43AC-8D56-67ADE7B0CE7B}">
      <dgm:prSet/>
      <dgm:spPr/>
      <dgm:t>
        <a:bodyPr/>
        <a:lstStyle/>
        <a:p>
          <a:endParaRPr lang="en-US"/>
        </a:p>
      </dgm:t>
    </dgm:pt>
    <dgm:pt modelId="{E9D3AD4D-F5AD-4764-8710-3A95439E348B}">
      <dgm:prSet phldrT="[Text]" custT="1"/>
      <dgm:spPr/>
      <dgm:t>
        <a:bodyPr/>
        <a:lstStyle/>
        <a:p>
          <a:endParaRPr lang="en-US" sz="3600" dirty="0"/>
        </a:p>
      </dgm:t>
    </dgm:pt>
    <dgm:pt modelId="{4318131F-4A13-453E-B1F2-F7988BBB1C33}" type="parTrans" cxnId="{4D357945-CBC4-4882-8817-00693387EA7D}">
      <dgm:prSet/>
      <dgm:spPr/>
      <dgm:t>
        <a:bodyPr/>
        <a:lstStyle/>
        <a:p>
          <a:endParaRPr lang="en-US"/>
        </a:p>
      </dgm:t>
    </dgm:pt>
    <dgm:pt modelId="{81828FC6-E232-4771-B2B7-F1C339E1852E}" type="sibTrans" cxnId="{4D357945-CBC4-4882-8817-00693387EA7D}">
      <dgm:prSet/>
      <dgm:spPr/>
      <dgm:t>
        <a:bodyPr/>
        <a:lstStyle/>
        <a:p>
          <a:endParaRPr lang="en-US"/>
        </a:p>
      </dgm:t>
    </dgm:pt>
    <dgm:pt modelId="{330091F2-711E-466E-8F23-EE647BE9C9EC}">
      <dgm:prSet phldrT="[Text]" custT="1"/>
      <dgm:spPr/>
      <dgm:t>
        <a:bodyPr/>
        <a:lstStyle/>
        <a:p>
          <a:endParaRPr lang="en-US" sz="3600" dirty="0"/>
        </a:p>
      </dgm:t>
    </dgm:pt>
    <dgm:pt modelId="{843E33A6-4DF5-491A-A0C8-0A0145B215FF}" type="sibTrans" cxnId="{3D5C5FBE-A554-4A63-BB7F-DC678FA52118}">
      <dgm:prSet/>
      <dgm:spPr/>
      <dgm:t>
        <a:bodyPr/>
        <a:lstStyle/>
        <a:p>
          <a:endParaRPr lang="en-US"/>
        </a:p>
      </dgm:t>
    </dgm:pt>
    <dgm:pt modelId="{F5523FC3-6068-4CD2-8655-A328B34C3307}" type="parTrans" cxnId="{3D5C5FBE-A554-4A63-BB7F-DC678FA52118}">
      <dgm:prSet/>
      <dgm:spPr/>
      <dgm:t>
        <a:bodyPr/>
        <a:lstStyle/>
        <a:p>
          <a:endParaRPr lang="en-US"/>
        </a:p>
      </dgm:t>
    </dgm:pt>
    <dgm:pt modelId="{0CE7AC91-8FB4-41B8-9A43-8968C6D76C12}">
      <dgm:prSet phldrT="[Text]" custT="1"/>
      <dgm:spPr/>
      <dgm:t>
        <a:bodyPr/>
        <a:lstStyle/>
        <a:p>
          <a:endParaRPr lang="en-US" sz="3600" dirty="0"/>
        </a:p>
      </dgm:t>
    </dgm:pt>
    <dgm:pt modelId="{9B102B3A-694E-463D-9475-5038FD82E50C}" type="parTrans" cxnId="{109D81A0-0750-42A8-801B-4CF8B13D06B1}">
      <dgm:prSet/>
      <dgm:spPr/>
      <dgm:t>
        <a:bodyPr/>
        <a:lstStyle/>
        <a:p>
          <a:endParaRPr lang="en-US"/>
        </a:p>
      </dgm:t>
    </dgm:pt>
    <dgm:pt modelId="{44FDEEBA-D935-4601-A9A7-1125B5DEDAFA}" type="sibTrans" cxnId="{109D81A0-0750-42A8-801B-4CF8B13D06B1}">
      <dgm:prSet/>
      <dgm:spPr/>
      <dgm:t>
        <a:bodyPr/>
        <a:lstStyle/>
        <a:p>
          <a:endParaRPr lang="en-US"/>
        </a:p>
      </dgm:t>
    </dgm:pt>
    <dgm:pt modelId="{522BA6FD-C55B-4CBD-BEDA-31B691D172A5}" type="pres">
      <dgm:prSet presAssocID="{C2328346-5E58-4D57-9C32-00854F9C9A66}" presName="linear" presStyleCnt="0">
        <dgm:presLayoutVars>
          <dgm:dir/>
          <dgm:animLvl val="lvl"/>
          <dgm:resizeHandles val="exact"/>
        </dgm:presLayoutVars>
      </dgm:prSet>
      <dgm:spPr/>
      <dgm:t>
        <a:bodyPr/>
        <a:lstStyle/>
        <a:p>
          <a:endParaRPr lang="en-US"/>
        </a:p>
      </dgm:t>
    </dgm:pt>
    <dgm:pt modelId="{BBA735F4-357A-4306-AB36-BC55DC7E5B86}" type="pres">
      <dgm:prSet presAssocID="{45A05D6B-C079-46D4-A2D9-32366F549F65}" presName="parentLin" presStyleCnt="0"/>
      <dgm:spPr/>
    </dgm:pt>
    <dgm:pt modelId="{92865A53-CDC8-4E92-9E87-7AB23DCCA929}" type="pres">
      <dgm:prSet presAssocID="{45A05D6B-C079-46D4-A2D9-32366F549F65}" presName="parentLeftMargin" presStyleLbl="node1" presStyleIdx="0" presStyleCnt="1"/>
      <dgm:spPr/>
      <dgm:t>
        <a:bodyPr/>
        <a:lstStyle/>
        <a:p>
          <a:endParaRPr lang="en-US"/>
        </a:p>
      </dgm:t>
    </dgm:pt>
    <dgm:pt modelId="{9B22CF37-B9EE-4FD1-A39C-FDAEC2C01277}" type="pres">
      <dgm:prSet presAssocID="{45A05D6B-C079-46D4-A2D9-32366F549F65}" presName="parentText" presStyleLbl="node1" presStyleIdx="0" presStyleCnt="1" custLinFactNeighborX="11111" custLinFactNeighborY="-4118">
        <dgm:presLayoutVars>
          <dgm:chMax val="0"/>
          <dgm:bulletEnabled val="1"/>
        </dgm:presLayoutVars>
      </dgm:prSet>
      <dgm:spPr/>
      <dgm:t>
        <a:bodyPr/>
        <a:lstStyle/>
        <a:p>
          <a:endParaRPr lang="en-US"/>
        </a:p>
      </dgm:t>
    </dgm:pt>
    <dgm:pt modelId="{80B2EE1D-FFCA-4336-8CE0-2DCC665FD518}" type="pres">
      <dgm:prSet presAssocID="{45A05D6B-C079-46D4-A2D9-32366F549F65}" presName="negativeSpace" presStyleCnt="0"/>
      <dgm:spPr/>
    </dgm:pt>
    <dgm:pt modelId="{DD61FDAB-1E16-4FA2-B342-98B30CBA426C}" type="pres">
      <dgm:prSet presAssocID="{45A05D6B-C079-46D4-A2D9-32366F549F65}" presName="childText" presStyleLbl="conFgAcc1" presStyleIdx="0" presStyleCnt="1" custLinFactNeighborX="-926" custLinFactNeighborY="2959">
        <dgm:presLayoutVars>
          <dgm:bulletEnabled val="1"/>
        </dgm:presLayoutVars>
      </dgm:prSet>
      <dgm:spPr/>
      <dgm:t>
        <a:bodyPr/>
        <a:lstStyle/>
        <a:p>
          <a:endParaRPr lang="en-US"/>
        </a:p>
      </dgm:t>
    </dgm:pt>
  </dgm:ptLst>
  <dgm:cxnLst>
    <dgm:cxn modelId="{46811A60-B4CF-478D-8A27-6894F0E8758C}" type="presOf" srcId="{330091F2-711E-466E-8F23-EE647BE9C9EC}" destId="{DD61FDAB-1E16-4FA2-B342-98B30CBA426C}" srcOrd="0" destOrd="0" presId="urn:microsoft.com/office/officeart/2005/8/layout/list1"/>
    <dgm:cxn modelId="{A920C3F6-EDD9-418A-9FD1-6260817D69D7}" type="presOf" srcId="{C2328346-5E58-4D57-9C32-00854F9C9A66}" destId="{522BA6FD-C55B-4CBD-BEDA-31B691D172A5}" srcOrd="0" destOrd="0" presId="urn:microsoft.com/office/officeart/2005/8/layout/list1"/>
    <dgm:cxn modelId="{681E5FB3-E7CC-4F9A-A52A-51F2FE6842D0}" type="presOf" srcId="{45A05D6B-C079-46D4-A2D9-32366F549F65}" destId="{9B22CF37-B9EE-4FD1-A39C-FDAEC2C01277}" srcOrd="1" destOrd="0" presId="urn:microsoft.com/office/officeart/2005/8/layout/list1"/>
    <dgm:cxn modelId="{3D5C5FBE-A554-4A63-BB7F-DC678FA52118}" srcId="{45A05D6B-C079-46D4-A2D9-32366F549F65}" destId="{330091F2-711E-466E-8F23-EE647BE9C9EC}" srcOrd="0" destOrd="0" parTransId="{F5523FC3-6068-4CD2-8655-A328B34C3307}" sibTransId="{843E33A6-4DF5-491A-A0C8-0A0145B215FF}"/>
    <dgm:cxn modelId="{40E1AC0B-32DF-4134-B283-0DC4CCF1B154}" type="presOf" srcId="{0CE7AC91-8FB4-41B8-9A43-8968C6D76C12}" destId="{DD61FDAB-1E16-4FA2-B342-98B30CBA426C}" srcOrd="0" destOrd="1" presId="urn:microsoft.com/office/officeart/2005/8/layout/list1"/>
    <dgm:cxn modelId="{109D81A0-0750-42A8-801B-4CF8B13D06B1}" srcId="{45A05D6B-C079-46D4-A2D9-32366F549F65}" destId="{0CE7AC91-8FB4-41B8-9A43-8968C6D76C12}" srcOrd="1" destOrd="0" parTransId="{9B102B3A-694E-463D-9475-5038FD82E50C}" sibTransId="{44FDEEBA-D935-4601-A9A7-1125B5DEDAFA}"/>
    <dgm:cxn modelId="{0BCEA0F8-B481-4147-9CCD-54EAF4A9C8E5}" type="presOf" srcId="{45A05D6B-C079-46D4-A2D9-32366F549F65}" destId="{92865A53-CDC8-4E92-9E87-7AB23DCCA929}" srcOrd="0" destOrd="0" presId="urn:microsoft.com/office/officeart/2005/8/layout/list1"/>
    <dgm:cxn modelId="{4D357945-CBC4-4882-8817-00693387EA7D}" srcId="{45A05D6B-C079-46D4-A2D9-32366F549F65}" destId="{E9D3AD4D-F5AD-4764-8710-3A95439E348B}" srcOrd="2" destOrd="0" parTransId="{4318131F-4A13-453E-B1F2-F7988BBB1C33}" sibTransId="{81828FC6-E232-4771-B2B7-F1C339E1852E}"/>
    <dgm:cxn modelId="{B347573B-8FFA-4BA2-A7EE-0B4DD3EF8367}" type="presOf" srcId="{E9D3AD4D-F5AD-4764-8710-3A95439E348B}" destId="{DD61FDAB-1E16-4FA2-B342-98B30CBA426C}" srcOrd="0" destOrd="2" presId="urn:microsoft.com/office/officeart/2005/8/layout/list1"/>
    <dgm:cxn modelId="{2B07CF54-3C0F-43AC-8D56-67ADE7B0CE7B}" srcId="{C2328346-5E58-4D57-9C32-00854F9C9A66}" destId="{45A05D6B-C079-46D4-A2D9-32366F549F65}" srcOrd="0" destOrd="0" parTransId="{0DBA51DE-DA5C-4819-B3A7-0A1E34BC2F06}" sibTransId="{B410C33F-AE85-44A5-83AF-CADDD90A1742}"/>
    <dgm:cxn modelId="{C52C3F90-E245-481B-99B2-1BA835416B74}" type="presParOf" srcId="{522BA6FD-C55B-4CBD-BEDA-31B691D172A5}" destId="{BBA735F4-357A-4306-AB36-BC55DC7E5B86}" srcOrd="0" destOrd="0" presId="urn:microsoft.com/office/officeart/2005/8/layout/list1"/>
    <dgm:cxn modelId="{F919593C-C3CA-4692-8877-9B83B683B3DD}" type="presParOf" srcId="{BBA735F4-357A-4306-AB36-BC55DC7E5B86}" destId="{92865A53-CDC8-4E92-9E87-7AB23DCCA929}" srcOrd="0" destOrd="0" presId="urn:microsoft.com/office/officeart/2005/8/layout/list1"/>
    <dgm:cxn modelId="{345736DC-7216-4C8F-AA21-C5AC584D21FB}" type="presParOf" srcId="{BBA735F4-357A-4306-AB36-BC55DC7E5B86}" destId="{9B22CF37-B9EE-4FD1-A39C-FDAEC2C01277}" srcOrd="1" destOrd="0" presId="urn:microsoft.com/office/officeart/2005/8/layout/list1"/>
    <dgm:cxn modelId="{FD254B55-5DA1-49BC-9037-3B90FA38D6EC}" type="presParOf" srcId="{522BA6FD-C55B-4CBD-BEDA-31B691D172A5}" destId="{80B2EE1D-FFCA-4336-8CE0-2DCC665FD518}" srcOrd="1" destOrd="0" presId="urn:microsoft.com/office/officeart/2005/8/layout/list1"/>
    <dgm:cxn modelId="{2D662FCC-0513-41D5-A8D5-90C8B5383369}" type="presParOf" srcId="{522BA6FD-C55B-4CBD-BEDA-31B691D172A5}" destId="{DD61FDAB-1E16-4FA2-B342-98B30CBA426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4" cy="465455"/>
          </a:xfrm>
          <a:prstGeom prst="rect">
            <a:avLst/>
          </a:prstGeom>
        </p:spPr>
        <p:txBody>
          <a:bodyPr vert="horz" lIns="93276" tIns="46638" rIns="93276" bIns="46638" rtlCol="0"/>
          <a:lstStyle>
            <a:lvl1pPr algn="l">
              <a:defRPr sz="1300"/>
            </a:lvl1pPr>
          </a:lstStyle>
          <a:p>
            <a:endParaRPr lang="en-US"/>
          </a:p>
        </p:txBody>
      </p:sp>
      <p:sp>
        <p:nvSpPr>
          <p:cNvPr id="3" name="Date Placeholder 2"/>
          <p:cNvSpPr>
            <a:spLocks noGrp="1"/>
          </p:cNvSpPr>
          <p:nvPr>
            <p:ph type="dt" sz="quarter" idx="1"/>
          </p:nvPr>
        </p:nvSpPr>
        <p:spPr>
          <a:xfrm>
            <a:off x="3978131" y="1"/>
            <a:ext cx="3043344" cy="465455"/>
          </a:xfrm>
          <a:prstGeom prst="rect">
            <a:avLst/>
          </a:prstGeom>
        </p:spPr>
        <p:txBody>
          <a:bodyPr vert="horz" lIns="93276" tIns="46638" rIns="93276" bIns="46638" rtlCol="0"/>
          <a:lstStyle>
            <a:lvl1pPr algn="r">
              <a:defRPr sz="1300"/>
            </a:lvl1pPr>
          </a:lstStyle>
          <a:p>
            <a:fld id="{E711840D-0683-43EE-ADD6-5FA1DFD45E28}" type="datetimeFigureOut">
              <a:rPr lang="en-US" smtClean="0"/>
              <a:pPr/>
              <a:t>1/24/2018</a:t>
            </a:fld>
            <a:endParaRPr lang="en-US"/>
          </a:p>
        </p:txBody>
      </p:sp>
      <p:sp>
        <p:nvSpPr>
          <p:cNvPr id="4" name="Footer Placeholder 3"/>
          <p:cNvSpPr>
            <a:spLocks noGrp="1"/>
          </p:cNvSpPr>
          <p:nvPr>
            <p:ph type="ftr" sz="quarter" idx="2"/>
          </p:nvPr>
        </p:nvSpPr>
        <p:spPr>
          <a:xfrm>
            <a:off x="0" y="8842031"/>
            <a:ext cx="3043344" cy="465455"/>
          </a:xfrm>
          <a:prstGeom prst="rect">
            <a:avLst/>
          </a:prstGeom>
        </p:spPr>
        <p:txBody>
          <a:bodyPr vert="horz" lIns="93276" tIns="46638" rIns="93276" bIns="46638" rtlCol="0" anchor="b"/>
          <a:lstStyle>
            <a:lvl1pPr algn="l">
              <a:defRPr sz="1300"/>
            </a:lvl1pPr>
          </a:lstStyle>
          <a:p>
            <a:endParaRPr lang="en-US"/>
          </a:p>
        </p:txBody>
      </p:sp>
      <p:sp>
        <p:nvSpPr>
          <p:cNvPr id="5" name="Slide Number Placeholder 4"/>
          <p:cNvSpPr>
            <a:spLocks noGrp="1"/>
          </p:cNvSpPr>
          <p:nvPr>
            <p:ph type="sldNum" sz="quarter" idx="3"/>
          </p:nvPr>
        </p:nvSpPr>
        <p:spPr>
          <a:xfrm>
            <a:off x="3978131" y="8842031"/>
            <a:ext cx="3043344" cy="465455"/>
          </a:xfrm>
          <a:prstGeom prst="rect">
            <a:avLst/>
          </a:prstGeom>
        </p:spPr>
        <p:txBody>
          <a:bodyPr vert="horz" lIns="93276" tIns="46638" rIns="93276" bIns="46638" rtlCol="0" anchor="b"/>
          <a:lstStyle>
            <a:lvl1pPr algn="r">
              <a:defRPr sz="1300"/>
            </a:lvl1pPr>
          </a:lstStyle>
          <a:p>
            <a:fld id="{DF058702-DF71-4FC6-9013-469E3D5E953D}" type="slidenum">
              <a:rPr lang="en-US" smtClean="0"/>
              <a:pPr/>
              <a:t>‹#›</a:t>
            </a:fld>
            <a:endParaRPr lang="en-US"/>
          </a:p>
        </p:txBody>
      </p:sp>
    </p:spTree>
    <p:extLst>
      <p:ext uri="{BB962C8B-B14F-4D97-AF65-F5344CB8AC3E}">
        <p14:creationId xmlns:p14="http://schemas.microsoft.com/office/powerpoint/2010/main" val="17227108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4" cy="465455"/>
          </a:xfrm>
          <a:prstGeom prst="rect">
            <a:avLst/>
          </a:prstGeom>
        </p:spPr>
        <p:txBody>
          <a:bodyPr vert="horz" lIns="93276" tIns="46638" rIns="93276" bIns="46638" rtlCol="0"/>
          <a:lstStyle>
            <a:lvl1pPr algn="l">
              <a:defRPr sz="1300"/>
            </a:lvl1pPr>
          </a:lstStyle>
          <a:p>
            <a:endParaRPr lang="en-US" dirty="0"/>
          </a:p>
        </p:txBody>
      </p:sp>
      <p:sp>
        <p:nvSpPr>
          <p:cNvPr id="3" name="Date Placeholder 2"/>
          <p:cNvSpPr>
            <a:spLocks noGrp="1"/>
          </p:cNvSpPr>
          <p:nvPr>
            <p:ph type="dt" idx="1"/>
          </p:nvPr>
        </p:nvSpPr>
        <p:spPr>
          <a:xfrm>
            <a:off x="3978131" y="1"/>
            <a:ext cx="3043344" cy="465455"/>
          </a:xfrm>
          <a:prstGeom prst="rect">
            <a:avLst/>
          </a:prstGeom>
        </p:spPr>
        <p:txBody>
          <a:bodyPr vert="horz" lIns="93276" tIns="46638" rIns="93276" bIns="46638" rtlCol="0"/>
          <a:lstStyle>
            <a:lvl1pPr algn="r">
              <a:defRPr sz="1300"/>
            </a:lvl1pPr>
          </a:lstStyle>
          <a:p>
            <a:fld id="{1D87339E-6DD0-4B8A-99CA-B19D1AEBA850}" type="datetimeFigureOut">
              <a:rPr lang="en-US" smtClean="0"/>
              <a:pPr/>
              <a:t>1/24/2018</a:t>
            </a:fld>
            <a:endParaRPr lang="en-US" dirty="0"/>
          </a:p>
        </p:txBody>
      </p:sp>
      <p:sp>
        <p:nvSpPr>
          <p:cNvPr id="4" name="Slide Image Placeholder 3"/>
          <p:cNvSpPr>
            <a:spLocks noGrp="1" noRot="1" noChangeAspect="1"/>
          </p:cNvSpPr>
          <p:nvPr>
            <p:ph type="sldImg" idx="2"/>
          </p:nvPr>
        </p:nvSpPr>
        <p:spPr>
          <a:xfrm>
            <a:off x="1182688" y="698500"/>
            <a:ext cx="4657725" cy="3492500"/>
          </a:xfrm>
          <a:prstGeom prst="rect">
            <a:avLst/>
          </a:prstGeom>
          <a:noFill/>
          <a:ln w="12700">
            <a:solidFill>
              <a:prstClr val="black"/>
            </a:solidFill>
          </a:ln>
        </p:spPr>
        <p:txBody>
          <a:bodyPr vert="horz" lIns="93276" tIns="46638" rIns="93276" bIns="46638" rtlCol="0" anchor="ctr"/>
          <a:lstStyle/>
          <a:p>
            <a:endParaRPr lang="en-US"/>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3276" tIns="46638" rIns="93276" bIns="466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4" cy="465455"/>
          </a:xfrm>
          <a:prstGeom prst="rect">
            <a:avLst/>
          </a:prstGeom>
        </p:spPr>
        <p:txBody>
          <a:bodyPr vert="horz" lIns="93276" tIns="46638" rIns="93276" bIns="46638"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1" y="8842031"/>
            <a:ext cx="3043344" cy="465455"/>
          </a:xfrm>
          <a:prstGeom prst="rect">
            <a:avLst/>
          </a:prstGeom>
        </p:spPr>
        <p:txBody>
          <a:bodyPr vert="horz" lIns="93276" tIns="46638" rIns="93276" bIns="46638" rtlCol="0" anchor="b"/>
          <a:lstStyle>
            <a:lvl1pPr algn="r">
              <a:defRPr sz="1300"/>
            </a:lvl1pPr>
          </a:lstStyle>
          <a:p>
            <a:fld id="{593D8012-DC34-472B-8493-722ACF7D6641}" type="slidenum">
              <a:rPr lang="en-US" smtClean="0"/>
              <a:pPr/>
              <a:t>‹#›</a:t>
            </a:fld>
            <a:endParaRPr lang="en-US"/>
          </a:p>
        </p:txBody>
      </p:sp>
    </p:spTree>
    <p:extLst>
      <p:ext uri="{BB962C8B-B14F-4D97-AF65-F5344CB8AC3E}">
        <p14:creationId xmlns:p14="http://schemas.microsoft.com/office/powerpoint/2010/main" val="8004382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nnovation.ed.gov/what-we-do/non-public-education/ess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4840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7105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278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7797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a:t>
            </a:r>
            <a:r>
              <a:rPr lang="en-US" sz="1200" b="0" i="0" u="none" strike="noStrike" kern="1200" baseline="0" dirty="0" smtClean="0">
                <a:solidFill>
                  <a:schemeClr val="tx1"/>
                </a:solidFill>
                <a:latin typeface="+mn-lt"/>
                <a:ea typeface="+mn-ea"/>
                <a:cs typeface="+mn-cs"/>
              </a:rPr>
              <a:t>U.S. Department of Education, Office of Elementary and Secondary Education, </a:t>
            </a:r>
            <a:r>
              <a:rPr lang="en-US" sz="1200" b="0" i="1" u="none" strike="noStrike" kern="1200" baseline="0" dirty="0" smtClean="0">
                <a:solidFill>
                  <a:schemeClr val="tx1"/>
                </a:solidFill>
                <a:latin typeface="+mn-lt"/>
                <a:ea typeface="+mn-ea"/>
                <a:cs typeface="+mn-cs"/>
              </a:rPr>
              <a:t>Non-Regulatory Guidance: Student Support and Academic Achievement Grants</a:t>
            </a:r>
            <a:r>
              <a:rPr lang="en-US" sz="1200" b="0" i="0" u="none" strike="noStrike" kern="1200" baseline="0" dirty="0" smtClean="0">
                <a:solidFill>
                  <a:schemeClr val="tx1"/>
                </a:solidFill>
                <a:latin typeface="+mn-lt"/>
                <a:ea typeface="+mn-ea"/>
                <a:cs typeface="+mn-cs"/>
              </a:rPr>
              <a:t>, Washington, D.C., 2016. </a:t>
            </a:r>
            <a:r>
              <a:rPr lang="en-US" dirty="0" smtClean="0"/>
              <a:t>Guidance: </a:t>
            </a:r>
          </a:p>
          <a:p>
            <a:r>
              <a:rPr lang="en-US" dirty="0" smtClean="0"/>
              <a:t>https://www2.ed.gov/policy/elsec/leg/essa/essassaegrantguid10212016.pdf </a:t>
            </a:r>
          </a:p>
          <a:p>
            <a:r>
              <a:rPr lang="en-US" dirty="0" smtClean="0"/>
              <a:t>See page 6</a:t>
            </a:r>
          </a:p>
          <a:p>
            <a:r>
              <a:rPr lang="en-US" dirty="0" smtClean="0"/>
              <a:t>Handout</a:t>
            </a:r>
          </a:p>
        </p:txBody>
      </p:sp>
    </p:spTree>
    <p:extLst>
      <p:ext uri="{BB962C8B-B14F-4D97-AF65-F5344CB8AC3E}">
        <p14:creationId xmlns:p14="http://schemas.microsoft.com/office/powerpoint/2010/main" val="270738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4604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4142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1665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3661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9249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latin typeface="+mn-lt"/>
              </a:rPr>
              <a:t>planning activities, which may include development of new instructional models (including blended learning technology software and platforms), the purchase of digital instructional resources, initial professional development activities, and one-time information technology purchases,</a:t>
            </a:r>
            <a:endParaRPr lang="en-US" b="1" dirty="0" smtClean="0">
              <a:solidFill>
                <a:schemeClr val="tx1"/>
              </a:solidFill>
              <a:latin typeface="+mn-lt"/>
            </a:endParaRPr>
          </a:p>
          <a:p>
            <a:pPr marL="0" indent="0">
              <a:buNone/>
            </a:pPr>
            <a:endParaRPr lang="en-US" smtClean="0">
              <a:solidFill>
                <a:schemeClr val="tx1"/>
              </a:solidFill>
              <a:latin typeface="+mn-lt"/>
            </a:endParaRPr>
          </a:p>
          <a:p>
            <a:endParaRPr lang="en-US" dirty="0"/>
          </a:p>
        </p:txBody>
      </p:sp>
    </p:spTree>
    <p:extLst>
      <p:ext uri="{BB962C8B-B14F-4D97-AF65-F5344CB8AC3E}">
        <p14:creationId xmlns:p14="http://schemas.microsoft.com/office/powerpoint/2010/main" val="128936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funding is intended</a:t>
            </a:r>
            <a:r>
              <a:rPr lang="en-US" baseline="0" dirty="0" smtClean="0"/>
              <a:t> to improve the professionalism of teachers and other school leaders.</a:t>
            </a:r>
            <a:endParaRPr lang="en-US" dirty="0"/>
          </a:p>
        </p:txBody>
      </p:sp>
    </p:spTree>
    <p:extLst>
      <p:ext uri="{BB962C8B-B14F-4D97-AF65-F5344CB8AC3E}">
        <p14:creationId xmlns:p14="http://schemas.microsoft.com/office/powerpoint/2010/main" val="3343242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6022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8268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endParaRPr lang="en-US" sz="1100" dirty="0"/>
          </a:p>
        </p:txBody>
      </p:sp>
    </p:spTree>
    <p:extLst>
      <p:ext uri="{BB962C8B-B14F-4D97-AF65-F5344CB8AC3E}">
        <p14:creationId xmlns:p14="http://schemas.microsoft.com/office/powerpoint/2010/main" val="4136546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3086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6030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Responsibilities</a:t>
            </a:r>
          </a:p>
          <a:p>
            <a:r>
              <a:rPr lang="en-US" dirty="0" smtClean="0"/>
              <a:t>Intro to the purpose of this presentation</a:t>
            </a:r>
            <a:endParaRPr lang="en-US" dirty="0"/>
          </a:p>
        </p:txBody>
      </p:sp>
    </p:spTree>
    <p:extLst>
      <p:ext uri="{BB962C8B-B14F-4D97-AF65-F5344CB8AC3E}">
        <p14:creationId xmlns:p14="http://schemas.microsoft.com/office/powerpoint/2010/main" val="2295125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“goal of reaching agreement” is grounded in timely, meaningful, and open communication between the LEA and the private school officials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 key issues that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relevant to eligible private school students, teachers and other education personnel, and families</a:t>
            </a:r>
          </a:p>
          <a:p>
            <a:endParaRPr lang="en-US" dirty="0"/>
          </a:p>
        </p:txBody>
      </p:sp>
    </p:spTree>
    <p:extLst>
      <p:ext uri="{BB962C8B-B14F-4D97-AF65-F5344CB8AC3E}">
        <p14:creationId xmlns:p14="http://schemas.microsoft.com/office/powerpoint/2010/main" val="2169267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5505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important –</a:t>
            </a:r>
            <a:r>
              <a:rPr lang="en-US" baseline="0" dirty="0" smtClean="0"/>
              <a:t> has not made any </a:t>
            </a:r>
            <a:r>
              <a:rPr lang="en-US" baseline="0" dirty="0" err="1" smtClean="0"/>
              <a:t>decsisions</a:t>
            </a:r>
            <a:endParaRPr lang="en-US" dirty="0"/>
          </a:p>
        </p:txBody>
      </p:sp>
    </p:spTree>
    <p:extLst>
      <p:ext uri="{BB962C8B-B14F-4D97-AF65-F5344CB8AC3E}">
        <p14:creationId xmlns:p14="http://schemas.microsoft.com/office/powerpoint/2010/main" val="4003421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a:t>
            </a:r>
            <a:r>
              <a:rPr lang="en-US" baseline="0" dirty="0" smtClean="0"/>
              <a:t> is the </a:t>
            </a:r>
            <a:r>
              <a:rPr lang="en-US" baseline="0" dirty="0" err="1" smtClean="0"/>
              <a:t>stewart</a:t>
            </a:r>
            <a:r>
              <a:rPr lang="en-US" baseline="0" dirty="0" smtClean="0"/>
              <a:t> of the federal funds.  It is your responsibility to monitor the implementation of the programs implemented within the NP schools </a:t>
            </a:r>
          </a:p>
          <a:p>
            <a:endParaRPr lang="en-US" baseline="0" dirty="0" smtClean="0"/>
          </a:p>
          <a:p>
            <a:r>
              <a:rPr lang="en-US" baseline="0" dirty="0" smtClean="0"/>
              <a:t>Therefore, the remainder of this presentation is going to discuss topics for “on-going” consultation as it looks like throughout a grant year</a:t>
            </a:r>
            <a:endParaRPr lang="en-US" dirty="0"/>
          </a:p>
        </p:txBody>
      </p:sp>
    </p:spTree>
    <p:extLst>
      <p:ext uri="{BB962C8B-B14F-4D97-AF65-F5344CB8AC3E}">
        <p14:creationId xmlns:p14="http://schemas.microsoft.com/office/powerpoint/2010/main" val="401567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school must follow state procurement </a:t>
            </a:r>
            <a:r>
              <a:rPr lang="en-US" baseline="0" dirty="0" smtClean="0"/>
              <a:t>requirements. </a:t>
            </a:r>
          </a:p>
          <a:p>
            <a:r>
              <a:rPr lang="en-US" baseline="0" dirty="0" smtClean="0"/>
              <a:t>Any property remains the property of the public school. A public school can ask for computer by listing specs but the public school is not required to purchase the same brand of computer the NP school has purchased for its own school. Public school cannot reimburse the NP school. </a:t>
            </a:r>
          </a:p>
          <a:p>
            <a:r>
              <a:rPr lang="en-US" baseline="0" dirty="0" smtClean="0"/>
              <a:t>This is the same for Title IV</a:t>
            </a:r>
            <a:endParaRPr lang="en-US" dirty="0"/>
          </a:p>
        </p:txBody>
      </p:sp>
    </p:spTree>
    <p:extLst>
      <p:ext uri="{BB962C8B-B14F-4D97-AF65-F5344CB8AC3E}">
        <p14:creationId xmlns:p14="http://schemas.microsoft.com/office/powerpoint/2010/main" val="616044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this point in the grant year – the following is what should be discussed in ‘on-going’ consultation.  Please note that at this stage of the grant process consultation does not necessarily have to be in person.  </a:t>
            </a:r>
          </a:p>
          <a:p>
            <a:endParaRPr lang="en-US" baseline="0" dirty="0" smtClean="0"/>
          </a:p>
          <a:p>
            <a:r>
              <a:rPr lang="en-US" baseline="0" dirty="0" smtClean="0"/>
              <a:t>Some of you have only one or two schools NP schools that you work with.  Others have more complicated demands from your NP </a:t>
            </a:r>
          </a:p>
          <a:p>
            <a:endParaRPr lang="en-US" baseline="0" dirty="0" smtClean="0"/>
          </a:p>
          <a:p>
            <a:r>
              <a:rPr lang="en-US" baseline="0" dirty="0" smtClean="0"/>
              <a:t>At this stage of the grant cycle you can determine whether you want a face to face meeting, email, phone calls.</a:t>
            </a:r>
          </a:p>
          <a:p>
            <a:endParaRPr lang="en-US" baseline="0" dirty="0" smtClean="0"/>
          </a:p>
          <a:p>
            <a:r>
              <a:rPr lang="en-US" baseline="0" dirty="0" smtClean="0"/>
              <a:t>Either way it is required that you address the following:</a:t>
            </a:r>
            <a:endParaRPr lang="en-US" dirty="0"/>
          </a:p>
        </p:txBody>
      </p:sp>
    </p:spTree>
    <p:extLst>
      <p:ext uri="{BB962C8B-B14F-4D97-AF65-F5344CB8AC3E}">
        <p14:creationId xmlns:p14="http://schemas.microsoft.com/office/powerpoint/2010/main" val="3547653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programs must be up and running - no excuses!</a:t>
            </a:r>
          </a:p>
          <a:p>
            <a:r>
              <a:rPr lang="en-US" dirty="0" smtClean="0"/>
              <a:t>At this point in the grant</a:t>
            </a:r>
            <a:r>
              <a:rPr lang="en-US" baseline="0" dirty="0" smtClean="0"/>
              <a:t> cycle programs should be showing some level of effectiveness.  Discuss how success is measured</a:t>
            </a:r>
          </a:p>
          <a:p>
            <a:endParaRPr lang="en-US" dirty="0" smtClean="0"/>
          </a:p>
          <a:p>
            <a:r>
              <a:rPr lang="en-US" dirty="0" smtClean="0"/>
              <a:t>It is important that NP schools collect</a:t>
            </a:r>
            <a:r>
              <a:rPr lang="en-US" baseline="0" dirty="0" smtClean="0"/>
              <a:t> data regarding the effectiveness of the program/s they are running</a:t>
            </a:r>
          </a:p>
          <a:p>
            <a:r>
              <a:rPr lang="en-US" baseline="0" dirty="0" smtClean="0"/>
              <a:t>This data will help with planning for the coming school year and is required from the Federal Govt.  </a:t>
            </a:r>
          </a:p>
          <a:p>
            <a:endParaRPr lang="en-US" baseline="0" dirty="0" smtClean="0"/>
          </a:p>
          <a:p>
            <a:r>
              <a:rPr lang="en-US" baseline="0" dirty="0" smtClean="0"/>
              <a:t>Draw down the funds.  Keep the NP school updated on where they are with the expenditure of funds.  Try to avoid carryover.  Remind the NP school that any carryover gets put back into the general pot and distributed to all participants on a % the following year.  So, their funds do not stay with the school.  Its best to spend the $$</a:t>
            </a:r>
          </a:p>
          <a:p>
            <a:endParaRPr lang="en-US" baseline="0" dirty="0" smtClean="0"/>
          </a:p>
          <a:p>
            <a:r>
              <a:rPr lang="en-US" baseline="0" dirty="0" smtClean="0"/>
              <a:t>Also, it is important the all state funded programs be drawn down – there is no NP state carryover so if its not spent they lose the money – this is unacceptable!</a:t>
            </a:r>
            <a:endParaRPr lang="en-US" dirty="0" smtClean="0"/>
          </a:p>
          <a:p>
            <a:endParaRPr lang="en-US" dirty="0" smtClean="0"/>
          </a:p>
          <a:p>
            <a:endParaRPr lang="en-US" dirty="0"/>
          </a:p>
        </p:txBody>
      </p:sp>
    </p:spTree>
    <p:extLst>
      <p:ext uri="{BB962C8B-B14F-4D97-AF65-F5344CB8AC3E}">
        <p14:creationId xmlns:p14="http://schemas.microsoft.com/office/powerpoint/2010/main" val="3036155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Hands</a:t>
            </a:r>
            <a:r>
              <a:rPr lang="en-US" baseline="0" dirty="0" smtClean="0"/>
              <a:t> down the busiest time of the year.</a:t>
            </a:r>
          </a:p>
          <a:p>
            <a:endParaRPr lang="en-US" baseline="0" dirty="0" smtClean="0"/>
          </a:p>
          <a:p>
            <a:r>
              <a:rPr lang="en-US" baseline="0" dirty="0" smtClean="0"/>
              <a:t>This is when you begin to prepare for the coming school year.  Spring really means beginning at the latest March</a:t>
            </a:r>
          </a:p>
          <a:p>
            <a:endParaRPr lang="en-US" baseline="0" dirty="0" smtClean="0"/>
          </a:p>
          <a:p>
            <a:r>
              <a:rPr lang="en-US" baseline="0" dirty="0" smtClean="0"/>
              <a:t>Reach out to consult – phone calls, in-person visits, e-mails, regular mail, registered/certified mail,</a:t>
            </a:r>
            <a:endParaRPr lang="en-US" dirty="0"/>
          </a:p>
        </p:txBody>
      </p:sp>
    </p:spTree>
    <p:extLst>
      <p:ext uri="{BB962C8B-B14F-4D97-AF65-F5344CB8AC3E}">
        <p14:creationId xmlns:p14="http://schemas.microsoft.com/office/powerpoint/2010/main" val="3394489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t>
            </a:r>
            <a:r>
              <a:rPr lang="en-US" dirty="0" err="1" smtClean="0"/>
              <a:t>nonpubs</a:t>
            </a:r>
            <a:r>
              <a:rPr lang="en-US" baseline="0" dirty="0" smtClean="0"/>
              <a:t> look at data from last grant years programs.  What's worked – needing to be changed.  How will this years grant $$ be spent – addressing what identified issues.</a:t>
            </a:r>
            <a:endParaRPr lang="en-US" dirty="0"/>
          </a:p>
        </p:txBody>
      </p:sp>
    </p:spTree>
    <p:extLst>
      <p:ext uri="{BB962C8B-B14F-4D97-AF65-F5344CB8AC3E}">
        <p14:creationId xmlns:p14="http://schemas.microsoft.com/office/powerpoint/2010/main" val="2336262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forms mentioned on this slide are on</a:t>
            </a:r>
            <a:r>
              <a:rPr lang="en-US" baseline="0" dirty="0" smtClean="0"/>
              <a:t> the </a:t>
            </a:r>
            <a:r>
              <a:rPr lang="en-US" baseline="0" dirty="0" err="1" smtClean="0"/>
              <a:t>essa</a:t>
            </a:r>
            <a:r>
              <a:rPr lang="en-US" baseline="0" dirty="0" smtClean="0"/>
              <a:t> website under equitable services</a:t>
            </a:r>
          </a:p>
          <a:p>
            <a:endParaRPr lang="en-US" dirty="0" smtClean="0"/>
          </a:p>
          <a:p>
            <a:r>
              <a:rPr lang="en-US" dirty="0" smtClean="0"/>
              <a:t>Each title has some unique info that must be discussed</a:t>
            </a:r>
            <a:r>
              <a:rPr lang="en-US" baseline="0" dirty="0" smtClean="0"/>
              <a:t> – on this slide we are just talking about title I</a:t>
            </a:r>
          </a:p>
          <a:p>
            <a:endParaRPr lang="en-US" baseline="0" dirty="0" smtClean="0"/>
          </a:p>
          <a:p>
            <a:r>
              <a:rPr lang="en-US" baseline="0" dirty="0" smtClean="0"/>
              <a:t>The earlier you get the NP to begin the process of collecting Poverty data the easier it will be to report the data in the EWEG grant</a:t>
            </a:r>
          </a:p>
          <a:p>
            <a:endParaRPr lang="en-US" baseline="0" dirty="0" smtClean="0"/>
          </a:p>
          <a:p>
            <a:r>
              <a:rPr lang="en-US" baseline="0" dirty="0" smtClean="0"/>
              <a:t>In every consultation conversation you always want to update the NP on their expenditure of funds.  Don’t leave it a mystery be forthcoming in the $$  - It builds trust between each group</a:t>
            </a:r>
          </a:p>
          <a:p>
            <a:endParaRPr lang="en-US" baseline="0" dirty="0" smtClean="0"/>
          </a:p>
          <a:p>
            <a:r>
              <a:rPr lang="en-US" baseline="0" dirty="0" smtClean="0"/>
              <a:t>Pooling of funds – be sure to discuss this with your NP – especially if you have a number of small NP in your sending area and all receiving a small amount of equitable share</a:t>
            </a:r>
            <a:r>
              <a:rPr lang="en-US" baseline="0" dirty="0"/>
              <a:t> </a:t>
            </a:r>
            <a:r>
              <a:rPr lang="en-US" baseline="0" dirty="0" smtClean="0"/>
              <a:t>– Pooling allows the NP to combine their equitable share it run a program that will benefit all eligible students with a larger amount of $$</a:t>
            </a:r>
          </a:p>
          <a:p>
            <a:endParaRPr lang="en-US" baseline="0" dirty="0" smtClean="0"/>
          </a:p>
          <a:p>
            <a:r>
              <a:rPr lang="en-US" baseline="0" dirty="0" smtClean="0"/>
              <a:t>Exit /entrance – this is required and is requested confirmation as part of the EWEG application</a:t>
            </a:r>
          </a:p>
          <a:p>
            <a:endParaRPr lang="en-US" baseline="0" dirty="0" smtClean="0"/>
          </a:p>
        </p:txBody>
      </p:sp>
    </p:spTree>
    <p:extLst>
      <p:ext uri="{BB962C8B-B14F-4D97-AF65-F5344CB8AC3E}">
        <p14:creationId xmlns:p14="http://schemas.microsoft.com/office/powerpoint/2010/main" val="2559061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consultation - Don’t use the excuse – well I</a:t>
            </a:r>
            <a:r>
              <a:rPr lang="en-US" baseline="0" dirty="0" smtClean="0"/>
              <a:t> haven’t gotten my allocation yet – consult on 85% of the allocation.  You can get far with that conversation!</a:t>
            </a:r>
          </a:p>
          <a:p>
            <a:endParaRPr lang="en-US" baseline="0" dirty="0" smtClean="0"/>
          </a:p>
          <a:p>
            <a:r>
              <a:rPr lang="en-US" baseline="0" dirty="0" smtClean="0"/>
              <a:t>Remember no decisions are made prior to consultation (transferring funds)</a:t>
            </a:r>
          </a:p>
          <a:p>
            <a:endParaRPr lang="en-US" baseline="0" dirty="0" smtClean="0"/>
          </a:p>
          <a:p>
            <a:r>
              <a:rPr lang="en-US" baseline="0" dirty="0" smtClean="0"/>
              <a:t>NP should be able to support through data the programs that they would like to run with their equitable share.  It is OK and expected that the LEA will ask for this information</a:t>
            </a:r>
          </a:p>
          <a:p>
            <a:endParaRPr lang="en-US" baseline="0" dirty="0" smtClean="0"/>
          </a:p>
          <a:p>
            <a:r>
              <a:rPr lang="en-US" baseline="0" dirty="0" smtClean="0"/>
              <a:t>Also, regarding transferability.  You must consult prior to any transfer!  Emphasis on must!  We are trying to get word from the Feds regarding this new option.  Please be aware how much a NP school is negatively impacted by this process.  Use Title I as an example</a:t>
            </a:r>
            <a:endParaRPr lang="en-US" dirty="0"/>
          </a:p>
        </p:txBody>
      </p:sp>
    </p:spTree>
    <p:extLst>
      <p:ext uri="{BB962C8B-B14F-4D97-AF65-F5344CB8AC3E}">
        <p14:creationId xmlns:p14="http://schemas.microsoft.com/office/powerpoint/2010/main" val="1463005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cannot emphasize enough the importance of having this discussion!!</a:t>
            </a:r>
          </a:p>
          <a:p>
            <a:endParaRPr lang="en-US" dirty="0" smtClean="0"/>
          </a:p>
          <a:p>
            <a:r>
              <a:rPr lang="en-US" dirty="0" smtClean="0"/>
              <a:t>Be</a:t>
            </a:r>
            <a:r>
              <a:rPr lang="en-US" baseline="0" dirty="0" smtClean="0"/>
              <a:t> forthcoming about who you are using.  Remember that the choice of provider must be done in consultation with the NP – the ultimate decision resides with the public school BUT you must consult and if there is a disagreement you must provide a explanation why you chose the vendor that you did.</a:t>
            </a:r>
          </a:p>
          <a:p>
            <a:endParaRPr lang="en-US" baseline="0" dirty="0" smtClean="0"/>
          </a:p>
          <a:p>
            <a:r>
              <a:rPr lang="en-US" baseline="0" dirty="0" smtClean="0"/>
              <a:t>Also remember, you are not to relinquish all control to the 3</a:t>
            </a:r>
            <a:r>
              <a:rPr lang="en-US" baseline="30000" dirty="0" smtClean="0"/>
              <a:t>rd</a:t>
            </a:r>
            <a:r>
              <a:rPr lang="en-US" baseline="0" dirty="0" smtClean="0"/>
              <a:t> party provider.  you are the steward of the funds – the 3</a:t>
            </a:r>
            <a:r>
              <a:rPr lang="en-US" baseline="30000" dirty="0" smtClean="0"/>
              <a:t>rd</a:t>
            </a:r>
            <a:r>
              <a:rPr lang="en-US" baseline="0" dirty="0" smtClean="0"/>
              <a:t> party provider works for you – if trouble arises I am coming to you not the 3</a:t>
            </a:r>
            <a:r>
              <a:rPr lang="en-US" baseline="30000" dirty="0" smtClean="0"/>
              <a:t>rd</a:t>
            </a:r>
            <a:r>
              <a:rPr lang="en-US" baseline="0" dirty="0" smtClean="0"/>
              <a:t> party provider so pay attention!</a:t>
            </a:r>
          </a:p>
          <a:p>
            <a:endParaRPr lang="en-US" baseline="0" dirty="0" smtClean="0"/>
          </a:p>
          <a:p>
            <a:endParaRPr lang="en-US" baseline="0" dirty="0" smtClean="0"/>
          </a:p>
          <a:p>
            <a:endParaRPr lang="en-US" baseline="0" dirty="0" smtClean="0"/>
          </a:p>
          <a:p>
            <a:r>
              <a:rPr lang="en-US" baseline="0" dirty="0" smtClean="0"/>
              <a:t>Use west NY as an example</a:t>
            </a:r>
            <a:endParaRPr lang="en-US" dirty="0"/>
          </a:p>
        </p:txBody>
      </p:sp>
    </p:spTree>
    <p:extLst>
      <p:ext uri="{BB962C8B-B14F-4D97-AF65-F5344CB8AC3E}">
        <p14:creationId xmlns:p14="http://schemas.microsoft.com/office/powerpoint/2010/main" val="3160289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done everything</a:t>
            </a:r>
            <a:r>
              <a:rPr lang="en-US" baseline="0" dirty="0" smtClean="0"/>
              <a:t> you needed to do now get the signature from the NP and upload into homeroom</a:t>
            </a:r>
          </a:p>
          <a:p>
            <a:r>
              <a:rPr lang="en-US" baseline="0" dirty="0" smtClean="0"/>
              <a:t>This is new from last year and will be closely monitored this year</a:t>
            </a:r>
          </a:p>
          <a:p>
            <a:endParaRPr lang="en-US" baseline="0" dirty="0" smtClean="0"/>
          </a:p>
          <a:p>
            <a:r>
              <a:rPr lang="en-US" baseline="0" dirty="0" smtClean="0"/>
              <a:t>The form is being updated for this year</a:t>
            </a:r>
            <a:endParaRPr lang="en-US" dirty="0"/>
          </a:p>
        </p:txBody>
      </p:sp>
    </p:spTree>
    <p:extLst>
      <p:ext uri="{BB962C8B-B14F-4D97-AF65-F5344CB8AC3E}">
        <p14:creationId xmlns:p14="http://schemas.microsoft.com/office/powerpoint/2010/main" val="3372002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6490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begin programs without final approval of</a:t>
            </a:r>
            <a:r>
              <a:rPr lang="en-US" baseline="0" dirty="0" smtClean="0"/>
              <a:t> the application</a:t>
            </a:r>
          </a:p>
          <a:p>
            <a:endParaRPr lang="en-US" baseline="0" dirty="0" smtClean="0"/>
          </a:p>
          <a:p>
            <a:r>
              <a:rPr lang="en-US" baseline="0" dirty="0" smtClean="0"/>
              <a:t>The application is substantially approved when it is submitted in EWEG.  If a NP wants to run a summer program get it started – do not hold them up!!</a:t>
            </a:r>
            <a:endParaRPr lang="en-US" dirty="0"/>
          </a:p>
        </p:txBody>
      </p:sp>
    </p:spTree>
    <p:extLst>
      <p:ext uri="{BB962C8B-B14F-4D97-AF65-F5344CB8AC3E}">
        <p14:creationId xmlns:p14="http://schemas.microsoft.com/office/powerpoint/2010/main" val="123054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6362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99313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remember that programs can and should be run minus prior final application approval.</a:t>
            </a:r>
            <a:endParaRPr lang="en-US" dirty="0"/>
          </a:p>
        </p:txBody>
      </p:sp>
    </p:spTree>
    <p:extLst>
      <p:ext uri="{BB962C8B-B14F-4D97-AF65-F5344CB8AC3E}">
        <p14:creationId xmlns:p14="http://schemas.microsoft.com/office/powerpoint/2010/main" val="141369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report is important for the NP school.  This is where any carryover get redistributed into</a:t>
            </a:r>
            <a:r>
              <a:rPr lang="en-US" baseline="0" dirty="0" smtClean="0"/>
              <a:t> the current year grant application.  The LEA is obligated to consult with the NP to determine how any carryover will be expended in the new grant years application.</a:t>
            </a:r>
            <a:endParaRPr lang="en-US" dirty="0"/>
          </a:p>
        </p:txBody>
      </p:sp>
    </p:spTree>
    <p:extLst>
      <p:ext uri="{BB962C8B-B14F-4D97-AF65-F5344CB8AC3E}">
        <p14:creationId xmlns:p14="http://schemas.microsoft.com/office/powerpoint/2010/main" val="25742510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4152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84256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late fall you should</a:t>
            </a:r>
            <a:r>
              <a:rPr lang="en-US" baseline="0" dirty="0" smtClean="0"/>
              <a:t> be reminding your NP to begin analyzing their programs – do they need any tweaking, is there any necessary programmatic changes?  Begin collecting data on effectiveness of program</a:t>
            </a:r>
          </a:p>
          <a:p>
            <a:endParaRPr lang="en-US" baseline="0" dirty="0" smtClean="0"/>
          </a:p>
          <a:p>
            <a:r>
              <a:rPr lang="en-US" baseline="0" dirty="0" smtClean="0"/>
              <a:t>Draw down funds.</a:t>
            </a:r>
            <a:endParaRPr lang="en-US" dirty="0"/>
          </a:p>
        </p:txBody>
      </p:sp>
    </p:spTree>
    <p:extLst>
      <p:ext uri="{BB962C8B-B14F-4D97-AF65-F5344CB8AC3E}">
        <p14:creationId xmlns:p14="http://schemas.microsoft.com/office/powerpoint/2010/main" val="9111062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7329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Non-Regulatory Guidance: Using Evidence to Strengthen Education Investments, Sept. 16, 2016 p. 3 -6</a:t>
            </a:r>
          </a:p>
          <a:p>
            <a:r>
              <a:rPr lang="en-US" sz="1200" b="1" i="0" u="none" strike="noStrike" kern="1200" baseline="0" dirty="0" smtClean="0">
                <a:solidFill>
                  <a:schemeClr val="tx1"/>
                </a:solidFill>
                <a:latin typeface="+mn-lt"/>
                <a:ea typeface="+mn-ea"/>
                <a:cs typeface="+mn-cs"/>
              </a:rPr>
              <a:t>Step 1. IDENTIFY LOCAL NEEDS -Spring</a:t>
            </a:r>
          </a:p>
          <a:p>
            <a:r>
              <a:rPr lang="en-US" sz="1200" b="1" i="0" u="none" strike="noStrike" kern="1200" baseline="0" dirty="0" smtClean="0">
                <a:solidFill>
                  <a:schemeClr val="tx1"/>
                </a:solidFill>
                <a:latin typeface="+mn-lt"/>
                <a:ea typeface="+mn-ea"/>
                <a:cs typeface="+mn-cs"/>
              </a:rPr>
              <a:t>Step 2. SELECT RELEVANT, EVIDENCE-BASED INTERVENTIONS - Spring</a:t>
            </a:r>
          </a:p>
          <a:p>
            <a:r>
              <a:rPr lang="en-US" sz="1200" b="1" i="0" u="none" strike="noStrike" kern="1200" baseline="0" dirty="0" smtClean="0">
                <a:solidFill>
                  <a:schemeClr val="tx1"/>
                </a:solidFill>
                <a:latin typeface="+mn-lt"/>
                <a:ea typeface="+mn-ea"/>
                <a:cs typeface="+mn-cs"/>
              </a:rPr>
              <a:t>Step 3. PLAN FOR IMPLEMENTATION - Spring </a:t>
            </a:r>
          </a:p>
          <a:p>
            <a:r>
              <a:rPr lang="en-US" sz="1200" b="1" i="0" u="none" strike="noStrike" kern="1200" baseline="0" dirty="0" smtClean="0">
                <a:solidFill>
                  <a:schemeClr val="tx1"/>
                </a:solidFill>
                <a:latin typeface="+mn-lt"/>
                <a:ea typeface="+mn-ea"/>
                <a:cs typeface="+mn-cs"/>
              </a:rPr>
              <a:t>Step 4. IMPLEMENT – summer, fall</a:t>
            </a:r>
          </a:p>
          <a:p>
            <a:r>
              <a:rPr lang="en-US" sz="1200" b="1" i="0" u="none" strike="noStrike" kern="1200" baseline="0" dirty="0" smtClean="0">
                <a:solidFill>
                  <a:schemeClr val="tx1"/>
                </a:solidFill>
                <a:latin typeface="+mn-lt"/>
                <a:ea typeface="+mn-ea"/>
                <a:cs typeface="+mn-cs"/>
              </a:rPr>
              <a:t>Step 5. EXAMINE AND REFLECT </a:t>
            </a:r>
            <a:r>
              <a:rPr lang="en-US" sz="1200" b="1" i="0" u="none" strike="noStrike" kern="1200" baseline="0" smtClean="0">
                <a:solidFill>
                  <a:schemeClr val="tx1"/>
                </a:solidFill>
                <a:latin typeface="+mn-lt"/>
                <a:ea typeface="+mn-ea"/>
                <a:cs typeface="+mn-cs"/>
              </a:rPr>
              <a:t>- winter</a:t>
            </a: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We are leaning on this for NP to look at the </a:t>
            </a:r>
            <a:r>
              <a:rPr lang="en-US" sz="1200" b="1" i="0" u="none" strike="noStrike" kern="1200" baseline="0" dirty="0" err="1" smtClean="0">
                <a:solidFill>
                  <a:schemeClr val="tx1"/>
                </a:solidFill>
                <a:latin typeface="+mn-lt"/>
                <a:ea typeface="+mn-ea"/>
                <a:cs typeface="+mn-cs"/>
              </a:rPr>
              <a:t>effictiveness</a:t>
            </a:r>
            <a:r>
              <a:rPr lang="en-US" sz="1200" b="1" i="0" u="none" strike="noStrike" kern="1200" baseline="0" dirty="0" smtClean="0">
                <a:solidFill>
                  <a:schemeClr val="tx1"/>
                </a:solidFill>
                <a:latin typeface="+mn-lt"/>
                <a:ea typeface="+mn-ea"/>
                <a:cs typeface="+mn-cs"/>
              </a:rPr>
              <a:t> of their programs</a:t>
            </a:r>
            <a:endParaRPr lang="en-US" dirty="0"/>
          </a:p>
        </p:txBody>
      </p:sp>
    </p:spTree>
    <p:extLst>
      <p:ext uri="{BB962C8B-B14F-4D97-AF65-F5344CB8AC3E}">
        <p14:creationId xmlns:p14="http://schemas.microsoft.com/office/powerpoint/2010/main" val="1291622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areas of concentration now allowed</a:t>
            </a:r>
            <a:r>
              <a:rPr lang="en-US" baseline="0" dirty="0" smtClean="0"/>
              <a:t> under Title IIA</a:t>
            </a:r>
          </a:p>
          <a:p>
            <a:endParaRPr lang="en-US" baseline="0" dirty="0" smtClean="0"/>
          </a:p>
          <a:p>
            <a:r>
              <a:rPr lang="en-US" baseline="0" dirty="0" smtClean="0"/>
              <a:t>Talk about the Conference social/emotional development of children PD for teachers</a:t>
            </a:r>
            <a:endParaRPr lang="en-US" dirty="0"/>
          </a:p>
        </p:txBody>
      </p:sp>
    </p:spTree>
    <p:extLst>
      <p:ext uri="{BB962C8B-B14F-4D97-AF65-F5344CB8AC3E}">
        <p14:creationId xmlns:p14="http://schemas.microsoft.com/office/powerpoint/2010/main" val="8146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4837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509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latin typeface="+mn-lt"/>
              </a:rPr>
              <a:t>Office of Innovation and Improvement</a:t>
            </a:r>
          </a:p>
          <a:p>
            <a:pPr lvl="3"/>
            <a:r>
              <a:rPr lang="en-US" dirty="0" smtClean="0">
                <a:hlinkClick r:id="rId3"/>
              </a:rPr>
              <a:t>https://innovation.ed.gov/what-we-do/non-public-education/essa/</a:t>
            </a:r>
            <a:r>
              <a:rPr lang="en-US" dirty="0" smtClean="0"/>
              <a:t> </a:t>
            </a:r>
            <a:endParaRPr lang="en-US" dirty="0" smtClean="0">
              <a:latin typeface="+mn-lt"/>
            </a:endParaRPr>
          </a:p>
          <a:p>
            <a:endParaRPr lang="en-US" dirty="0"/>
          </a:p>
        </p:txBody>
      </p:sp>
    </p:spTree>
    <p:extLst>
      <p:ext uri="{BB962C8B-B14F-4D97-AF65-F5344CB8AC3E}">
        <p14:creationId xmlns:p14="http://schemas.microsoft.com/office/powerpoint/2010/main" val="1011573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824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676400"/>
            <a:ext cx="7772400" cy="860425"/>
          </a:xfrm>
          <a:prstGeom prst="rect">
            <a:avLst/>
          </a:prstGeom>
          <a:solidFill>
            <a:schemeClr val="bg1"/>
          </a:solidFill>
        </p:spPr>
        <p:style>
          <a:lnRef idx="1">
            <a:schemeClr val="accent1"/>
          </a:lnRef>
          <a:fillRef idx="2">
            <a:schemeClr val="accent1"/>
          </a:fillRef>
          <a:effectRef idx="1">
            <a:schemeClr val="accent1"/>
          </a:effectRef>
          <a:fontRef idx="none"/>
        </p:style>
        <p:txBody>
          <a:bodyPr/>
          <a:lstStyle>
            <a:lvl1pPr>
              <a:defRPr b="1" baseline="0">
                <a:solidFill>
                  <a:srgbClr val="0D507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828800"/>
            <a:ext cx="8229600" cy="4343400"/>
          </a:xfrm>
          <a:prstGeom prst="rect">
            <a:avLst/>
          </a:prstGeo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a:prstGeom prst="rect">
            <a:avLst/>
          </a:prstGeom>
        </p:spPr>
        <p:txBody>
          <a:bodyPr vert="eaVert"/>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a:prstGeom prst="rect">
            <a:avLst/>
          </a:prstGeo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CD1B2-C11B-4838-8012-37186D4001D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CD1B2-C11B-4838-8012-37186D4001D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CD1B2-C11B-4838-8012-37186D4001D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CD1B2-C11B-4838-8012-37186D4001D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2CD1B2-C11B-4838-8012-37186D4001D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2CD1B2-C11B-4838-8012-37186D4001D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2CD1B2-C11B-4838-8012-37186D4001D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CD1B2-C11B-4838-8012-37186D4001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a:prstGeom prst="rect">
            <a:avLst/>
          </a:prstGeom>
        </p:spPr>
        <p:txBody>
          <a:bodyPr/>
          <a:lstStyle>
            <a:lvl1pPr>
              <a:defRPr baseline="0">
                <a:solidFill>
                  <a:srgbClr val="0D507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828800"/>
            <a:ext cx="8229600" cy="4343400"/>
          </a:xfrm>
          <a:prstGeom prst="rect">
            <a:avLst/>
          </a:prstGeom>
        </p:spPr>
        <p:txBody>
          <a:bodyPr/>
          <a:lstStyle>
            <a:lvl1pPr marL="231775" indent="-231775" eaLnBrk="1" hangingPunct="1">
              <a:defRPr sz="2800">
                <a:latin typeface="Times New Roman" panose="02020603050405020304" pitchFamily="18" charset="0"/>
                <a:cs typeface="Times New Roman" panose="02020603050405020304" pitchFamily="18" charset="0"/>
              </a:defRPr>
            </a:lvl1pPr>
            <a:lvl2pPr marL="682625" indent="-225425" eaLnBrk="1" hangingPunct="1">
              <a:buClrTx/>
              <a:buFont typeface="Calibri" pitchFamily="34" charset="0"/>
              <a:buChar char="‒"/>
              <a:defRPr sz="2400">
                <a:latin typeface="Times New Roman" panose="02020603050405020304" pitchFamily="18" charset="0"/>
                <a:cs typeface="Times New Roman" panose="02020603050405020304" pitchFamily="18" charset="0"/>
              </a:defRPr>
            </a:lvl2pPr>
            <a:lvl3pPr marL="1146175" indent="-231775" eaLnBrk="1" hangingPunct="1">
              <a:buClrTx/>
              <a:buFont typeface="Courier New" pitchFamily="49" charset="0"/>
              <a:buChar char="o"/>
              <a:defRPr sz="2000">
                <a:latin typeface="Times New Roman" panose="02020603050405020304" pitchFamily="18"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CD1B2-C11B-4838-8012-37186D4001D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CD1B2-C11B-4838-8012-37186D4001D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CD1B2-C11B-4838-8012-37186D4001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6705600"/>
            <a:ext cx="9144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730250"/>
            <a:ext cx="8229600" cy="102235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2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lang="en-US" sz="2200" b="1" kern="1200" dirty="0" smtClean="0">
                <a:solidFill>
                  <a:schemeClr val="tx1"/>
                </a:solidFill>
                <a:latin typeface="Times New Roman" panose="02020603050405020304" pitchFamily="18" charset="0"/>
                <a:ea typeface="ＭＳ Ｐゴシック" pitchFamily="-123" charset="-128"/>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368300"/>
          </a:xfrm>
          <a:prstGeom prst="rect">
            <a:avLst/>
          </a:prstGeom>
        </p:spPr>
        <p:txBody>
          <a:bodyPr anchor="b"/>
          <a:lstStyle>
            <a:lvl1pPr algn="l">
              <a:defRPr sz="17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Picture Placeholder 2"/>
          <p:cNvSpPr>
            <a:spLocks noGrp="1"/>
          </p:cNvSpPr>
          <p:nvPr>
            <p:ph type="pic" idx="1"/>
          </p:nvPr>
        </p:nvSpPr>
        <p:spPr>
          <a:xfrm>
            <a:off x="1792288" y="990599"/>
            <a:ext cx="5486400" cy="3736975"/>
          </a:xfrm>
          <a:prstGeom prst="rect">
            <a:avLst/>
          </a:prstGeo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6466660"/>
            <a:ext cx="9144000" cy="408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7" descr="internal_roundup_header_cropped.png"/>
          <p:cNvPicPr>
            <a:picLocks noChangeAspect="1"/>
          </p:cNvPicPr>
          <p:nvPr userDrawn="1"/>
        </p:nvPicPr>
        <p:blipFill>
          <a:blip r:embed="rId13" cstate="print"/>
          <a:srcRect/>
          <a:stretch>
            <a:fillRect/>
          </a:stretch>
        </p:blipFill>
        <p:spPr bwMode="auto">
          <a:xfrm>
            <a:off x="0" y="0"/>
            <a:ext cx="9144000" cy="381000"/>
          </a:xfrm>
          <a:prstGeom prst="rect">
            <a:avLst/>
          </a:prstGeom>
          <a:noFill/>
          <a:ln w="9525">
            <a:noFill/>
            <a:miter lim="800000"/>
            <a:headEnd/>
            <a:tailEnd/>
          </a:ln>
        </p:spPr>
      </p:pic>
      <p:sp>
        <p:nvSpPr>
          <p:cNvPr id="8" name="Text Box 6"/>
          <p:cNvSpPr txBox="1">
            <a:spLocks noChangeArrowheads="1"/>
          </p:cNvSpPr>
          <p:nvPr userDrawn="1"/>
        </p:nvSpPr>
        <p:spPr bwMode="auto">
          <a:xfrm>
            <a:off x="838203" y="274152"/>
            <a:ext cx="2286000" cy="430887"/>
          </a:xfrm>
          <a:prstGeom prst="rect">
            <a:avLst/>
          </a:prstGeom>
          <a:noFill/>
          <a:ln w="9525">
            <a:noFill/>
            <a:miter lim="800000"/>
            <a:headEnd/>
            <a:tailEnd/>
          </a:ln>
        </p:spPr>
        <p:txBody>
          <a:bodyPr wrap="square" anchor="ctr">
            <a:prstTxWarp prst="textNoShape">
              <a:avLst/>
            </a:prstTxWarp>
            <a:spAutoFit/>
          </a:bodyPr>
          <a:lstStyle/>
          <a:p>
            <a:r>
              <a:rPr lang="en-US" sz="1100" b="1" dirty="0">
                <a:solidFill>
                  <a:srgbClr val="0D5072"/>
                </a:solidFill>
                <a:latin typeface="Palatino" pitchFamily="-123" charset="0"/>
              </a:rPr>
              <a:t>New Jersey</a:t>
            </a:r>
          </a:p>
          <a:p>
            <a:r>
              <a:rPr lang="en-US" sz="1100" b="1" dirty="0">
                <a:solidFill>
                  <a:srgbClr val="0D5072"/>
                </a:solidFill>
                <a:latin typeface="Palatino" pitchFamily="-123" charset="0"/>
              </a:rPr>
              <a:t>DEPARTMENT OF EDUCATION</a:t>
            </a:r>
            <a:endParaRPr lang="en-US" sz="1100" dirty="0">
              <a:solidFill>
                <a:srgbClr val="0D5072"/>
              </a:solidFill>
            </a:endParaRP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600" y="184795"/>
            <a:ext cx="609603" cy="609603"/>
          </a:xfrm>
          <a:prstGeom prst="rect">
            <a:avLst/>
          </a:prstGeom>
        </p:spPr>
      </p:pic>
      <p:sp>
        <p:nvSpPr>
          <p:cNvPr id="11" name="Rectangle 10"/>
          <p:cNvSpPr/>
          <p:nvPr userDrawn="1"/>
        </p:nvSpPr>
        <p:spPr>
          <a:xfrm>
            <a:off x="445147" y="6466661"/>
            <a:ext cx="393056" cy="307777"/>
          </a:xfrm>
          <a:prstGeom prst="rect">
            <a:avLst/>
          </a:prstGeom>
        </p:spPr>
        <p:txBody>
          <a:bodyPr wrap="none">
            <a:spAutoFit/>
          </a:bodyPr>
          <a:lstStyle/>
          <a:p>
            <a:fld id="{BB6E7BE7-7590-42A1-BEEC-349CFB141555}" type="slidenum">
              <a:rPr lang="en-US" sz="1400" smtClean="0">
                <a:solidFill>
                  <a:schemeClr val="bg1"/>
                </a:solidFill>
                <a:latin typeface="Times New Roman" panose="02020603050405020304" pitchFamily="18" charset="0"/>
                <a:cs typeface="Times New Roman" panose="02020603050405020304" pitchFamily="18" charset="0"/>
              </a:rPr>
              <a:t>‹#›</a:t>
            </a:fld>
            <a:endParaRPr lang="en-US" sz="1400" dirty="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p:titleStyle>
    <p:bodyStyle>
      <a:lvl1pPr marL="342900" indent="-342900" algn="l" rtl="0" eaLnBrk="1" fontAlgn="base" hangingPunct="1">
        <a:spcBef>
          <a:spcPct val="20000"/>
        </a:spcBef>
        <a:spcAft>
          <a:spcPct val="0"/>
        </a:spcAft>
        <a:buFont typeface="Arial" pitchFamily="-123"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eaLnBrk="1" fontAlgn="base" hangingPunct="1">
        <a:spcBef>
          <a:spcPct val="20000"/>
        </a:spcBef>
        <a:spcAft>
          <a:spcPct val="0"/>
        </a:spcAft>
        <a:buFont typeface="Arial" pitchFamily="-123" charset="0"/>
        <a:buChar char="–"/>
        <a:defRPr sz="2800" kern="1200">
          <a:solidFill>
            <a:schemeClr val="tx1"/>
          </a:solidFill>
          <a:latin typeface="+mn-lt"/>
          <a:ea typeface="ＭＳ Ｐゴシック" pitchFamily="-123" charset="-128"/>
          <a:cs typeface="+mn-cs"/>
        </a:defRPr>
      </a:lvl2pPr>
      <a:lvl3pPr marL="1143000" indent="-228600" algn="l" rtl="0" eaLnBrk="1" fontAlgn="base" hangingPunct="1">
        <a:spcBef>
          <a:spcPct val="20000"/>
        </a:spcBef>
        <a:spcAft>
          <a:spcPct val="0"/>
        </a:spcAft>
        <a:buFont typeface="Arial" pitchFamily="-123" charset="0"/>
        <a:buChar char="•"/>
        <a:defRPr sz="2400" kern="1200">
          <a:solidFill>
            <a:schemeClr val="tx1"/>
          </a:solidFill>
          <a:latin typeface="+mn-lt"/>
          <a:ea typeface="ＭＳ Ｐゴシック" pitchFamily="-123" charset="-128"/>
          <a:cs typeface="+mn-cs"/>
        </a:defRPr>
      </a:lvl3pPr>
      <a:lvl4pPr marL="1600200" indent="-228600" algn="l" rtl="0" eaLnBrk="1" fontAlgn="base" hangingPunct="1">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4pPr>
      <a:lvl5pPr marL="2057400" indent="-228600" algn="l" rtl="0" eaLnBrk="1" fontAlgn="base" hangingPunct="1">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CD1B2-C11B-4838-8012-37186D4001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2.ed.gov/policy/elsec/leg/essa/essassaegrantguid10212016.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TitleIVA@doe.state.nj.u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NonPublic.Ombudsman@doe.state.nj.u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2.ed.gov/policy/elsec/leg/essa/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nj.gov/education/ESSA/guidance/practices/" TargetMode="External"/><Relationship Id="rId4" Type="http://schemas.openxmlformats.org/officeDocument/2006/relationships/hyperlink" Target="https://innovation.ed.gov/what-we-do/non-public-education/ess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nj.gov/education/ESSA/guidance/practic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statesupportnetwork.ed.gov/" TargetMode="External"/><Relationship Id="rId5" Type="http://schemas.openxmlformats.org/officeDocument/2006/relationships/hyperlink" Target="https://ccrs.osepideasthatwork.org/teachers-academic/evidence-based-practices-instruction" TargetMode="External"/><Relationship Id="rId4" Type="http://schemas.openxmlformats.org/officeDocument/2006/relationships/hyperlink" Target="https://www.wested.org/resources/evidence-based-improvement-essa-guide-for-states/https:/www.wested.org/resources/evidence-based-improvement-essa-guide-for-sta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76400"/>
            <a:ext cx="7772400" cy="2133600"/>
          </a:xfrm>
        </p:spPr>
        <p:txBody>
          <a:bodyPr/>
          <a:lstStyle/>
          <a:p>
            <a:r>
              <a:rPr lang="en-US" dirty="0" smtClean="0">
                <a:solidFill>
                  <a:schemeClr val="tx1"/>
                </a:solidFill>
                <a:latin typeface="+mn-lt"/>
              </a:rPr>
              <a:t>Title II-A: </a:t>
            </a:r>
            <a:br>
              <a:rPr lang="en-US" dirty="0" smtClean="0">
                <a:solidFill>
                  <a:schemeClr val="tx1"/>
                </a:solidFill>
                <a:latin typeface="+mn-lt"/>
              </a:rPr>
            </a:br>
            <a:r>
              <a:rPr lang="en-US" sz="4800" dirty="0" smtClean="0">
                <a:solidFill>
                  <a:schemeClr val="tx1"/>
                </a:solidFill>
                <a:latin typeface="+mn-lt"/>
              </a:rPr>
              <a:t>Supporting Effective Instruction</a:t>
            </a:r>
            <a:r>
              <a:rPr lang="en-US" dirty="0">
                <a:solidFill>
                  <a:schemeClr val="tx1"/>
                </a:solidFill>
                <a:latin typeface="+mn-lt"/>
              </a:rPr>
              <a:t/>
            </a:r>
            <a:br>
              <a:rPr lang="en-US" dirty="0">
                <a:solidFill>
                  <a:schemeClr val="tx1"/>
                </a:solidFill>
                <a:latin typeface="+mn-lt"/>
              </a:rPr>
            </a:br>
            <a:r>
              <a:rPr lang="en-US" sz="3600" dirty="0" smtClean="0">
                <a:solidFill>
                  <a:schemeClr val="tx1"/>
                </a:solidFill>
                <a:latin typeface="+mn-lt"/>
              </a:rPr>
              <a:t/>
            </a:r>
            <a:br>
              <a:rPr lang="en-US" sz="3600" dirty="0" smtClean="0">
                <a:solidFill>
                  <a:schemeClr val="tx1"/>
                </a:solidFill>
                <a:latin typeface="+mn-lt"/>
              </a:rPr>
            </a:br>
            <a:r>
              <a:rPr lang="en-US" sz="3600" b="0" dirty="0" smtClean="0">
                <a:latin typeface="+mn-lt"/>
              </a:rPr>
              <a:t>New Jersey Association of Federal Programs Administration</a:t>
            </a:r>
            <a:br>
              <a:rPr lang="en-US" sz="3600" b="0" dirty="0" smtClean="0">
                <a:latin typeface="+mn-lt"/>
              </a:rPr>
            </a:br>
            <a:r>
              <a:rPr lang="en-US" sz="2800" dirty="0" smtClean="0">
                <a:latin typeface="+mn-lt"/>
              </a:rPr>
              <a:t>January 2018</a:t>
            </a:r>
            <a:r>
              <a:rPr lang="en-US" sz="4000" b="0" dirty="0" smtClean="0"/>
              <a:t/>
            </a:r>
            <a:br>
              <a:rPr lang="en-US" sz="4000" b="0" dirty="0" smtClean="0"/>
            </a:br>
            <a:r>
              <a:rPr lang="en-US" sz="4000" b="0" dirty="0" smtClean="0"/>
              <a:t>	</a:t>
            </a:r>
            <a:br>
              <a:rPr lang="en-US" sz="4000" b="0" dirty="0" smtClean="0"/>
            </a:br>
            <a:r>
              <a:rPr lang="en-US" b="0" dirty="0" smtClean="0"/>
              <a:t/>
            </a:r>
            <a:br>
              <a:rPr lang="en-US" b="0" dirty="0" smtClean="0"/>
            </a:br>
            <a:r>
              <a:rPr lang="en-US" b="0" dirty="0" smtClean="0"/>
              <a:t>	</a:t>
            </a:r>
            <a:br>
              <a:rPr lang="en-US" b="0" dirty="0" smtClean="0"/>
            </a:br>
            <a:endParaRPr lang="en-US" dirty="0">
              <a:solidFill>
                <a:schemeClr val="tx1"/>
              </a:solidFill>
              <a:latin typeface="+mn-lt"/>
            </a:endParaRPr>
          </a:p>
        </p:txBody>
      </p:sp>
    </p:spTree>
    <p:extLst>
      <p:ext uri="{BB962C8B-B14F-4D97-AF65-F5344CB8AC3E}">
        <p14:creationId xmlns:p14="http://schemas.microsoft.com/office/powerpoint/2010/main" val="1743793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j-lt"/>
              </a:rPr>
              <a:t>Title II-A Summary</a:t>
            </a:r>
            <a:endParaRPr lang="en-US" b="1" dirty="0">
              <a:solidFill>
                <a:schemeClr val="tx1"/>
              </a:solidFill>
              <a:latin typeface="+mj-lt"/>
            </a:endParaRPr>
          </a:p>
        </p:txBody>
      </p:sp>
      <p:sp>
        <p:nvSpPr>
          <p:cNvPr id="3" name="Subtitle 2"/>
          <p:cNvSpPr>
            <a:spLocks noGrp="1"/>
          </p:cNvSpPr>
          <p:nvPr>
            <p:ph idx="1"/>
          </p:nvPr>
        </p:nvSpPr>
        <p:spPr>
          <a:xfrm>
            <a:off x="457200" y="2209800"/>
            <a:ext cx="8229600" cy="3657600"/>
          </a:xfrm>
        </p:spPr>
        <p:txBody>
          <a:bodyPr/>
          <a:lstStyle/>
          <a:p>
            <a:r>
              <a:rPr lang="en-US" dirty="0" smtClean="0">
                <a:solidFill>
                  <a:schemeClr val="tx1"/>
                </a:solidFill>
                <a:latin typeface="+mn-lt"/>
              </a:rPr>
              <a:t>There are many opportunities with Title IIA </a:t>
            </a:r>
          </a:p>
          <a:p>
            <a:r>
              <a:rPr lang="en-US" dirty="0" smtClean="0">
                <a:latin typeface="+mn-lt"/>
              </a:rPr>
              <a:t>Review your needs, priorities and other funding sources to coordinate and compliment activities, strategies, and interventions</a:t>
            </a:r>
            <a:endParaRPr lang="en-US" dirty="0" smtClean="0">
              <a:solidFill>
                <a:schemeClr val="tx1"/>
              </a:solidFill>
              <a:latin typeface="+mn-lt"/>
            </a:endParaRPr>
          </a:p>
          <a:p>
            <a:r>
              <a:rPr lang="en-US" dirty="0" smtClean="0">
                <a:solidFill>
                  <a:schemeClr val="tx1"/>
                </a:solidFill>
                <a:latin typeface="+mn-lt"/>
              </a:rPr>
              <a:t>Please be aware that we don’t know if Title IIA will be funded from year to year when considering using these funds for salaries</a:t>
            </a:r>
          </a:p>
          <a:p>
            <a:pPr marL="0" indent="0">
              <a:buNone/>
            </a:pPr>
            <a:endParaRPr lang="en-US" b="1" dirty="0" smtClean="0">
              <a:solidFill>
                <a:schemeClr val="tx1"/>
              </a:solidFill>
              <a:latin typeface="+mn-lt"/>
            </a:endParaRPr>
          </a:p>
          <a:p>
            <a:endParaRPr lang="en-US" b="1" dirty="0" smtClean="0">
              <a:solidFill>
                <a:schemeClr val="tx1"/>
              </a:solidFill>
              <a:latin typeface="+mn-lt"/>
            </a:endParaRPr>
          </a:p>
          <a:p>
            <a:pPr marL="0" indent="0">
              <a:buNone/>
            </a:pPr>
            <a:endParaRPr lang="en-US" dirty="0">
              <a:solidFill>
                <a:schemeClr val="tx1"/>
              </a:solidFill>
              <a:latin typeface="+mn-lt"/>
            </a:endParaRPr>
          </a:p>
        </p:txBody>
      </p:sp>
    </p:spTree>
    <p:extLst>
      <p:ext uri="{BB962C8B-B14F-4D97-AF65-F5344CB8AC3E}">
        <p14:creationId xmlns:p14="http://schemas.microsoft.com/office/powerpoint/2010/main" val="2064199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76400"/>
            <a:ext cx="7772400" cy="2133600"/>
          </a:xfrm>
        </p:spPr>
        <p:txBody>
          <a:bodyPr/>
          <a:lstStyle/>
          <a:p>
            <a:r>
              <a:rPr lang="en-US" dirty="0" smtClean="0">
                <a:solidFill>
                  <a:schemeClr val="tx1"/>
                </a:solidFill>
                <a:latin typeface="+mn-lt"/>
              </a:rPr>
              <a:t>Title IV-A: </a:t>
            </a:r>
            <a:r>
              <a:rPr lang="en-US" b="0" dirty="0"/>
              <a:t/>
            </a:r>
            <a:br>
              <a:rPr lang="en-US" b="0" dirty="0"/>
            </a:br>
            <a:r>
              <a:rPr lang="en-US" sz="4000" b="0" dirty="0" smtClean="0">
                <a:latin typeface="+mn-lt"/>
              </a:rPr>
              <a:t>Student </a:t>
            </a:r>
            <a:r>
              <a:rPr lang="en-US" sz="4000" b="0" dirty="0">
                <a:latin typeface="+mn-lt"/>
              </a:rPr>
              <a:t>support and academic enrichment </a:t>
            </a:r>
            <a:r>
              <a:rPr lang="en-US" sz="4000" b="0" dirty="0"/>
              <a:t/>
            </a:r>
            <a:br>
              <a:rPr lang="en-US" sz="4000" b="0" dirty="0"/>
            </a:br>
            <a:r>
              <a:rPr lang="en-US" sz="4000" b="0" dirty="0"/>
              <a:t>	</a:t>
            </a:r>
            <a:br>
              <a:rPr lang="en-US" sz="4000" b="0" dirty="0"/>
            </a:br>
            <a:r>
              <a:rPr lang="en-US" sz="3200" b="0" dirty="0"/>
              <a:t>New Jersey Association of Federal Programs Administration</a:t>
            </a:r>
            <a:br>
              <a:rPr lang="en-US" sz="3200" b="0" dirty="0"/>
            </a:br>
            <a:r>
              <a:rPr lang="en-US" sz="2400" dirty="0"/>
              <a:t>January 2018</a:t>
            </a:r>
            <a:r>
              <a:rPr lang="en-US" b="0" dirty="0"/>
              <a:t/>
            </a:r>
            <a:br>
              <a:rPr lang="en-US" b="0" dirty="0"/>
            </a:br>
            <a:r>
              <a:rPr lang="en-US" b="0" dirty="0"/>
              <a:t>	</a:t>
            </a:r>
            <a:br>
              <a:rPr lang="en-US" b="0" dirty="0"/>
            </a:br>
            <a:endParaRPr lang="en-US" dirty="0">
              <a:solidFill>
                <a:schemeClr val="tx1"/>
              </a:solidFill>
              <a:latin typeface="+mn-lt"/>
            </a:endParaRPr>
          </a:p>
        </p:txBody>
      </p:sp>
    </p:spTree>
    <p:extLst>
      <p:ext uri="{BB962C8B-B14F-4D97-AF65-F5344CB8AC3E}">
        <p14:creationId xmlns:p14="http://schemas.microsoft.com/office/powerpoint/2010/main" val="4262945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j-lt"/>
              </a:rPr>
              <a:t> </a:t>
            </a:r>
            <a:r>
              <a:rPr lang="en-US" b="1" dirty="0" smtClean="0">
                <a:solidFill>
                  <a:schemeClr val="tx1"/>
                </a:solidFill>
                <a:latin typeface="+mj-lt"/>
              </a:rPr>
              <a:t>What’s Unique About IV-A?</a:t>
            </a:r>
            <a:endParaRPr lang="en-US" b="1" dirty="0">
              <a:solidFill>
                <a:schemeClr val="tx1"/>
              </a:solidFill>
              <a:latin typeface="+mj-lt"/>
            </a:endParaRPr>
          </a:p>
        </p:txBody>
      </p:sp>
      <p:sp>
        <p:nvSpPr>
          <p:cNvPr id="3" name="Subtitle 2" descr="bucket 1; Well-Rounded Education&#10;Bucket 2: Safe and Healthy Students&#10;3. Effective Use of Tehnology" title="picture of three funding buckets"/>
          <p:cNvSpPr>
            <a:spLocks noGrp="1"/>
          </p:cNvSpPr>
          <p:nvPr>
            <p:ph idx="1"/>
          </p:nvPr>
        </p:nvSpPr>
        <p:spPr/>
        <p:txBody>
          <a:bodyPr/>
          <a:lstStyle/>
          <a:p>
            <a:r>
              <a:rPr lang="en-US" b="1" dirty="0" smtClean="0">
                <a:solidFill>
                  <a:schemeClr val="tx1"/>
                </a:solidFill>
                <a:latin typeface="+mn-lt"/>
              </a:rPr>
              <a:t> </a:t>
            </a:r>
            <a:r>
              <a:rPr lang="en-US" dirty="0" smtClean="0">
                <a:solidFill>
                  <a:schemeClr val="tx1"/>
                </a:solidFill>
                <a:latin typeface="+mn-lt"/>
              </a:rPr>
              <a:t>Three “buckets” of funds</a:t>
            </a:r>
          </a:p>
          <a:p>
            <a:pPr lvl="3"/>
            <a:r>
              <a:rPr lang="en-US" dirty="0"/>
              <a:t>Activities to support W</a:t>
            </a:r>
            <a:r>
              <a:rPr lang="en-US" b="1" dirty="0"/>
              <a:t>ell-Rounded Educational Opportunities</a:t>
            </a:r>
          </a:p>
          <a:p>
            <a:pPr lvl="3"/>
            <a:r>
              <a:rPr lang="en-US" dirty="0"/>
              <a:t>Activities to support </a:t>
            </a:r>
            <a:r>
              <a:rPr lang="en-US" b="1" dirty="0"/>
              <a:t>Safe and Healthy Students</a:t>
            </a:r>
          </a:p>
          <a:p>
            <a:pPr lvl="3"/>
            <a:r>
              <a:rPr lang="en-US" dirty="0"/>
              <a:t>Activities to support the </a:t>
            </a:r>
            <a:r>
              <a:rPr lang="en-US" b="1" dirty="0"/>
              <a:t>Effective Use of </a:t>
            </a:r>
            <a:r>
              <a:rPr lang="en-US" b="1" dirty="0" smtClean="0"/>
              <a:t>Technology</a:t>
            </a:r>
            <a:endParaRPr lang="en-US" dirty="0" smtClean="0">
              <a:solidFill>
                <a:schemeClr val="tx1"/>
              </a:solidFill>
              <a:latin typeface="+mn-lt"/>
            </a:endParaRPr>
          </a:p>
          <a:p>
            <a:pPr lvl="1"/>
            <a:r>
              <a:rPr lang="en-US" dirty="0" smtClean="0">
                <a:latin typeface="+mn-lt"/>
              </a:rPr>
              <a:t>If LEA allocation is under $30K</a:t>
            </a:r>
          </a:p>
          <a:p>
            <a:pPr lvl="2"/>
            <a:r>
              <a:rPr lang="en-US" dirty="0" smtClean="0">
                <a:latin typeface="+mn-lt"/>
              </a:rPr>
              <a:t>Select one, two or all three areas</a:t>
            </a:r>
          </a:p>
          <a:p>
            <a:pPr lvl="1"/>
            <a:r>
              <a:rPr lang="en-US" dirty="0" smtClean="0">
                <a:latin typeface="+mn-lt"/>
              </a:rPr>
              <a:t>If LEA allocation is over $30K</a:t>
            </a:r>
          </a:p>
          <a:p>
            <a:pPr lvl="2"/>
            <a:r>
              <a:rPr lang="en-US" dirty="0" smtClean="0">
                <a:latin typeface="+mn-lt"/>
              </a:rPr>
              <a:t>Must allocate to all three “buckets”</a:t>
            </a:r>
          </a:p>
          <a:p>
            <a:pPr lvl="4">
              <a:buFont typeface="Courier New" panose="02070309020205020404" pitchFamily="49" charset="0"/>
              <a:buChar char="o"/>
            </a:pPr>
            <a:r>
              <a:rPr lang="en-US" dirty="0" smtClean="0">
                <a:latin typeface="+mn-lt"/>
              </a:rPr>
              <a:t>&lt;15% of technology bucket can be used for devices, software and items to support blended learning</a:t>
            </a:r>
            <a:endParaRPr lang="en-US" dirty="0" smtClean="0">
              <a:solidFill>
                <a:schemeClr val="tx1"/>
              </a:solidFill>
              <a:latin typeface="+mn-lt"/>
            </a:endParaRPr>
          </a:p>
          <a:p>
            <a:endParaRPr lang="en-US" b="1" dirty="0" smtClean="0">
              <a:solidFill>
                <a:schemeClr val="tx1"/>
              </a:solidFill>
              <a:latin typeface="+mn-lt"/>
            </a:endParaRPr>
          </a:p>
          <a:p>
            <a:pPr marL="0" indent="0">
              <a:buNone/>
            </a:pPr>
            <a:endParaRPr lang="en-US" dirty="0">
              <a:solidFill>
                <a:schemeClr val="tx1"/>
              </a:solidFill>
              <a:latin typeface="+mn-lt"/>
            </a:endParaRPr>
          </a:p>
        </p:txBody>
      </p:sp>
    </p:spTree>
    <p:extLst>
      <p:ext uri="{BB962C8B-B14F-4D97-AF65-F5344CB8AC3E}">
        <p14:creationId xmlns:p14="http://schemas.microsoft.com/office/powerpoint/2010/main" val="3612805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table lists allowable uses of Title IV funds for the three categories of Well-Rouinded education, Safe and Healthy Students and Effective Use of Technology. it can be found in the U.S. Department of Education, Office of Elementary and Secondary Education, Non-Regulatory Guidance: Student Support and Academic Achievement Grants, Washington, D.C., 2016. Guidance. page 6." title="Table 1: Examples of allowable SSAE Use of Funds"/>
          <p:cNvPicPr>
            <a:picLocks noGrp="1" noChangeAspect="1"/>
          </p:cNvPicPr>
          <p:nvPr>
            <p:ph idx="1"/>
          </p:nvPr>
        </p:nvPicPr>
        <p:blipFill>
          <a:blip r:embed="rId3"/>
          <a:stretch>
            <a:fillRect/>
          </a:stretch>
        </p:blipFill>
        <p:spPr>
          <a:xfrm>
            <a:off x="3124200" y="457200"/>
            <a:ext cx="5611188" cy="5764134"/>
          </a:xfrm>
          <a:prstGeom prst="rect">
            <a:avLst/>
          </a:prstGeom>
        </p:spPr>
      </p:pic>
      <p:sp>
        <p:nvSpPr>
          <p:cNvPr id="7" name="TextBox 6"/>
          <p:cNvSpPr txBox="1"/>
          <p:nvPr/>
        </p:nvSpPr>
        <p:spPr>
          <a:xfrm>
            <a:off x="381000" y="1447800"/>
            <a:ext cx="2438400" cy="4462760"/>
          </a:xfrm>
          <a:prstGeom prst="rect">
            <a:avLst/>
          </a:prstGeom>
          <a:noFill/>
        </p:spPr>
        <p:txBody>
          <a:bodyPr wrap="square" rtlCol="0">
            <a:spAutoFit/>
          </a:bodyPr>
          <a:lstStyle/>
          <a:p>
            <a:r>
              <a:rPr lang="en-US" sz="4400" b="1" dirty="0" smtClean="0">
                <a:latin typeface="+mj-lt"/>
              </a:rPr>
              <a:t>Examples From Non-Reg. Guidance</a:t>
            </a:r>
          </a:p>
          <a:p>
            <a:endParaRPr lang="en-US" sz="2800" dirty="0" smtClean="0">
              <a:latin typeface="+mj-lt"/>
            </a:endParaRPr>
          </a:p>
          <a:p>
            <a:r>
              <a:rPr lang="en-US" sz="2800" dirty="0" smtClean="0">
                <a:latin typeface="+mj-lt"/>
              </a:rPr>
              <a:t>Table 1 page 6</a:t>
            </a:r>
          </a:p>
          <a:p>
            <a:endParaRPr lang="en-US" sz="2800" dirty="0">
              <a:latin typeface="+mj-lt"/>
            </a:endParaRPr>
          </a:p>
          <a:p>
            <a:r>
              <a:rPr lang="en-US" sz="1600" dirty="0" smtClean="0">
                <a:latin typeface="+mj-lt"/>
                <a:hlinkClick r:id="rId4"/>
              </a:rPr>
              <a:t>Link to Guidance</a:t>
            </a:r>
            <a:endParaRPr lang="en-US" sz="1400" dirty="0">
              <a:latin typeface="+mj-lt"/>
            </a:endParaRPr>
          </a:p>
        </p:txBody>
      </p:sp>
    </p:spTree>
    <p:extLst>
      <p:ext uri="{BB962C8B-B14F-4D97-AF65-F5344CB8AC3E}">
        <p14:creationId xmlns:p14="http://schemas.microsoft.com/office/powerpoint/2010/main" val="111602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mj-lt"/>
              </a:rPr>
              <a:t>Well-Rounded Activities</a:t>
            </a:r>
            <a:endParaRPr lang="en-US" b="1" dirty="0">
              <a:solidFill>
                <a:schemeClr val="tx1"/>
              </a:solidFill>
              <a:latin typeface="+mj-lt"/>
            </a:endParaRPr>
          </a:p>
        </p:txBody>
      </p:sp>
      <p:sp>
        <p:nvSpPr>
          <p:cNvPr id="3" name="Subtitle 2"/>
          <p:cNvSpPr>
            <a:spLocks noGrp="1"/>
          </p:cNvSpPr>
          <p:nvPr>
            <p:ph idx="1"/>
          </p:nvPr>
        </p:nvSpPr>
        <p:spPr/>
        <p:txBody>
          <a:bodyPr/>
          <a:lstStyle/>
          <a:p>
            <a:r>
              <a:rPr lang="en-US" b="1" dirty="0" smtClean="0">
                <a:solidFill>
                  <a:schemeClr val="tx1"/>
                </a:solidFill>
                <a:latin typeface="+mn-lt"/>
              </a:rPr>
              <a:t>Examples</a:t>
            </a:r>
            <a:endParaRPr lang="en-US" dirty="0" smtClean="0">
              <a:solidFill>
                <a:schemeClr val="tx1"/>
              </a:solidFill>
              <a:latin typeface="+mn-lt"/>
            </a:endParaRPr>
          </a:p>
          <a:p>
            <a:pPr lvl="1"/>
            <a:r>
              <a:rPr lang="en-US" dirty="0" smtClean="0">
                <a:latin typeface="+mn-lt"/>
              </a:rPr>
              <a:t>STEM</a:t>
            </a:r>
          </a:p>
          <a:p>
            <a:pPr lvl="1"/>
            <a:r>
              <a:rPr lang="en-US" dirty="0" smtClean="0">
                <a:latin typeface="+mn-lt"/>
              </a:rPr>
              <a:t>Computer Science</a:t>
            </a:r>
          </a:p>
          <a:p>
            <a:pPr lvl="1"/>
            <a:r>
              <a:rPr lang="en-US" dirty="0" smtClean="0">
                <a:latin typeface="+mn-lt"/>
              </a:rPr>
              <a:t>Music</a:t>
            </a:r>
          </a:p>
          <a:p>
            <a:pPr lvl="1"/>
            <a:r>
              <a:rPr lang="en-US" dirty="0" smtClean="0">
                <a:latin typeface="+mn-lt"/>
              </a:rPr>
              <a:t>Science</a:t>
            </a:r>
          </a:p>
          <a:p>
            <a:pPr lvl="1"/>
            <a:r>
              <a:rPr lang="en-US" dirty="0" smtClean="0">
                <a:latin typeface="+mn-lt"/>
              </a:rPr>
              <a:t>Afterschool activities</a:t>
            </a:r>
          </a:p>
          <a:p>
            <a:pPr lvl="1"/>
            <a:r>
              <a:rPr lang="en-US" dirty="0">
                <a:latin typeface="+mn-lt"/>
              </a:rPr>
              <a:t>supporting the participation of low-income </a:t>
            </a:r>
            <a:r>
              <a:rPr lang="en-US" dirty="0" smtClean="0">
                <a:latin typeface="+mn-lt"/>
              </a:rPr>
              <a:t>students in </a:t>
            </a:r>
            <a:r>
              <a:rPr lang="en-US" dirty="0">
                <a:latin typeface="+mn-lt"/>
              </a:rPr>
              <a:t>nonprofit </a:t>
            </a:r>
            <a:r>
              <a:rPr lang="en-US" dirty="0" smtClean="0">
                <a:latin typeface="+mn-lt"/>
              </a:rPr>
              <a:t>competitions and AP courses</a:t>
            </a:r>
          </a:p>
          <a:p>
            <a:pPr lvl="1"/>
            <a:r>
              <a:rPr lang="en-US" dirty="0" smtClean="0">
                <a:latin typeface="+mn-lt"/>
              </a:rPr>
              <a:t>World Language Activities</a:t>
            </a:r>
          </a:p>
          <a:p>
            <a:pPr lvl="1"/>
            <a:r>
              <a:rPr lang="en-US" dirty="0" smtClean="0">
                <a:latin typeface="+mn-lt"/>
              </a:rPr>
              <a:t>Financial Literacy</a:t>
            </a:r>
            <a:endParaRPr lang="en-US" dirty="0" smtClean="0">
              <a:solidFill>
                <a:schemeClr val="tx1"/>
              </a:solidFill>
              <a:latin typeface="+mn-lt"/>
            </a:endParaRPr>
          </a:p>
          <a:p>
            <a:pPr marL="0" indent="0">
              <a:buNone/>
            </a:pPr>
            <a:endParaRPr lang="en-US" b="1" dirty="0" smtClean="0">
              <a:solidFill>
                <a:schemeClr val="tx1"/>
              </a:solidFill>
              <a:latin typeface="+mn-lt"/>
            </a:endParaRPr>
          </a:p>
          <a:p>
            <a:endParaRPr lang="en-US" b="1" dirty="0" smtClean="0">
              <a:solidFill>
                <a:schemeClr val="tx1"/>
              </a:solidFill>
              <a:latin typeface="+mn-lt"/>
            </a:endParaRPr>
          </a:p>
          <a:p>
            <a:pPr marL="0" indent="0">
              <a:buNone/>
            </a:pPr>
            <a:endParaRPr lang="en-US" dirty="0">
              <a:solidFill>
                <a:schemeClr val="tx1"/>
              </a:solidFill>
              <a:latin typeface="+mn-lt"/>
            </a:endParaRPr>
          </a:p>
        </p:txBody>
      </p:sp>
      <p:pic>
        <p:nvPicPr>
          <p:cNvPr id="5" name="Picture 4" title="graphic of atom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15911">
            <a:off x="6302276" y="1893838"/>
            <a:ext cx="2384524" cy="2384524"/>
          </a:xfrm>
          <a:prstGeom prst="rect">
            <a:avLst/>
          </a:prstGeom>
        </p:spPr>
      </p:pic>
    </p:spTree>
    <p:extLst>
      <p:ext uri="{BB962C8B-B14F-4D97-AF65-F5344CB8AC3E}">
        <p14:creationId xmlns:p14="http://schemas.microsoft.com/office/powerpoint/2010/main" val="484688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mj-lt"/>
              </a:rPr>
              <a:t>Safe &amp; Healthy Activities</a:t>
            </a:r>
            <a:endParaRPr lang="en-US" b="1" dirty="0">
              <a:solidFill>
                <a:schemeClr val="tx1"/>
              </a:solidFill>
              <a:latin typeface="+mj-lt"/>
            </a:endParaRPr>
          </a:p>
        </p:txBody>
      </p:sp>
      <p:sp>
        <p:nvSpPr>
          <p:cNvPr id="3" name="Subtitle 2"/>
          <p:cNvSpPr>
            <a:spLocks noGrp="1"/>
          </p:cNvSpPr>
          <p:nvPr>
            <p:ph idx="1"/>
          </p:nvPr>
        </p:nvSpPr>
        <p:spPr/>
        <p:txBody>
          <a:bodyPr/>
          <a:lstStyle/>
          <a:p>
            <a:r>
              <a:rPr lang="en-US" dirty="0" smtClean="0"/>
              <a:t>drug </a:t>
            </a:r>
            <a:r>
              <a:rPr lang="en-US" dirty="0"/>
              <a:t>and violence prevention </a:t>
            </a:r>
            <a:r>
              <a:rPr lang="en-US" dirty="0" smtClean="0"/>
              <a:t>activities</a:t>
            </a:r>
          </a:p>
          <a:p>
            <a:r>
              <a:rPr lang="en-US" dirty="0"/>
              <a:t>school-based mental health </a:t>
            </a:r>
            <a:r>
              <a:rPr lang="en-US" dirty="0" smtClean="0"/>
              <a:t>services</a:t>
            </a:r>
          </a:p>
          <a:p>
            <a:r>
              <a:rPr lang="en-US" dirty="0"/>
              <a:t>integrate health and safety practices </a:t>
            </a:r>
            <a:r>
              <a:rPr lang="en-US" dirty="0" smtClean="0"/>
              <a:t>into school </a:t>
            </a:r>
            <a:r>
              <a:rPr lang="en-US" dirty="0"/>
              <a:t>or athletic </a:t>
            </a:r>
            <a:r>
              <a:rPr lang="en-US" dirty="0" smtClean="0"/>
              <a:t>programs - support </a:t>
            </a:r>
            <a:r>
              <a:rPr lang="en-US" dirty="0"/>
              <a:t>a healthy, active </a:t>
            </a:r>
            <a:r>
              <a:rPr lang="en-US" dirty="0" smtClean="0"/>
              <a:t>lifestyle</a:t>
            </a:r>
          </a:p>
          <a:p>
            <a:r>
              <a:rPr lang="en-US" dirty="0"/>
              <a:t>help prevent bullying and </a:t>
            </a:r>
            <a:r>
              <a:rPr lang="en-US" dirty="0" smtClean="0"/>
              <a:t>harassment</a:t>
            </a:r>
          </a:p>
          <a:p>
            <a:r>
              <a:rPr lang="en-US" dirty="0"/>
              <a:t>improve instructional practices for developing</a:t>
            </a:r>
          </a:p>
          <a:p>
            <a:pPr marL="0" indent="0">
              <a:buNone/>
            </a:pPr>
            <a:r>
              <a:rPr lang="en-US" dirty="0"/>
              <a:t> </a:t>
            </a:r>
            <a:r>
              <a:rPr lang="en-US" dirty="0" smtClean="0"/>
              <a:t>  relationship-building skills, mentoring, counseling</a:t>
            </a:r>
          </a:p>
          <a:p>
            <a:r>
              <a:rPr lang="en-US" dirty="0"/>
              <a:t>s</a:t>
            </a:r>
            <a:r>
              <a:rPr lang="en-US" dirty="0" smtClean="0"/>
              <a:t>afe </a:t>
            </a:r>
            <a:r>
              <a:rPr lang="en-US" dirty="0"/>
              <a:t>learning environments</a:t>
            </a:r>
            <a:endParaRPr lang="en-US" dirty="0" smtClean="0"/>
          </a:p>
          <a:p>
            <a:pPr marL="0" indent="0">
              <a:buNone/>
            </a:pPr>
            <a:endParaRPr lang="en-US" dirty="0" smtClean="0"/>
          </a:p>
          <a:p>
            <a:endParaRPr lang="en-US" dirty="0" smtClean="0"/>
          </a:p>
          <a:p>
            <a:pPr marL="0" indent="0">
              <a:buNone/>
            </a:pPr>
            <a:endParaRPr lang="en-US" b="1" dirty="0" smtClean="0">
              <a:solidFill>
                <a:schemeClr val="tx1"/>
              </a:solidFill>
              <a:latin typeface="+mn-lt"/>
            </a:endParaRPr>
          </a:p>
          <a:p>
            <a:endParaRPr lang="en-US" b="1" dirty="0" smtClean="0">
              <a:solidFill>
                <a:schemeClr val="tx1"/>
              </a:solidFill>
              <a:latin typeface="+mn-lt"/>
            </a:endParaRPr>
          </a:p>
          <a:p>
            <a:pPr marL="0" indent="0">
              <a:buNone/>
            </a:pPr>
            <a:endParaRPr lang="en-US" dirty="0">
              <a:solidFill>
                <a:schemeClr val="tx1"/>
              </a:solidFill>
              <a:latin typeface="+mn-lt"/>
            </a:endParaRPr>
          </a:p>
        </p:txBody>
      </p:sp>
    </p:spTree>
    <p:extLst>
      <p:ext uri="{BB962C8B-B14F-4D97-AF65-F5344CB8AC3E}">
        <p14:creationId xmlns:p14="http://schemas.microsoft.com/office/powerpoint/2010/main" val="2696567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38200"/>
          </a:xfrm>
        </p:spPr>
        <p:txBody>
          <a:bodyPr/>
          <a:lstStyle/>
          <a:p>
            <a:r>
              <a:rPr lang="en-US" dirty="0" smtClean="0">
                <a:solidFill>
                  <a:schemeClr val="tx1"/>
                </a:solidFill>
                <a:latin typeface="+mj-lt"/>
              </a:rPr>
              <a:t> </a:t>
            </a:r>
            <a:r>
              <a:rPr lang="en-US" b="1" dirty="0">
                <a:solidFill>
                  <a:schemeClr val="tx1"/>
                </a:solidFill>
                <a:latin typeface="Calibri" panose="020F0502020204030204" pitchFamily="34" charset="0"/>
              </a:rPr>
              <a:t>Safe &amp; Healthy </a:t>
            </a:r>
            <a:r>
              <a:rPr lang="en-US" b="1" dirty="0" err="1" smtClean="0">
                <a:solidFill>
                  <a:schemeClr val="tx1"/>
                </a:solidFill>
                <a:latin typeface="Calibri" panose="020F0502020204030204" pitchFamily="34" charset="0"/>
              </a:rPr>
              <a:t>Cont</a:t>
            </a:r>
            <a:endParaRPr lang="en-US" b="1" dirty="0">
              <a:solidFill>
                <a:schemeClr val="tx1"/>
              </a:solidFill>
              <a:latin typeface="Calibri" panose="020F0502020204030204" pitchFamily="34" charset="0"/>
            </a:endParaRPr>
          </a:p>
        </p:txBody>
      </p:sp>
      <p:sp>
        <p:nvSpPr>
          <p:cNvPr id="3" name="Subtitle 2"/>
          <p:cNvSpPr>
            <a:spLocks noGrp="1"/>
          </p:cNvSpPr>
          <p:nvPr>
            <p:ph idx="1"/>
          </p:nvPr>
        </p:nvSpPr>
        <p:spPr/>
        <p:txBody>
          <a:bodyPr/>
          <a:lstStyle/>
          <a:p>
            <a:r>
              <a:rPr lang="en-US" b="1" dirty="0" smtClean="0">
                <a:solidFill>
                  <a:schemeClr val="tx1"/>
                </a:solidFill>
                <a:latin typeface="+mn-lt"/>
              </a:rPr>
              <a:t> </a:t>
            </a:r>
            <a:r>
              <a:rPr lang="en-US" dirty="0" smtClean="0"/>
              <a:t>including specialized </a:t>
            </a:r>
            <a:r>
              <a:rPr lang="en-US" dirty="0"/>
              <a:t>instructional support personnel</a:t>
            </a:r>
            <a:endParaRPr lang="en-US" dirty="0" smtClean="0">
              <a:solidFill>
                <a:schemeClr val="tx1"/>
              </a:solidFill>
              <a:latin typeface="+mn-lt"/>
            </a:endParaRPr>
          </a:p>
          <a:p>
            <a:pPr lvl="1"/>
            <a:r>
              <a:rPr lang="en-US" dirty="0" smtClean="0"/>
              <a:t>suicide prevention</a:t>
            </a:r>
            <a:endParaRPr lang="en-US" dirty="0"/>
          </a:p>
          <a:p>
            <a:pPr lvl="1"/>
            <a:r>
              <a:rPr lang="en-US" dirty="0" smtClean="0"/>
              <a:t>effective </a:t>
            </a:r>
            <a:r>
              <a:rPr lang="en-US" dirty="0"/>
              <a:t>and trauma-informed practices </a:t>
            </a:r>
            <a:r>
              <a:rPr lang="en-US" dirty="0" smtClean="0"/>
              <a:t>in classroom management</a:t>
            </a:r>
            <a:endParaRPr lang="en-US" dirty="0"/>
          </a:p>
          <a:p>
            <a:pPr lvl="1"/>
            <a:r>
              <a:rPr lang="en-US" dirty="0" smtClean="0"/>
              <a:t>crisis </a:t>
            </a:r>
            <a:r>
              <a:rPr lang="en-US" dirty="0"/>
              <a:t>management and conflict </a:t>
            </a:r>
            <a:r>
              <a:rPr lang="en-US" dirty="0" smtClean="0"/>
              <a:t>resolution techniques</a:t>
            </a:r>
            <a:endParaRPr lang="en-US" dirty="0"/>
          </a:p>
          <a:p>
            <a:pPr lvl="1"/>
            <a:r>
              <a:rPr lang="en-US" dirty="0" smtClean="0"/>
              <a:t>human trafficking</a:t>
            </a:r>
          </a:p>
          <a:p>
            <a:pPr lvl="1"/>
            <a:r>
              <a:rPr lang="en-US" dirty="0"/>
              <a:t>school-based violence prevention </a:t>
            </a:r>
            <a:r>
              <a:rPr lang="en-US" dirty="0" smtClean="0"/>
              <a:t>strategies</a:t>
            </a:r>
            <a:endParaRPr lang="en-US" dirty="0"/>
          </a:p>
          <a:p>
            <a:pPr lvl="1"/>
            <a:r>
              <a:rPr lang="en-US" dirty="0" smtClean="0"/>
              <a:t>drug </a:t>
            </a:r>
            <a:r>
              <a:rPr lang="en-US" dirty="0"/>
              <a:t>abuse </a:t>
            </a:r>
            <a:r>
              <a:rPr lang="en-US" dirty="0" smtClean="0"/>
              <a:t>prevention</a:t>
            </a:r>
          </a:p>
          <a:p>
            <a:pPr lvl="1"/>
            <a:r>
              <a:rPr lang="en-US" dirty="0"/>
              <a:t>b</a:t>
            </a:r>
            <a:r>
              <a:rPr lang="en-US" dirty="0" smtClean="0"/>
              <a:t>ullying and harassment prevention (other than required)</a:t>
            </a:r>
          </a:p>
          <a:p>
            <a:pPr lvl="1"/>
            <a:endParaRPr lang="en-US" b="1" dirty="0" smtClean="0">
              <a:solidFill>
                <a:schemeClr val="tx1"/>
              </a:solidFill>
              <a:latin typeface="+mn-lt"/>
            </a:endParaRPr>
          </a:p>
          <a:p>
            <a:endParaRPr lang="en-US" b="1" dirty="0" smtClean="0">
              <a:solidFill>
                <a:schemeClr val="tx1"/>
              </a:solidFill>
              <a:latin typeface="+mn-lt"/>
            </a:endParaRPr>
          </a:p>
          <a:p>
            <a:pPr marL="0" indent="0">
              <a:buNone/>
            </a:pPr>
            <a:endParaRPr lang="en-US" dirty="0">
              <a:solidFill>
                <a:schemeClr val="tx1"/>
              </a:solidFill>
              <a:latin typeface="+mn-lt"/>
            </a:endParaRPr>
          </a:p>
        </p:txBody>
      </p:sp>
    </p:spTree>
    <p:extLst>
      <p:ext uri="{BB962C8B-B14F-4D97-AF65-F5344CB8AC3E}">
        <p14:creationId xmlns:p14="http://schemas.microsoft.com/office/powerpoint/2010/main" val="3519360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Safe &amp; </a:t>
            </a:r>
            <a:r>
              <a:rPr lang="en-US" b="1" dirty="0" smtClean="0">
                <a:solidFill>
                  <a:schemeClr val="tx1"/>
                </a:solidFill>
                <a:latin typeface="Calibri" panose="020F0502020204030204" pitchFamily="34" charset="0"/>
              </a:rPr>
              <a:t>Healthy</a:t>
            </a:r>
            <a:r>
              <a:rPr lang="en-US" b="1" dirty="0" smtClean="0">
                <a:solidFill>
                  <a:schemeClr val="tx1"/>
                </a:solidFill>
              </a:rPr>
              <a:t> </a:t>
            </a:r>
            <a:r>
              <a:rPr lang="en-US" b="1" dirty="0" err="1" smtClean="0">
                <a:solidFill>
                  <a:schemeClr val="tx1"/>
                </a:solidFill>
              </a:rPr>
              <a:t>Cont</a:t>
            </a:r>
            <a:endParaRPr lang="en-US" b="1" dirty="0">
              <a:solidFill>
                <a:schemeClr val="tx1"/>
              </a:solidFill>
              <a:latin typeface="+mj-lt"/>
            </a:endParaRPr>
          </a:p>
        </p:txBody>
      </p:sp>
      <p:sp>
        <p:nvSpPr>
          <p:cNvPr id="3" name="Subtitle 2"/>
          <p:cNvSpPr>
            <a:spLocks noGrp="1"/>
          </p:cNvSpPr>
          <p:nvPr>
            <p:ph idx="1"/>
          </p:nvPr>
        </p:nvSpPr>
        <p:spPr>
          <a:xfrm>
            <a:off x="476250" y="2057400"/>
            <a:ext cx="8229600" cy="4343400"/>
          </a:xfrm>
        </p:spPr>
        <p:txBody>
          <a:bodyPr/>
          <a:lstStyle/>
          <a:p>
            <a:r>
              <a:rPr lang="en-US" dirty="0" smtClean="0">
                <a:solidFill>
                  <a:schemeClr val="tx1"/>
                </a:solidFill>
                <a:latin typeface="+mn-lt"/>
              </a:rPr>
              <a:t>Child sexual abuse awareness and prevention</a:t>
            </a:r>
          </a:p>
          <a:p>
            <a:r>
              <a:rPr lang="en-US" dirty="0" smtClean="0">
                <a:latin typeface="+mn-lt"/>
              </a:rPr>
              <a:t>Plan to reduce exclusionary discipline practices</a:t>
            </a:r>
          </a:p>
          <a:p>
            <a:r>
              <a:rPr lang="en-US" dirty="0"/>
              <a:t>S</a:t>
            </a:r>
            <a:r>
              <a:rPr lang="en-US" dirty="0" smtClean="0"/>
              <a:t>choolwide </a:t>
            </a:r>
            <a:r>
              <a:rPr lang="en-US" dirty="0"/>
              <a:t>positive </a:t>
            </a:r>
            <a:r>
              <a:rPr lang="en-US" dirty="0" smtClean="0"/>
              <a:t>behavioral interventions </a:t>
            </a:r>
            <a:r>
              <a:rPr lang="en-US" dirty="0"/>
              <a:t>and </a:t>
            </a:r>
            <a:r>
              <a:rPr lang="en-US" dirty="0" smtClean="0"/>
              <a:t>supports</a:t>
            </a:r>
          </a:p>
          <a:p>
            <a:r>
              <a:rPr lang="en-US" dirty="0" smtClean="0">
                <a:latin typeface="+mn-lt"/>
              </a:rPr>
              <a:t> </a:t>
            </a:r>
            <a:r>
              <a:rPr lang="en-US" dirty="0"/>
              <a:t>S</a:t>
            </a:r>
            <a:r>
              <a:rPr lang="en-US" dirty="0" smtClean="0"/>
              <a:t>ite </a:t>
            </a:r>
            <a:r>
              <a:rPr lang="en-US" dirty="0"/>
              <a:t>resource </a:t>
            </a:r>
            <a:r>
              <a:rPr lang="en-US" dirty="0" smtClean="0"/>
              <a:t>coordinator – strengthen relationships between school and community</a:t>
            </a:r>
            <a:endParaRPr lang="en-US" dirty="0" smtClean="0">
              <a:solidFill>
                <a:schemeClr val="tx1"/>
              </a:solidFill>
              <a:latin typeface="+mn-lt"/>
            </a:endParaRPr>
          </a:p>
          <a:p>
            <a:pPr marL="0" indent="0">
              <a:buNone/>
            </a:pPr>
            <a:endParaRPr lang="en-US" b="1" dirty="0" smtClean="0">
              <a:solidFill>
                <a:schemeClr val="tx1"/>
              </a:solidFill>
              <a:latin typeface="+mn-lt"/>
            </a:endParaRPr>
          </a:p>
          <a:p>
            <a:endParaRPr lang="en-US" b="1" dirty="0" smtClean="0">
              <a:solidFill>
                <a:schemeClr val="tx1"/>
              </a:solidFill>
              <a:latin typeface="+mn-lt"/>
            </a:endParaRPr>
          </a:p>
          <a:p>
            <a:pPr marL="0" indent="0">
              <a:buNone/>
            </a:pPr>
            <a:endParaRPr lang="en-US" dirty="0">
              <a:solidFill>
                <a:schemeClr val="tx1"/>
              </a:solidFill>
              <a:latin typeface="+mn-lt"/>
            </a:endParaRPr>
          </a:p>
        </p:txBody>
      </p:sp>
    </p:spTree>
    <p:extLst>
      <p:ext uri="{BB962C8B-B14F-4D97-AF65-F5344CB8AC3E}">
        <p14:creationId xmlns:p14="http://schemas.microsoft.com/office/powerpoint/2010/main" val="2313689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470124"/>
          </a:xfrm>
        </p:spPr>
        <p:txBody>
          <a:bodyPr/>
          <a:lstStyle/>
          <a:p>
            <a:r>
              <a:rPr lang="en-US" b="1" dirty="0">
                <a:solidFill>
                  <a:schemeClr val="tx1"/>
                </a:solidFill>
                <a:latin typeface="+mj-lt"/>
              </a:rPr>
              <a:t>ACTIVITIES TO SUPPORT THE </a:t>
            </a:r>
            <a:r>
              <a:rPr lang="en-US" b="1" dirty="0" smtClean="0">
                <a:solidFill>
                  <a:schemeClr val="tx1"/>
                </a:solidFill>
                <a:latin typeface="+mj-lt"/>
              </a:rPr>
              <a:t>EFFECTIVE USE </a:t>
            </a:r>
            <a:r>
              <a:rPr lang="en-US" b="1" dirty="0">
                <a:solidFill>
                  <a:schemeClr val="tx1"/>
                </a:solidFill>
                <a:latin typeface="+mj-lt"/>
              </a:rPr>
              <a:t>OF TECHNOLOGY</a:t>
            </a:r>
          </a:p>
        </p:txBody>
      </p:sp>
      <p:sp>
        <p:nvSpPr>
          <p:cNvPr id="3" name="Subtitle 2"/>
          <p:cNvSpPr>
            <a:spLocks noGrp="1"/>
          </p:cNvSpPr>
          <p:nvPr>
            <p:ph idx="1"/>
          </p:nvPr>
        </p:nvSpPr>
        <p:spPr>
          <a:xfrm>
            <a:off x="457200" y="2495550"/>
            <a:ext cx="8229600" cy="3600450"/>
          </a:xfrm>
        </p:spPr>
        <p:txBody>
          <a:bodyPr/>
          <a:lstStyle/>
          <a:p>
            <a:r>
              <a:rPr lang="en-US" b="1" dirty="0" smtClean="0">
                <a:solidFill>
                  <a:schemeClr val="tx1"/>
                </a:solidFill>
                <a:latin typeface="+mn-lt"/>
              </a:rPr>
              <a:t> </a:t>
            </a:r>
            <a:r>
              <a:rPr lang="en-US" dirty="0"/>
              <a:t>to improve the academic achievement</a:t>
            </a:r>
            <a:r>
              <a:rPr lang="en-US" dirty="0" smtClean="0"/>
              <a:t>, academic </a:t>
            </a:r>
            <a:r>
              <a:rPr lang="en-US" dirty="0"/>
              <a:t>growth, and digital literacy of all students </a:t>
            </a:r>
            <a:endParaRPr lang="en-US" dirty="0" smtClean="0"/>
          </a:p>
          <a:p>
            <a:pPr lvl="1"/>
            <a:r>
              <a:rPr lang="en-US" dirty="0">
                <a:latin typeface="+mn-lt"/>
              </a:rPr>
              <a:t>providing educators, school leaders, and </a:t>
            </a:r>
            <a:r>
              <a:rPr lang="en-US" dirty="0" smtClean="0">
                <a:latin typeface="+mn-lt"/>
              </a:rPr>
              <a:t> administrators with </a:t>
            </a:r>
            <a:r>
              <a:rPr lang="en-US" dirty="0">
                <a:latin typeface="+mn-lt"/>
              </a:rPr>
              <a:t>the professional learning tools, devices, content, and </a:t>
            </a:r>
            <a:r>
              <a:rPr lang="en-US" dirty="0" smtClean="0">
                <a:latin typeface="+mn-lt"/>
              </a:rPr>
              <a:t>resources to –</a:t>
            </a:r>
          </a:p>
          <a:p>
            <a:pPr lvl="2"/>
            <a:r>
              <a:rPr lang="en-US" dirty="0">
                <a:latin typeface="+mn-lt"/>
              </a:rPr>
              <a:t>personalize </a:t>
            </a:r>
            <a:r>
              <a:rPr lang="en-US" dirty="0" smtClean="0">
                <a:latin typeface="+mn-lt"/>
              </a:rPr>
              <a:t>learning</a:t>
            </a:r>
          </a:p>
          <a:p>
            <a:pPr lvl="2"/>
            <a:r>
              <a:rPr lang="en-US" dirty="0" smtClean="0">
                <a:latin typeface="+mn-lt"/>
              </a:rPr>
              <a:t>Share resources</a:t>
            </a:r>
          </a:p>
          <a:p>
            <a:pPr lvl="2"/>
            <a:r>
              <a:rPr lang="en-US" dirty="0" smtClean="0">
                <a:latin typeface="+mn-lt"/>
              </a:rPr>
              <a:t>Computer-based assessments &amp; blended learning</a:t>
            </a:r>
          </a:p>
          <a:p>
            <a:pPr lvl="2"/>
            <a:r>
              <a:rPr lang="en-US" dirty="0" smtClean="0">
                <a:latin typeface="+mn-lt"/>
              </a:rPr>
              <a:t>Support instruction, collaboration, personalize learning</a:t>
            </a:r>
          </a:p>
          <a:p>
            <a:pPr marL="450850" lvl="1" indent="0">
              <a:buNone/>
            </a:pPr>
            <a:endParaRPr lang="en-US" b="1" dirty="0" smtClean="0">
              <a:solidFill>
                <a:schemeClr val="tx1"/>
              </a:solidFill>
              <a:latin typeface="+mn-lt"/>
            </a:endParaRPr>
          </a:p>
          <a:p>
            <a:endParaRPr lang="en-US" b="1" dirty="0" smtClean="0">
              <a:solidFill>
                <a:schemeClr val="tx1"/>
              </a:solidFill>
              <a:latin typeface="+mn-lt"/>
            </a:endParaRPr>
          </a:p>
          <a:p>
            <a:pPr marL="0" indent="0">
              <a:buNone/>
            </a:pPr>
            <a:endParaRPr lang="en-US" dirty="0">
              <a:solidFill>
                <a:schemeClr val="tx1"/>
              </a:solidFill>
              <a:latin typeface="+mn-lt"/>
            </a:endParaRPr>
          </a:p>
        </p:txBody>
      </p:sp>
    </p:spTree>
    <p:extLst>
      <p:ext uri="{BB962C8B-B14F-4D97-AF65-F5344CB8AC3E}">
        <p14:creationId xmlns:p14="http://schemas.microsoft.com/office/powerpoint/2010/main" val="3685651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j-lt"/>
              </a:rPr>
              <a:t> </a:t>
            </a:r>
            <a:r>
              <a:rPr lang="en-US" b="1" dirty="0" smtClean="0">
                <a:solidFill>
                  <a:schemeClr val="tx1"/>
                </a:solidFill>
                <a:latin typeface="+mj-lt"/>
              </a:rPr>
              <a:t>Technology Special Rule</a:t>
            </a:r>
            <a:endParaRPr lang="en-US" b="1" dirty="0">
              <a:solidFill>
                <a:schemeClr val="tx1"/>
              </a:solidFill>
              <a:latin typeface="+mj-lt"/>
            </a:endParaRPr>
          </a:p>
        </p:txBody>
      </p:sp>
      <p:sp>
        <p:nvSpPr>
          <p:cNvPr id="3" name="Subtitle 2"/>
          <p:cNvSpPr>
            <a:spLocks noGrp="1"/>
          </p:cNvSpPr>
          <p:nvPr>
            <p:ph idx="1"/>
          </p:nvPr>
        </p:nvSpPr>
        <p:spPr>
          <a:xfrm>
            <a:off x="457200" y="1752600"/>
            <a:ext cx="8229600" cy="4495800"/>
          </a:xfrm>
        </p:spPr>
        <p:txBody>
          <a:bodyPr/>
          <a:lstStyle/>
          <a:p>
            <a:r>
              <a:rPr lang="en-US" dirty="0"/>
              <a:t>A local educational agency, or </a:t>
            </a:r>
            <a:r>
              <a:rPr lang="en-US" dirty="0" smtClean="0"/>
              <a:t>consortium of </a:t>
            </a:r>
            <a:r>
              <a:rPr lang="en-US" dirty="0"/>
              <a:t>such agencies, shall </a:t>
            </a:r>
            <a:r>
              <a:rPr lang="en-US" dirty="0">
                <a:solidFill>
                  <a:srgbClr val="FF0000"/>
                </a:solidFill>
              </a:rPr>
              <a:t>not use more than 15 percent of funds </a:t>
            </a:r>
            <a:r>
              <a:rPr lang="en-US" dirty="0" smtClean="0">
                <a:solidFill>
                  <a:srgbClr val="FF0000"/>
                </a:solidFill>
              </a:rPr>
              <a:t>for purchasing </a:t>
            </a:r>
            <a:r>
              <a:rPr lang="en-US" dirty="0">
                <a:solidFill>
                  <a:srgbClr val="FF0000"/>
                </a:solidFill>
              </a:rPr>
              <a:t>technology infrastructure </a:t>
            </a:r>
            <a:r>
              <a:rPr lang="en-US" dirty="0"/>
              <a:t>as described </a:t>
            </a:r>
            <a:r>
              <a:rPr lang="en-US" dirty="0" smtClean="0"/>
              <a:t>below </a:t>
            </a:r>
          </a:p>
          <a:p>
            <a:r>
              <a:rPr lang="en-US" dirty="0" smtClean="0">
                <a:latin typeface="+mn-lt"/>
              </a:rPr>
              <a:t>purchasing </a:t>
            </a:r>
            <a:r>
              <a:rPr lang="en-US" dirty="0">
                <a:latin typeface="+mn-lt"/>
              </a:rPr>
              <a:t>devices, equipment, and software </a:t>
            </a:r>
            <a:r>
              <a:rPr lang="en-US" dirty="0" smtClean="0">
                <a:latin typeface="+mn-lt"/>
              </a:rPr>
              <a:t>applications in </a:t>
            </a:r>
            <a:r>
              <a:rPr lang="en-US" dirty="0">
                <a:latin typeface="+mn-lt"/>
              </a:rPr>
              <a:t>order to address readiness shortfalls</a:t>
            </a:r>
            <a:r>
              <a:rPr lang="en-US" dirty="0" smtClean="0">
                <a:latin typeface="+mn-lt"/>
              </a:rPr>
              <a:t>;</a:t>
            </a:r>
          </a:p>
        </p:txBody>
      </p:sp>
    </p:spTree>
    <p:extLst>
      <p:ext uri="{BB962C8B-B14F-4D97-AF65-F5344CB8AC3E}">
        <p14:creationId xmlns:p14="http://schemas.microsoft.com/office/powerpoint/2010/main" val="1888207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j-lt"/>
              </a:rPr>
              <a:t> </a:t>
            </a:r>
            <a:r>
              <a:rPr lang="en-US" b="1" dirty="0" smtClean="0">
                <a:solidFill>
                  <a:schemeClr val="tx1"/>
                </a:solidFill>
                <a:latin typeface="+mj-lt"/>
              </a:rPr>
              <a:t>Purpose of IIA</a:t>
            </a:r>
            <a:endParaRPr lang="en-US" b="1" dirty="0">
              <a:solidFill>
                <a:schemeClr val="tx1"/>
              </a:solidFill>
              <a:latin typeface="+mj-lt"/>
            </a:endParaRPr>
          </a:p>
        </p:txBody>
      </p:sp>
      <p:sp>
        <p:nvSpPr>
          <p:cNvPr id="3" name="Subtitle 2"/>
          <p:cNvSpPr>
            <a:spLocks noGrp="1"/>
          </p:cNvSpPr>
          <p:nvPr>
            <p:ph idx="1"/>
          </p:nvPr>
        </p:nvSpPr>
        <p:spPr/>
        <p:txBody>
          <a:bodyPr/>
          <a:lstStyle/>
          <a:p>
            <a:pPr marL="0" indent="0">
              <a:buNone/>
            </a:pPr>
            <a:r>
              <a:rPr lang="en-US" sz="2000" b="1" dirty="0" smtClean="0">
                <a:solidFill>
                  <a:schemeClr val="tx1"/>
                </a:solidFill>
                <a:latin typeface="+mn-lt"/>
              </a:rPr>
              <a:t> </a:t>
            </a:r>
            <a:r>
              <a:rPr lang="en-US" sz="2000" b="1" dirty="0">
                <a:latin typeface="+mn-lt"/>
              </a:rPr>
              <a:t>‘‘SEC. 2001. PURPOSE.</a:t>
            </a:r>
            <a:endParaRPr lang="en-US" sz="2000" dirty="0">
              <a:latin typeface="+mn-lt"/>
            </a:endParaRPr>
          </a:p>
          <a:p>
            <a:pPr marL="0" indent="0">
              <a:buNone/>
            </a:pPr>
            <a:r>
              <a:rPr lang="en-US" sz="2000" dirty="0" smtClean="0">
                <a:latin typeface="+mn-lt"/>
              </a:rPr>
              <a:t>The </a:t>
            </a:r>
            <a:r>
              <a:rPr lang="en-US" sz="2000" dirty="0">
                <a:latin typeface="+mn-lt"/>
              </a:rPr>
              <a:t>purpose of  this title is  to </a:t>
            </a:r>
            <a:r>
              <a:rPr lang="en-US" sz="2000" dirty="0" smtClean="0">
                <a:latin typeface="+mn-lt"/>
              </a:rPr>
              <a:t>–</a:t>
            </a:r>
          </a:p>
          <a:p>
            <a:pPr marL="457200" indent="-457200">
              <a:buAutoNum type="arabicParenBoth"/>
            </a:pPr>
            <a:r>
              <a:rPr lang="en-US" sz="2000" dirty="0" smtClean="0">
                <a:latin typeface="+mn-lt"/>
              </a:rPr>
              <a:t>increase </a:t>
            </a:r>
            <a:r>
              <a:rPr lang="en-US" sz="2000" dirty="0">
                <a:latin typeface="+mn-lt"/>
              </a:rPr>
              <a:t>student achievement consistent with the  </a:t>
            </a:r>
            <a:r>
              <a:rPr lang="en-US" sz="2000" dirty="0" smtClean="0">
                <a:latin typeface="+mn-lt"/>
              </a:rPr>
              <a:t>challenging </a:t>
            </a:r>
            <a:r>
              <a:rPr lang="en-US" sz="2000" dirty="0">
                <a:latin typeface="+mn-lt"/>
              </a:rPr>
              <a:t>State academic standards</a:t>
            </a:r>
            <a:r>
              <a:rPr lang="en-US" sz="2000" dirty="0" smtClean="0">
                <a:latin typeface="+mn-lt"/>
              </a:rPr>
              <a:t>;</a:t>
            </a:r>
          </a:p>
          <a:p>
            <a:pPr marL="457200" indent="-457200">
              <a:buAutoNum type="arabicParenBoth"/>
            </a:pPr>
            <a:r>
              <a:rPr lang="en-US" sz="2000" dirty="0" smtClean="0">
                <a:latin typeface="+mn-lt"/>
              </a:rPr>
              <a:t>improve </a:t>
            </a:r>
            <a:r>
              <a:rPr lang="en-US" sz="2000" dirty="0">
                <a:latin typeface="+mn-lt"/>
              </a:rPr>
              <a:t>the  quality and  effectiveness of teachers, </a:t>
            </a:r>
            <a:r>
              <a:rPr lang="en-US" sz="2000" dirty="0" smtClean="0">
                <a:latin typeface="+mn-lt"/>
              </a:rPr>
              <a:t>principals</a:t>
            </a:r>
            <a:r>
              <a:rPr lang="en-US" sz="2000" dirty="0">
                <a:latin typeface="+mn-lt"/>
              </a:rPr>
              <a:t>, and  other school leaders</a:t>
            </a:r>
            <a:r>
              <a:rPr lang="en-US" sz="2000" dirty="0" smtClean="0">
                <a:latin typeface="+mn-lt"/>
              </a:rPr>
              <a:t>;</a:t>
            </a:r>
          </a:p>
          <a:p>
            <a:pPr marL="457200" indent="-457200">
              <a:buAutoNum type="arabicParenBoth"/>
            </a:pPr>
            <a:r>
              <a:rPr lang="en-US" sz="2000" dirty="0" smtClean="0">
                <a:latin typeface="+mn-lt"/>
              </a:rPr>
              <a:t>increase </a:t>
            </a:r>
            <a:r>
              <a:rPr lang="en-US" sz="2000" dirty="0">
                <a:latin typeface="+mn-lt"/>
              </a:rPr>
              <a:t>the  number of teachers, principals, and  other school  leaders who  are  effective in  improving student academic achievement in schools;  </a:t>
            </a:r>
            <a:r>
              <a:rPr lang="en-US" sz="2000" dirty="0" smtClean="0">
                <a:latin typeface="+mn-lt"/>
              </a:rPr>
              <a:t>and</a:t>
            </a:r>
          </a:p>
          <a:p>
            <a:pPr marL="457200" indent="-457200">
              <a:buAutoNum type="arabicParenBoth"/>
            </a:pPr>
            <a:r>
              <a:rPr lang="en-US" sz="2000" dirty="0" smtClean="0">
                <a:latin typeface="+mn-lt"/>
              </a:rPr>
              <a:t>provide  </a:t>
            </a:r>
            <a:r>
              <a:rPr lang="en-US" sz="2000" dirty="0">
                <a:latin typeface="+mn-lt"/>
              </a:rPr>
              <a:t>low-income  and </a:t>
            </a:r>
            <a:r>
              <a:rPr lang="en-US" sz="2000" dirty="0" smtClean="0">
                <a:latin typeface="+mn-lt"/>
              </a:rPr>
              <a:t>minority </a:t>
            </a:r>
            <a:r>
              <a:rPr lang="en-US" sz="2000" dirty="0">
                <a:latin typeface="+mn-lt"/>
              </a:rPr>
              <a:t>students  greater access to effective teachers, principals, and  other school  leaders.</a:t>
            </a:r>
          </a:p>
          <a:p>
            <a:pPr marL="0" indent="0">
              <a:buNone/>
            </a:pPr>
            <a:endParaRPr lang="en-US" sz="2000" b="1" dirty="0" smtClean="0">
              <a:solidFill>
                <a:schemeClr val="tx1"/>
              </a:solidFill>
              <a:latin typeface="+mn-lt"/>
            </a:endParaRPr>
          </a:p>
          <a:p>
            <a:pPr marL="0" indent="0">
              <a:buNone/>
            </a:pPr>
            <a:endParaRPr lang="en-US" sz="2000" b="1" dirty="0" smtClean="0">
              <a:solidFill>
                <a:schemeClr val="tx1"/>
              </a:solidFill>
              <a:latin typeface="+mn-lt"/>
            </a:endParaRPr>
          </a:p>
          <a:p>
            <a:pPr marL="0" indent="0">
              <a:buNone/>
            </a:pPr>
            <a:endParaRPr lang="en-US" sz="2000" dirty="0">
              <a:solidFill>
                <a:schemeClr val="tx1"/>
              </a:solidFill>
              <a:latin typeface="+mn-lt"/>
            </a:endParaRPr>
          </a:p>
        </p:txBody>
      </p:sp>
    </p:spTree>
    <p:extLst>
      <p:ext uri="{BB962C8B-B14F-4D97-AF65-F5344CB8AC3E}">
        <p14:creationId xmlns:p14="http://schemas.microsoft.com/office/powerpoint/2010/main" val="2227065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mj-lt"/>
              </a:rPr>
              <a:t>More Technology Activities</a:t>
            </a:r>
            <a:endParaRPr lang="en-US" b="1" dirty="0">
              <a:solidFill>
                <a:schemeClr val="tx1"/>
              </a:solidFill>
              <a:latin typeface="+mj-lt"/>
            </a:endParaRPr>
          </a:p>
        </p:txBody>
      </p:sp>
      <p:sp>
        <p:nvSpPr>
          <p:cNvPr id="3" name="Subtitle 2"/>
          <p:cNvSpPr>
            <a:spLocks noGrp="1"/>
          </p:cNvSpPr>
          <p:nvPr>
            <p:ph idx="1"/>
          </p:nvPr>
        </p:nvSpPr>
        <p:spPr/>
        <p:txBody>
          <a:bodyPr/>
          <a:lstStyle/>
          <a:p>
            <a:pPr lvl="1"/>
            <a:r>
              <a:rPr lang="en-US" dirty="0" smtClean="0">
                <a:latin typeface="+mn-lt"/>
              </a:rPr>
              <a:t>Build Technological capacity and infrastructure</a:t>
            </a:r>
          </a:p>
          <a:p>
            <a:pPr lvl="2"/>
            <a:r>
              <a:rPr lang="en-US" dirty="0" smtClean="0">
                <a:latin typeface="+mn-lt"/>
              </a:rPr>
              <a:t>Procuring content and ensuring content quality</a:t>
            </a:r>
          </a:p>
          <a:p>
            <a:pPr lvl="2"/>
            <a:r>
              <a:rPr lang="en-US" dirty="0" smtClean="0">
                <a:latin typeface="+mn-lt"/>
              </a:rPr>
              <a:t>Purchasing devices, equipment and software to address readiness shortfalls</a:t>
            </a:r>
          </a:p>
          <a:p>
            <a:pPr lvl="1"/>
            <a:r>
              <a:rPr lang="en-US" dirty="0">
                <a:latin typeface="+mn-lt"/>
              </a:rPr>
              <a:t>D</a:t>
            </a:r>
            <a:r>
              <a:rPr lang="en-US" dirty="0" smtClean="0">
                <a:latin typeface="+mn-lt"/>
              </a:rPr>
              <a:t>eveloping </a:t>
            </a:r>
            <a:r>
              <a:rPr lang="en-US" dirty="0">
                <a:latin typeface="+mn-lt"/>
              </a:rPr>
              <a:t>or using effective or innovative strategies </a:t>
            </a:r>
            <a:r>
              <a:rPr lang="en-US" dirty="0" smtClean="0">
                <a:latin typeface="+mn-lt"/>
              </a:rPr>
              <a:t>for the </a:t>
            </a:r>
            <a:r>
              <a:rPr lang="en-US" dirty="0">
                <a:latin typeface="+mn-lt"/>
              </a:rPr>
              <a:t>delivery of specialized or rigorous academic courses </a:t>
            </a:r>
            <a:r>
              <a:rPr lang="en-US" dirty="0" smtClean="0">
                <a:latin typeface="+mn-lt"/>
              </a:rPr>
              <a:t>and curricula</a:t>
            </a:r>
          </a:p>
          <a:p>
            <a:pPr lvl="1"/>
            <a:r>
              <a:rPr lang="en-US" dirty="0">
                <a:latin typeface="+mn-lt"/>
              </a:rPr>
              <a:t>B</a:t>
            </a:r>
            <a:r>
              <a:rPr lang="en-US" dirty="0" smtClean="0">
                <a:latin typeface="+mn-lt"/>
              </a:rPr>
              <a:t>lended </a:t>
            </a:r>
            <a:r>
              <a:rPr lang="en-US" dirty="0">
                <a:latin typeface="+mn-lt"/>
              </a:rPr>
              <a:t>learning </a:t>
            </a:r>
            <a:r>
              <a:rPr lang="en-US" dirty="0" smtClean="0">
                <a:latin typeface="+mn-lt"/>
              </a:rPr>
              <a:t>projects</a:t>
            </a:r>
          </a:p>
          <a:p>
            <a:pPr lvl="1"/>
            <a:r>
              <a:rPr lang="en-US" dirty="0" smtClean="0">
                <a:latin typeface="+mn-lt"/>
              </a:rPr>
              <a:t>Professional Development in the use of technology </a:t>
            </a:r>
          </a:p>
          <a:p>
            <a:pPr lvl="2"/>
            <a:endParaRPr lang="en-US" dirty="0" smtClean="0">
              <a:latin typeface="+mn-lt"/>
            </a:endParaRPr>
          </a:p>
          <a:p>
            <a:pPr lvl="2"/>
            <a:endParaRPr lang="en-US" dirty="0" smtClean="0">
              <a:solidFill>
                <a:schemeClr val="tx1"/>
              </a:solidFill>
              <a:latin typeface="+mn-lt"/>
            </a:endParaRPr>
          </a:p>
          <a:p>
            <a:pPr marL="0" indent="0">
              <a:buNone/>
            </a:pPr>
            <a:endParaRPr lang="en-US" b="1" dirty="0" smtClean="0">
              <a:solidFill>
                <a:schemeClr val="tx1"/>
              </a:solidFill>
              <a:latin typeface="+mn-lt"/>
            </a:endParaRPr>
          </a:p>
          <a:p>
            <a:endParaRPr lang="en-US" b="1" dirty="0" smtClean="0">
              <a:solidFill>
                <a:schemeClr val="tx1"/>
              </a:solidFill>
              <a:latin typeface="+mn-lt"/>
            </a:endParaRPr>
          </a:p>
          <a:p>
            <a:pPr marL="0" indent="0">
              <a:buNone/>
            </a:pPr>
            <a:endParaRPr lang="en-US" dirty="0">
              <a:solidFill>
                <a:schemeClr val="tx1"/>
              </a:solidFill>
              <a:latin typeface="+mn-lt"/>
            </a:endParaRPr>
          </a:p>
        </p:txBody>
      </p:sp>
    </p:spTree>
    <p:extLst>
      <p:ext uri="{BB962C8B-B14F-4D97-AF65-F5344CB8AC3E}">
        <p14:creationId xmlns:p14="http://schemas.microsoft.com/office/powerpoint/2010/main" val="293754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a:t>
            </a:r>
            <a:r>
              <a:rPr lang="en-US" dirty="0" smtClean="0"/>
              <a:t>II –A and Title IV-A </a:t>
            </a:r>
            <a:r>
              <a:rPr lang="en-US" dirty="0"/>
              <a:t>Contact Information</a:t>
            </a:r>
            <a:br>
              <a:rPr lang="en-US" dirty="0"/>
            </a:br>
            <a:endParaRPr lang="en-US" dirty="0"/>
          </a:p>
        </p:txBody>
      </p:sp>
      <p:sp>
        <p:nvSpPr>
          <p:cNvPr id="5" name="Subtitle 2"/>
          <p:cNvSpPr txBox="1">
            <a:spLocks/>
          </p:cNvSpPr>
          <p:nvPr/>
        </p:nvSpPr>
        <p:spPr>
          <a:xfrm>
            <a:off x="457200" y="2743200"/>
            <a:ext cx="8229600" cy="2667000"/>
          </a:xfrm>
          <a:prstGeom prst="rect">
            <a:avLst/>
          </a:prstGeom>
        </p:spPr>
        <p:txBody>
          <a:bodyPr/>
          <a:lstStyle>
            <a:lvl1pPr marL="231775" indent="-231775" algn="l" rtl="0" eaLnBrk="1" fontAlgn="base" hangingPunct="1">
              <a:spcBef>
                <a:spcPct val="20000"/>
              </a:spcBef>
              <a:spcAft>
                <a:spcPct val="0"/>
              </a:spcAft>
              <a:buFont typeface="Arial" pitchFamily="-123" charset="0"/>
              <a:buChar char="•"/>
              <a:defRPr sz="2800" kern="1200">
                <a:solidFill>
                  <a:schemeClr val="tx1"/>
                </a:solidFill>
                <a:latin typeface="Times New Roman" panose="02020603050405020304" pitchFamily="18" charset="0"/>
                <a:ea typeface="ＭＳ Ｐゴシック" pitchFamily="-123" charset="-128"/>
                <a:cs typeface="Times New Roman" panose="02020603050405020304" pitchFamily="18" charset="0"/>
              </a:defRPr>
            </a:lvl1pPr>
            <a:lvl2pPr marL="682625" indent="-225425" algn="l" rtl="0" eaLnBrk="1" fontAlgn="base" hangingPunct="1">
              <a:spcBef>
                <a:spcPct val="20000"/>
              </a:spcBef>
              <a:spcAft>
                <a:spcPct val="0"/>
              </a:spcAft>
              <a:buClrTx/>
              <a:buFont typeface="Calibri" pitchFamily="34" charset="0"/>
              <a:buChar char="‒"/>
              <a:defRPr sz="2400" kern="1200">
                <a:solidFill>
                  <a:schemeClr val="tx1"/>
                </a:solidFill>
                <a:latin typeface="Times New Roman" panose="02020603050405020304" pitchFamily="18" charset="0"/>
                <a:ea typeface="ＭＳ Ｐゴシック" pitchFamily="-123" charset="-128"/>
                <a:cs typeface="Times New Roman" panose="02020603050405020304" pitchFamily="18" charset="0"/>
              </a:defRPr>
            </a:lvl2pPr>
            <a:lvl3pPr marL="1146175" indent="-231775" algn="l" rtl="0" eaLnBrk="1" fontAlgn="base" hangingPunct="1">
              <a:spcBef>
                <a:spcPct val="20000"/>
              </a:spcBef>
              <a:spcAft>
                <a:spcPct val="0"/>
              </a:spcAft>
              <a:buClrTx/>
              <a:buFont typeface="Courier New" pitchFamily="49" charset="0"/>
              <a:buChar char="o"/>
              <a:defRPr sz="2000" kern="1200">
                <a:solidFill>
                  <a:schemeClr val="tx1"/>
                </a:solidFill>
                <a:latin typeface="Times New Roman" panose="02020603050405020304" pitchFamily="18" charset="0"/>
                <a:ea typeface="ＭＳ Ｐゴシック" pitchFamily="-123" charset="-128"/>
                <a:cs typeface="Times New Roman" panose="02020603050405020304" pitchFamily="18" charset="0"/>
              </a:defRPr>
            </a:lvl3pPr>
            <a:lvl4pPr marL="1600200" indent="-228600" algn="l" rtl="0" eaLnBrk="1" fontAlgn="base" hangingPunct="1">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4pPr>
            <a:lvl5pPr marL="2057400" indent="-228600" algn="l" rtl="0" eaLnBrk="1" fontAlgn="base" hangingPunct="1">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123" charset="0"/>
              <a:buNone/>
            </a:pPr>
            <a:r>
              <a:rPr lang="en-US" b="1" dirty="0" smtClean="0">
                <a:latin typeface="+mn-lt"/>
              </a:rPr>
              <a:t> </a:t>
            </a:r>
            <a:r>
              <a:rPr lang="en-US" dirty="0" smtClean="0">
                <a:latin typeface="+mn-lt"/>
              </a:rPr>
              <a:t>Sandy O’Neil</a:t>
            </a:r>
          </a:p>
          <a:p>
            <a:pPr marL="0" indent="0" algn="ctr">
              <a:buFont typeface="Arial" pitchFamily="-123" charset="0"/>
              <a:buNone/>
            </a:pPr>
            <a:r>
              <a:rPr lang="en-US" dirty="0" smtClean="0">
                <a:latin typeface="+mn-lt"/>
              </a:rPr>
              <a:t>Office of Academics</a:t>
            </a:r>
          </a:p>
          <a:p>
            <a:pPr marL="0" indent="0" algn="ctr">
              <a:buFont typeface="Arial" pitchFamily="-123" charset="0"/>
              <a:buNone/>
            </a:pPr>
            <a:endParaRPr lang="en-US" dirty="0" smtClean="0">
              <a:latin typeface="+mn-lt"/>
            </a:endParaRPr>
          </a:p>
          <a:p>
            <a:pPr marL="0" indent="0" algn="ctr">
              <a:buNone/>
            </a:pPr>
            <a:r>
              <a:rPr lang="en-US" dirty="0">
                <a:hlinkClick r:id="rId3"/>
              </a:rPr>
              <a:t>TitleIVA@doe.state.nj.us</a:t>
            </a:r>
            <a:endParaRPr lang="en-US" dirty="0" smtClean="0">
              <a:latin typeface="+mn-lt"/>
            </a:endParaRPr>
          </a:p>
          <a:p>
            <a:pPr marL="0" indent="0">
              <a:buFont typeface="Arial" pitchFamily="-123" charset="0"/>
              <a:buNone/>
            </a:pPr>
            <a:endParaRPr lang="en-US" b="1" dirty="0" smtClean="0">
              <a:latin typeface="+mn-lt"/>
            </a:endParaRPr>
          </a:p>
          <a:p>
            <a:endParaRPr lang="en-US" b="1" dirty="0" smtClean="0">
              <a:latin typeface="+mn-lt"/>
            </a:endParaRPr>
          </a:p>
          <a:p>
            <a:pPr marL="0" indent="0">
              <a:buFont typeface="Arial" pitchFamily="-123" charset="0"/>
              <a:buNone/>
            </a:pPr>
            <a:endParaRPr lang="en-US" dirty="0">
              <a:latin typeface="+mn-lt"/>
            </a:endParaRPr>
          </a:p>
        </p:txBody>
      </p:sp>
    </p:spTree>
    <p:extLst>
      <p:ext uri="{BB962C8B-B14F-4D97-AF65-F5344CB8AC3E}">
        <p14:creationId xmlns:p14="http://schemas.microsoft.com/office/powerpoint/2010/main" val="1288806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ESEA Nonpublic Ombudsman</a:t>
            </a:r>
            <a:endParaRPr lang="en-US" sz="2800" dirty="0"/>
          </a:p>
        </p:txBody>
      </p:sp>
      <p:sp>
        <p:nvSpPr>
          <p:cNvPr id="3" name="Content Placeholder 2"/>
          <p:cNvSpPr>
            <a:spLocks noGrp="1"/>
          </p:cNvSpPr>
          <p:nvPr>
            <p:ph idx="1"/>
          </p:nvPr>
        </p:nvSpPr>
        <p:spPr/>
        <p:txBody>
          <a:bodyPr/>
          <a:lstStyle/>
          <a:p>
            <a:pPr marL="0" indent="0" algn="ctr">
              <a:buNone/>
            </a:pPr>
            <a:r>
              <a:rPr lang="en-US" sz="2000" u="sng" dirty="0"/>
              <a:t>Ombudsman</a:t>
            </a:r>
            <a:endParaRPr lang="en-US" sz="2000" dirty="0"/>
          </a:p>
          <a:p>
            <a:pPr marL="0" indent="0" algn="ctr">
              <a:buNone/>
            </a:pPr>
            <a:r>
              <a:rPr lang="en-US" sz="2000" u="sng" dirty="0"/>
              <a:t>Statute – New Requirement</a:t>
            </a:r>
            <a:endParaRPr lang="en-US" sz="2000" dirty="0"/>
          </a:p>
          <a:p>
            <a:pPr marL="0" indent="0" algn="ctr">
              <a:buNone/>
            </a:pPr>
            <a:r>
              <a:rPr lang="en-US" sz="2000" u="sng" dirty="0"/>
              <a:t>(ESEA sections 1117(a)(3)(B) and 8501(a)(3)(B)</a:t>
            </a:r>
            <a:endParaRPr lang="en-US" sz="2000" dirty="0"/>
          </a:p>
          <a:p>
            <a:pPr marL="0" indent="0">
              <a:buNone/>
            </a:pPr>
            <a:endParaRPr lang="en-US" dirty="0" smtClean="0"/>
          </a:p>
          <a:p>
            <a:pPr marL="0" indent="0">
              <a:buNone/>
            </a:pPr>
            <a:r>
              <a:rPr lang="en-US" sz="2000" dirty="0"/>
              <a:t>To help ensure that private school children, teachers, and other educational personnel receive services equitable to those in public schools, State Educational Agencies (SEAs) must designate an ombudsman to monitor and enforce Title I and Title VIII equitable services requirements.</a:t>
            </a:r>
          </a:p>
          <a:p>
            <a:pPr marL="0" indent="0">
              <a:buNone/>
            </a:pPr>
            <a:r>
              <a:rPr lang="en-US" dirty="0"/>
              <a:t> </a:t>
            </a:r>
          </a:p>
          <a:p>
            <a:endParaRPr lang="en-US" dirty="0"/>
          </a:p>
        </p:txBody>
      </p:sp>
    </p:spTree>
    <p:extLst>
      <p:ext uri="{BB962C8B-B14F-4D97-AF65-F5344CB8AC3E}">
        <p14:creationId xmlns:p14="http://schemas.microsoft.com/office/powerpoint/2010/main" val="869883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Ombudsman Roles and Responsibilities</a:t>
            </a:r>
            <a:endParaRPr lang="en-US" sz="2800" dirty="0"/>
          </a:p>
        </p:txBody>
      </p:sp>
      <p:sp>
        <p:nvSpPr>
          <p:cNvPr id="3" name="Content Placeholder 2"/>
          <p:cNvSpPr>
            <a:spLocks noGrp="1"/>
          </p:cNvSpPr>
          <p:nvPr>
            <p:ph idx="1"/>
          </p:nvPr>
        </p:nvSpPr>
        <p:spPr/>
        <p:txBody>
          <a:bodyPr/>
          <a:lstStyle/>
          <a:p>
            <a:pPr lvl="0"/>
            <a:r>
              <a:rPr lang="en-US" sz="2400" dirty="0"/>
              <a:t>Serve as an SEA’s primary point of contact for addressing questions and concerns from private school officials and LEAs regarding the provision of equitable services under Title I and Title VIII</a:t>
            </a:r>
            <a:r>
              <a:rPr lang="en-US" sz="2400" dirty="0" smtClean="0"/>
              <a:t>.</a:t>
            </a:r>
            <a:endParaRPr lang="en-US" sz="2400" dirty="0"/>
          </a:p>
          <a:p>
            <a:pPr lvl="0"/>
            <a:r>
              <a:rPr lang="en-US" sz="2400" dirty="0"/>
              <a:t>Serve as the primary point of contact for responding to and resolving any complaints regarding equitable services that the SEA receives under its ESEA complaint procedures</a:t>
            </a:r>
            <a:r>
              <a:rPr lang="en-US" sz="2400" dirty="0" smtClean="0"/>
              <a:t>.</a:t>
            </a:r>
            <a:endParaRPr lang="en-US" sz="2400" dirty="0"/>
          </a:p>
          <a:p>
            <a:pPr lvl="0"/>
            <a:r>
              <a:rPr lang="en-US" sz="2400" dirty="0"/>
              <a:t>Work with SEA staff to develop monitoring protocols applicable to the provisions of equitable services under each program.</a:t>
            </a:r>
          </a:p>
          <a:p>
            <a:endParaRPr lang="en-US" dirty="0"/>
          </a:p>
        </p:txBody>
      </p:sp>
    </p:spTree>
    <p:extLst>
      <p:ext uri="{BB962C8B-B14F-4D97-AF65-F5344CB8AC3E}">
        <p14:creationId xmlns:p14="http://schemas.microsoft.com/office/powerpoint/2010/main" val="3603487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Roles and Responsibilities cont.</a:t>
            </a:r>
            <a:endParaRPr lang="en-US" sz="2800" dirty="0"/>
          </a:p>
        </p:txBody>
      </p:sp>
      <p:sp>
        <p:nvSpPr>
          <p:cNvPr id="3" name="Content Placeholder 2"/>
          <p:cNvSpPr>
            <a:spLocks noGrp="1"/>
          </p:cNvSpPr>
          <p:nvPr>
            <p:ph idx="1"/>
          </p:nvPr>
        </p:nvSpPr>
        <p:spPr/>
        <p:txBody>
          <a:bodyPr/>
          <a:lstStyle/>
          <a:p>
            <a:pPr lvl="0"/>
            <a:r>
              <a:rPr lang="en-US" sz="2400" dirty="0"/>
              <a:t>Monitor and enforce the equitable services requirements under Titles I and VIII and, thus, should have a significant role in the State’s monitoring process</a:t>
            </a:r>
            <a:r>
              <a:rPr lang="en-US" sz="2400" dirty="0" smtClean="0"/>
              <a:t>.</a:t>
            </a:r>
            <a:endParaRPr lang="en-US" sz="2400" dirty="0"/>
          </a:p>
          <a:p>
            <a:pPr lvl="0"/>
            <a:r>
              <a:rPr lang="en-US" sz="2400" dirty="0"/>
              <a:t>Provide technical assistance regarding equitable services requirements for SEA staff administering applicable programs, LEA staff, and private school officials.</a:t>
            </a:r>
          </a:p>
          <a:p>
            <a:r>
              <a:rPr lang="en-US" sz="2400" dirty="0"/>
              <a:t>Participate in the State’s Title I Committee of Practitioners (ESEA section 1603(b)) and, as applicable, nonpublic schools working group.</a:t>
            </a:r>
          </a:p>
          <a:p>
            <a:pPr marL="0" indent="0">
              <a:buNone/>
            </a:pPr>
            <a:endParaRPr lang="en-US" sz="2400" dirty="0"/>
          </a:p>
        </p:txBody>
      </p:sp>
    </p:spTree>
    <p:extLst>
      <p:ext uri="{BB962C8B-B14F-4D97-AF65-F5344CB8AC3E}">
        <p14:creationId xmlns:p14="http://schemas.microsoft.com/office/powerpoint/2010/main" val="1747761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ESEA Nonpublic Equitable Services</a:t>
            </a:r>
            <a:endParaRPr lang="en-US" sz="2800" dirty="0"/>
          </a:p>
        </p:txBody>
      </p:sp>
      <p:sp>
        <p:nvSpPr>
          <p:cNvPr id="3" name="Content Placeholder 2"/>
          <p:cNvSpPr>
            <a:spLocks noGrp="1"/>
          </p:cNvSpPr>
          <p:nvPr>
            <p:ph idx="1"/>
          </p:nvPr>
        </p:nvSpPr>
        <p:spPr/>
        <p:txBody>
          <a:bodyPr/>
          <a:lstStyle/>
          <a:p>
            <a:pPr marL="0" indent="0" algn="ctr">
              <a:buNone/>
            </a:pPr>
            <a:r>
              <a:rPr lang="en-US" dirty="0" smtClean="0"/>
              <a:t>Nonpublic Ombudsman</a:t>
            </a:r>
          </a:p>
          <a:p>
            <a:pPr marL="0" indent="0">
              <a:buNone/>
            </a:pPr>
            <a:endParaRPr lang="en-US" dirty="0" smtClean="0"/>
          </a:p>
          <a:p>
            <a:pPr marL="0" indent="0" algn="ctr">
              <a:buNone/>
            </a:pPr>
            <a:r>
              <a:rPr lang="en-US" sz="2400" dirty="0"/>
              <a:t>Constance Webster, PhD</a:t>
            </a:r>
          </a:p>
          <a:p>
            <a:pPr marL="0" indent="0" algn="ctr">
              <a:buNone/>
            </a:pPr>
            <a:r>
              <a:rPr lang="en-US" sz="2400" dirty="0"/>
              <a:t>ESSA Nonpublic Ombudsman  </a:t>
            </a:r>
          </a:p>
          <a:p>
            <a:pPr marL="0" indent="0" algn="ctr">
              <a:buNone/>
            </a:pPr>
            <a:r>
              <a:rPr lang="en-US" sz="2400" dirty="0"/>
              <a:t>Office of Inter-District Choice and Nonpublic Schools</a:t>
            </a:r>
          </a:p>
          <a:p>
            <a:pPr marL="0" indent="0" algn="ctr">
              <a:buNone/>
            </a:pPr>
            <a:r>
              <a:rPr lang="en-US" sz="2400" dirty="0"/>
              <a:t>New Jersey Department of Education</a:t>
            </a:r>
          </a:p>
          <a:p>
            <a:pPr marL="0" indent="0" algn="ctr">
              <a:buNone/>
            </a:pPr>
            <a:r>
              <a:rPr lang="en-US" sz="2400" dirty="0"/>
              <a:t>609-376-3662  - NEW NUMBER</a:t>
            </a:r>
          </a:p>
          <a:p>
            <a:pPr marL="0" indent="0" algn="ctr">
              <a:buNone/>
            </a:pPr>
            <a:r>
              <a:rPr lang="en-US" sz="2400" u="sng" dirty="0">
                <a:hlinkClick r:id="rId3"/>
              </a:rPr>
              <a:t>NonPublic.Ombudsman@doe.state.nj.us</a:t>
            </a:r>
            <a:endParaRPr lang="en-US" sz="2400" dirty="0"/>
          </a:p>
          <a:p>
            <a:pPr marL="0" indent="0" algn="ctr">
              <a:buNone/>
            </a:pPr>
            <a:r>
              <a:rPr lang="en-US" sz="2400" dirty="0"/>
              <a:t> </a:t>
            </a:r>
          </a:p>
          <a:p>
            <a:pPr marL="0" indent="0" algn="ctr">
              <a:buNone/>
            </a:pPr>
            <a:endParaRPr lang="en-US" dirty="0"/>
          </a:p>
        </p:txBody>
      </p:sp>
    </p:spTree>
    <p:extLst>
      <p:ext uri="{BB962C8B-B14F-4D97-AF65-F5344CB8AC3E}">
        <p14:creationId xmlns:p14="http://schemas.microsoft.com/office/powerpoint/2010/main" val="1083933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ESEA Consultation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 </a:t>
            </a:r>
            <a:r>
              <a:rPr lang="en-US" dirty="0"/>
              <a:t>goal of consultation is agreement between the LEA and appropriate private school officials on how to provide equitable and effective programs for eligible private school children. </a:t>
            </a:r>
          </a:p>
        </p:txBody>
      </p:sp>
    </p:spTree>
    <p:extLst>
      <p:ext uri="{BB962C8B-B14F-4D97-AF65-F5344CB8AC3E}">
        <p14:creationId xmlns:p14="http://schemas.microsoft.com/office/powerpoint/2010/main" val="3302097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Consultation </a:t>
            </a:r>
            <a:endParaRPr lang="en-US" dirty="0"/>
          </a:p>
        </p:txBody>
      </p:sp>
      <p:sp>
        <p:nvSpPr>
          <p:cNvPr id="3" name="Content Placeholder 2"/>
          <p:cNvSpPr>
            <a:spLocks noGrp="1"/>
          </p:cNvSpPr>
          <p:nvPr>
            <p:ph idx="1"/>
          </p:nvPr>
        </p:nvSpPr>
        <p:spPr/>
        <p:txBody>
          <a:bodyPr/>
          <a:lstStyle/>
          <a:p>
            <a:pPr marL="0" indent="0">
              <a:buNone/>
            </a:pPr>
            <a:r>
              <a:rPr lang="en-US" dirty="0"/>
              <a:t>Meaningful consultation provides ample time and a genuine opportunity for all </a:t>
            </a:r>
            <a:r>
              <a:rPr lang="en-US" dirty="0" smtClean="0"/>
              <a:t>parties:</a:t>
            </a:r>
          </a:p>
          <a:p>
            <a:r>
              <a:rPr lang="en-US" dirty="0" smtClean="0"/>
              <a:t>to </a:t>
            </a:r>
            <a:r>
              <a:rPr lang="en-US" dirty="0"/>
              <a:t>express their views, </a:t>
            </a:r>
            <a:endParaRPr lang="en-US" dirty="0" smtClean="0"/>
          </a:p>
          <a:p>
            <a:r>
              <a:rPr lang="en-US" dirty="0" smtClean="0"/>
              <a:t>to </a:t>
            </a:r>
            <a:r>
              <a:rPr lang="en-US" dirty="0"/>
              <a:t>have their views seriously considered, </a:t>
            </a:r>
            <a:endParaRPr lang="en-US" dirty="0" smtClean="0"/>
          </a:p>
          <a:p>
            <a:r>
              <a:rPr lang="en-US" dirty="0" smtClean="0"/>
              <a:t>to </a:t>
            </a:r>
            <a:r>
              <a:rPr lang="en-US" dirty="0"/>
              <a:t>discuss viable options for ensuring equitable participation of eligible private school students, teachers and other education personnel, and families.</a:t>
            </a:r>
          </a:p>
        </p:txBody>
      </p:sp>
    </p:spTree>
    <p:extLst>
      <p:ext uri="{BB962C8B-B14F-4D97-AF65-F5344CB8AC3E}">
        <p14:creationId xmlns:p14="http://schemas.microsoft.com/office/powerpoint/2010/main" val="5166266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Consultation</a:t>
            </a:r>
            <a:endParaRPr lang="en-US" dirty="0"/>
          </a:p>
        </p:txBody>
      </p:sp>
      <p:sp>
        <p:nvSpPr>
          <p:cNvPr id="3" name="Content Placeholder 2"/>
          <p:cNvSpPr>
            <a:spLocks noGrp="1"/>
          </p:cNvSpPr>
          <p:nvPr>
            <p:ph idx="1"/>
          </p:nvPr>
        </p:nvSpPr>
        <p:spPr/>
        <p:txBody>
          <a:bodyPr/>
          <a:lstStyle/>
          <a:p>
            <a:r>
              <a:rPr lang="en-US" dirty="0"/>
              <a:t>A</a:t>
            </a:r>
            <a:r>
              <a:rPr lang="en-US" dirty="0" smtClean="0"/>
              <a:t>ssumes </a:t>
            </a:r>
            <a:r>
              <a:rPr lang="en-US" dirty="0"/>
              <a:t>that the LEA has not made any decisions that will impact the participation of private school students and teachers in applicable programs prior to consultation, or established a blanket rule that precludes private school students and teachers from receiving certain services authorized under applicable programs.</a:t>
            </a:r>
          </a:p>
        </p:txBody>
      </p:sp>
    </p:spTree>
    <p:extLst>
      <p:ext uri="{BB962C8B-B14F-4D97-AF65-F5344CB8AC3E}">
        <p14:creationId xmlns:p14="http://schemas.microsoft.com/office/powerpoint/2010/main" val="2761621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Consultation</a:t>
            </a:r>
            <a:endParaRPr lang="en-US" dirty="0"/>
          </a:p>
        </p:txBody>
      </p:sp>
      <p:sp>
        <p:nvSpPr>
          <p:cNvPr id="3" name="Content Placeholder 2"/>
          <p:cNvSpPr>
            <a:spLocks noGrp="1"/>
          </p:cNvSpPr>
          <p:nvPr>
            <p:ph idx="1"/>
          </p:nvPr>
        </p:nvSpPr>
        <p:spPr/>
        <p:txBody>
          <a:bodyPr/>
          <a:lstStyle/>
          <a:p>
            <a:pPr marL="0" indent="0">
              <a:buNone/>
            </a:pPr>
            <a:r>
              <a:rPr lang="en-US" dirty="0"/>
              <a:t>Successful </a:t>
            </a:r>
            <a:r>
              <a:rPr lang="en-US" dirty="0" smtClean="0"/>
              <a:t>consultation:</a:t>
            </a:r>
          </a:p>
          <a:p>
            <a:r>
              <a:rPr lang="en-US" dirty="0"/>
              <a:t>B</a:t>
            </a:r>
            <a:r>
              <a:rPr lang="en-US" dirty="0" smtClean="0"/>
              <a:t>egins </a:t>
            </a:r>
            <a:r>
              <a:rPr lang="en-US" dirty="0"/>
              <a:t>well before the implementation of </a:t>
            </a:r>
            <a:r>
              <a:rPr lang="en-US" dirty="0" smtClean="0"/>
              <a:t>services</a:t>
            </a:r>
            <a:r>
              <a:rPr lang="en-US" dirty="0"/>
              <a:t>,</a:t>
            </a:r>
            <a:endParaRPr lang="en-US" dirty="0" smtClean="0"/>
          </a:p>
          <a:p>
            <a:r>
              <a:rPr lang="en-US" dirty="0"/>
              <a:t>E</a:t>
            </a:r>
            <a:r>
              <a:rPr lang="en-US" dirty="0" smtClean="0"/>
              <a:t>stablishes </a:t>
            </a:r>
            <a:r>
              <a:rPr lang="en-US" dirty="0"/>
              <a:t>positive and productive working relationships, </a:t>
            </a:r>
            <a:endParaRPr lang="en-US" dirty="0" smtClean="0"/>
          </a:p>
          <a:p>
            <a:r>
              <a:rPr lang="en-US" dirty="0"/>
              <a:t>M</a:t>
            </a:r>
            <a:r>
              <a:rPr lang="en-US" dirty="0" smtClean="0"/>
              <a:t>akes </a:t>
            </a:r>
            <a:r>
              <a:rPr lang="en-US" dirty="0"/>
              <a:t>planning effective, continues throughout implementation of equitable services, </a:t>
            </a:r>
            <a:endParaRPr lang="en-US" dirty="0" smtClean="0"/>
          </a:p>
          <a:p>
            <a:r>
              <a:rPr lang="en-US" dirty="0"/>
              <a:t>S</a:t>
            </a:r>
            <a:r>
              <a:rPr lang="en-US" dirty="0" smtClean="0"/>
              <a:t>erves </a:t>
            </a:r>
            <a:r>
              <a:rPr lang="en-US" dirty="0"/>
              <a:t>to ensure that the services provided meet the needs of eligible students and teachers.</a:t>
            </a:r>
          </a:p>
        </p:txBody>
      </p:sp>
    </p:spTree>
    <p:extLst>
      <p:ext uri="{BB962C8B-B14F-4D97-AF65-F5344CB8AC3E}">
        <p14:creationId xmlns:p14="http://schemas.microsoft.com/office/powerpoint/2010/main" val="3401390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j-lt"/>
              </a:rPr>
              <a:t> </a:t>
            </a:r>
            <a:r>
              <a:rPr lang="en-US" b="1" dirty="0" smtClean="0">
                <a:solidFill>
                  <a:schemeClr val="tx1"/>
                </a:solidFill>
                <a:latin typeface="+mj-lt"/>
              </a:rPr>
              <a:t>Requirements – All Costs are:</a:t>
            </a:r>
            <a:endParaRPr lang="en-US" b="1" dirty="0">
              <a:solidFill>
                <a:schemeClr val="tx1"/>
              </a:solidFill>
              <a:latin typeface="+mj-lt"/>
            </a:endParaRPr>
          </a:p>
        </p:txBody>
      </p:sp>
      <p:sp>
        <p:nvSpPr>
          <p:cNvPr id="3" name="Subtitle 2"/>
          <p:cNvSpPr>
            <a:spLocks noGrp="1"/>
          </p:cNvSpPr>
          <p:nvPr>
            <p:ph idx="1"/>
          </p:nvPr>
        </p:nvSpPr>
        <p:spPr/>
        <p:txBody>
          <a:bodyPr/>
          <a:lstStyle/>
          <a:p>
            <a:r>
              <a:rPr lang="en-US" dirty="0" smtClean="0">
                <a:solidFill>
                  <a:schemeClr val="tx1"/>
                </a:solidFill>
                <a:latin typeface="+mn-lt"/>
              </a:rPr>
              <a:t>Reasonable and Necessary</a:t>
            </a:r>
          </a:p>
          <a:p>
            <a:r>
              <a:rPr lang="en-US" dirty="0" smtClean="0">
                <a:solidFill>
                  <a:schemeClr val="tx1"/>
                </a:solidFill>
                <a:latin typeface="+mn-lt"/>
              </a:rPr>
              <a:t>Evidence-based activities</a:t>
            </a:r>
          </a:p>
          <a:p>
            <a:r>
              <a:rPr lang="en-US" dirty="0" smtClean="0">
                <a:latin typeface="+mn-lt"/>
              </a:rPr>
              <a:t>Supplement, Not Supplant requirement</a:t>
            </a:r>
          </a:p>
          <a:p>
            <a:r>
              <a:rPr lang="en-US" dirty="0">
                <a:latin typeface="Calibri" panose="020F0502020204030204" pitchFamily="34" charset="0"/>
              </a:rPr>
              <a:t>S</a:t>
            </a:r>
            <a:r>
              <a:rPr lang="en-US" dirty="0" smtClean="0">
                <a:latin typeface="Calibri" panose="020F0502020204030204" pitchFamily="34" charset="0"/>
              </a:rPr>
              <a:t>ecular</a:t>
            </a:r>
            <a:r>
              <a:rPr lang="en-US" dirty="0">
                <a:latin typeface="Calibri" panose="020F0502020204030204" pitchFamily="34" charset="0"/>
              </a:rPr>
              <a:t>, neutral, and </a:t>
            </a:r>
            <a:r>
              <a:rPr lang="en-US" dirty="0" smtClean="0">
                <a:latin typeface="Calibri" panose="020F0502020204030204" pitchFamily="34" charset="0"/>
              </a:rPr>
              <a:t>non-ideological</a:t>
            </a:r>
          </a:p>
          <a:p>
            <a:r>
              <a:rPr lang="en-US" dirty="0" smtClean="0">
                <a:solidFill>
                  <a:schemeClr val="tx1"/>
                </a:solidFill>
                <a:latin typeface="Calibri" panose="020F0502020204030204" pitchFamily="34" charset="0"/>
              </a:rPr>
              <a:t>Consultation-</a:t>
            </a:r>
            <a:r>
              <a:rPr lang="en-US" sz="2400" dirty="0" smtClean="0">
                <a:solidFill>
                  <a:schemeClr val="tx1"/>
                </a:solidFill>
                <a:latin typeface="Calibri" panose="020F0502020204030204" pitchFamily="34" charset="0"/>
              </a:rPr>
              <a:t>(arrive with a plan)</a:t>
            </a:r>
          </a:p>
          <a:p>
            <a:pPr lvl="1"/>
            <a:r>
              <a:rPr lang="en-US" dirty="0">
                <a:latin typeface="Calibri" panose="020F0502020204030204" pitchFamily="34" charset="0"/>
              </a:rPr>
              <a:t>N</a:t>
            </a:r>
            <a:r>
              <a:rPr lang="en-US" dirty="0" smtClean="0">
                <a:latin typeface="Calibri" panose="020F0502020204030204" pitchFamily="34" charset="0"/>
              </a:rPr>
              <a:t>eeds assessment </a:t>
            </a:r>
          </a:p>
          <a:p>
            <a:pPr lvl="1"/>
            <a:r>
              <a:rPr lang="en-US" dirty="0" smtClean="0">
                <a:latin typeface="Calibri" panose="020F0502020204030204" pitchFamily="34" charset="0"/>
              </a:rPr>
              <a:t>Evidence-based intervention details</a:t>
            </a:r>
          </a:p>
          <a:p>
            <a:pPr lvl="1"/>
            <a:r>
              <a:rPr lang="en-US" dirty="0" smtClean="0">
                <a:solidFill>
                  <a:schemeClr val="tx1"/>
                </a:solidFill>
                <a:latin typeface="Calibri" panose="020F0502020204030204" pitchFamily="34" charset="0"/>
              </a:rPr>
              <a:t>Set up future (ongoing) consultation dates</a:t>
            </a:r>
          </a:p>
          <a:p>
            <a:pPr marL="457200" lvl="1" indent="0">
              <a:buNone/>
            </a:pPr>
            <a:r>
              <a:rPr lang="en-US" dirty="0" smtClean="0">
                <a:solidFill>
                  <a:schemeClr val="tx1"/>
                </a:solidFill>
                <a:latin typeface="Calibri" panose="020F0502020204030204" pitchFamily="34" charset="0"/>
              </a:rPr>
              <a:t> </a:t>
            </a:r>
          </a:p>
          <a:p>
            <a:pPr marL="0" indent="0">
              <a:buNone/>
            </a:pPr>
            <a:endParaRPr lang="en-US" b="1" dirty="0" smtClean="0">
              <a:solidFill>
                <a:schemeClr val="tx1"/>
              </a:solidFill>
              <a:latin typeface="+mn-lt"/>
            </a:endParaRPr>
          </a:p>
          <a:p>
            <a:endParaRPr lang="en-US" b="1" dirty="0" smtClean="0">
              <a:solidFill>
                <a:schemeClr val="tx1"/>
              </a:solidFill>
              <a:latin typeface="+mn-lt"/>
            </a:endParaRPr>
          </a:p>
          <a:p>
            <a:pPr marL="0" indent="0">
              <a:buNone/>
            </a:pPr>
            <a:endParaRPr lang="en-US" dirty="0">
              <a:solidFill>
                <a:schemeClr val="tx1"/>
              </a:solidFill>
              <a:latin typeface="+mn-lt"/>
            </a:endParaRPr>
          </a:p>
        </p:txBody>
      </p:sp>
    </p:spTree>
    <p:extLst>
      <p:ext uri="{BB962C8B-B14F-4D97-AF65-F5344CB8AC3E}">
        <p14:creationId xmlns:p14="http://schemas.microsoft.com/office/powerpoint/2010/main" val="959662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 Timeline for Consultation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1649945"/>
              </p:ext>
            </p:extLst>
          </p:nvPr>
        </p:nvGraphicFramePr>
        <p:xfrm>
          <a:off x="457200" y="18288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7288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Winter Consultation</a:t>
            </a:r>
            <a:endParaRPr lang="en-US" sz="4000" dirty="0"/>
          </a:p>
        </p:txBody>
      </p:sp>
      <p:sp>
        <p:nvSpPr>
          <p:cNvPr id="3" name="Content Placeholder 2"/>
          <p:cNvSpPr>
            <a:spLocks noGrp="1"/>
          </p:cNvSpPr>
          <p:nvPr>
            <p:ph idx="1"/>
          </p:nvPr>
        </p:nvSpPr>
        <p:spPr/>
        <p:txBody>
          <a:bodyPr/>
          <a:lstStyle/>
          <a:p>
            <a:pPr marL="0" lvl="0" indent="0">
              <a:buNone/>
            </a:pPr>
            <a:endParaRPr lang="en-US" dirty="0"/>
          </a:p>
          <a:p>
            <a:r>
              <a:rPr lang="en-US" dirty="0"/>
              <a:t>Assess current program </a:t>
            </a:r>
            <a:r>
              <a:rPr lang="en-US" dirty="0" smtClean="0"/>
              <a:t>effectiveness</a:t>
            </a:r>
          </a:p>
          <a:p>
            <a:pPr lvl="1"/>
            <a:r>
              <a:rPr lang="en-US" dirty="0" smtClean="0"/>
              <a:t>Evaluate programs and services being implemented in  current school year and </a:t>
            </a:r>
          </a:p>
          <a:p>
            <a:pPr marL="463550" indent="-457200">
              <a:buFont typeface="Arial" panose="020B0604020202020204" pitchFamily="34" charset="0"/>
              <a:buChar char="•"/>
            </a:pPr>
            <a:r>
              <a:rPr lang="en-US" dirty="0" smtClean="0"/>
              <a:t>Analyze needs for upcoming program year </a:t>
            </a:r>
          </a:p>
          <a:p>
            <a:pPr lvl="1"/>
            <a:r>
              <a:rPr lang="en-US" dirty="0" smtClean="0"/>
              <a:t>how-when-where-by </a:t>
            </a:r>
            <a:r>
              <a:rPr lang="en-US" dirty="0"/>
              <a:t>whom - make suggestions  for modifying programs that will be implemented in next school </a:t>
            </a:r>
            <a:r>
              <a:rPr lang="en-US" dirty="0" smtClean="0"/>
              <a:t>year</a:t>
            </a:r>
            <a:endParaRPr lang="en-US" dirty="0"/>
          </a:p>
          <a:p>
            <a:pPr marL="463550" indent="-457200">
              <a:buFont typeface="Arial" panose="020B0604020202020204" pitchFamily="34" charset="0"/>
              <a:buChar char="•"/>
            </a:pPr>
            <a:r>
              <a:rPr lang="en-US" dirty="0"/>
              <a:t>Discuss </a:t>
            </a:r>
            <a:r>
              <a:rPr lang="en-US" dirty="0" smtClean="0"/>
              <a:t>available funds</a:t>
            </a:r>
            <a:endParaRPr lang="en-US" dirty="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1307664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Timeline for Consultation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1506151"/>
              </p:ext>
            </p:extLst>
          </p:nvPr>
        </p:nvGraphicFramePr>
        <p:xfrm>
          <a:off x="457200" y="18288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6573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Consultation</a:t>
            </a:r>
            <a:endParaRPr lang="en-US" dirty="0"/>
          </a:p>
        </p:txBody>
      </p:sp>
      <p:sp>
        <p:nvSpPr>
          <p:cNvPr id="3" name="Content Placeholder 2"/>
          <p:cNvSpPr>
            <a:spLocks noGrp="1"/>
          </p:cNvSpPr>
          <p:nvPr>
            <p:ph idx="1"/>
          </p:nvPr>
        </p:nvSpPr>
        <p:spPr/>
        <p:txBody>
          <a:bodyPr/>
          <a:lstStyle/>
          <a:p>
            <a:r>
              <a:rPr lang="en-US" dirty="0" smtClean="0"/>
              <a:t>Work with NP officials to design programs for next year</a:t>
            </a:r>
          </a:p>
          <a:p>
            <a:pPr lvl="1"/>
            <a:r>
              <a:rPr lang="en-US" dirty="0" smtClean="0"/>
              <a:t>Emphasize data driven program development</a:t>
            </a:r>
          </a:p>
          <a:p>
            <a:r>
              <a:rPr lang="en-US" dirty="0" smtClean="0"/>
              <a:t>Discuss funding</a:t>
            </a:r>
          </a:p>
          <a:p>
            <a:pPr lvl="1"/>
            <a:r>
              <a:rPr lang="en-US" dirty="0" smtClean="0"/>
              <a:t>Discuss remaining funds </a:t>
            </a:r>
          </a:p>
          <a:p>
            <a:pPr lvl="2"/>
            <a:r>
              <a:rPr lang="en-US" dirty="0" smtClean="0"/>
              <a:t>There is NO carryover for state funds – so get that money spent!</a:t>
            </a:r>
          </a:p>
          <a:p>
            <a:pPr lvl="1"/>
            <a:r>
              <a:rPr lang="en-US" dirty="0" smtClean="0"/>
              <a:t>85% of last years equitable share for planning next grant year programs</a:t>
            </a:r>
          </a:p>
          <a:p>
            <a:endParaRPr lang="en-US" dirty="0"/>
          </a:p>
        </p:txBody>
      </p:sp>
    </p:spTree>
    <p:extLst>
      <p:ext uri="{BB962C8B-B14F-4D97-AF65-F5344CB8AC3E}">
        <p14:creationId xmlns:p14="http://schemas.microsoft.com/office/powerpoint/2010/main" val="716959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Spring Consultation</a:t>
            </a:r>
            <a:br>
              <a:rPr lang="en-US" sz="4000" dirty="0" smtClean="0"/>
            </a:br>
            <a:endParaRPr lang="en-US" sz="4000" dirty="0"/>
          </a:p>
        </p:txBody>
      </p:sp>
      <p:sp>
        <p:nvSpPr>
          <p:cNvPr id="3" name="Content Placeholder 2"/>
          <p:cNvSpPr>
            <a:spLocks noGrp="1"/>
          </p:cNvSpPr>
          <p:nvPr>
            <p:ph idx="1"/>
          </p:nvPr>
        </p:nvSpPr>
        <p:spPr/>
        <p:txBody>
          <a:bodyPr/>
          <a:lstStyle/>
          <a:p>
            <a:pPr lvl="0"/>
            <a:r>
              <a:rPr lang="en-US" dirty="0"/>
              <a:t>Invitations sent to nonpublic families via nonpublic school to determine </a:t>
            </a:r>
            <a:r>
              <a:rPr lang="en-US" dirty="0" smtClean="0"/>
              <a:t>eligibility (Title I)</a:t>
            </a:r>
            <a:endParaRPr lang="en-US" dirty="0"/>
          </a:p>
          <a:p>
            <a:pPr lvl="0"/>
            <a:r>
              <a:rPr lang="en-US" sz="2800" dirty="0" smtClean="0"/>
              <a:t>Collect nonpublic student eligibility forms - ex: Free/Reduced lunch  (Title I)</a:t>
            </a:r>
          </a:p>
          <a:p>
            <a:pPr lvl="1"/>
            <a:r>
              <a:rPr lang="en-US" sz="2400" dirty="0" smtClean="0"/>
              <a:t>Forms on ESSA website </a:t>
            </a:r>
          </a:p>
          <a:p>
            <a:r>
              <a:rPr lang="en-US" dirty="0" smtClean="0"/>
              <a:t>Establish </a:t>
            </a:r>
            <a:r>
              <a:rPr lang="en-US" dirty="0"/>
              <a:t>entrance/exit </a:t>
            </a:r>
            <a:r>
              <a:rPr lang="en-US" dirty="0" smtClean="0"/>
              <a:t>criteria (Title I)</a:t>
            </a:r>
          </a:p>
          <a:p>
            <a:r>
              <a:rPr lang="en-US" dirty="0" smtClean="0"/>
              <a:t>Pooling </a:t>
            </a:r>
            <a:r>
              <a:rPr lang="en-US" dirty="0"/>
              <a:t>of </a:t>
            </a:r>
            <a:r>
              <a:rPr lang="en-US" dirty="0" smtClean="0"/>
              <a:t>funds </a:t>
            </a:r>
          </a:p>
          <a:p>
            <a:pPr lvl="1"/>
            <a:r>
              <a:rPr lang="en-US" dirty="0" smtClean="0"/>
              <a:t>Pooling funds is within one program area – </a:t>
            </a:r>
            <a:r>
              <a:rPr lang="en-US" dirty="0" err="1" smtClean="0"/>
              <a:t>ie</a:t>
            </a:r>
            <a:r>
              <a:rPr lang="en-US" dirty="0" smtClean="0"/>
              <a:t>. Title I-A funds cannot be pooled with II-A funds</a:t>
            </a:r>
            <a:endParaRPr lang="en-US" dirty="0"/>
          </a:p>
          <a:p>
            <a:endParaRPr lang="en-US" dirty="0" smtClean="0"/>
          </a:p>
          <a:p>
            <a:endParaRPr lang="en-US" dirty="0"/>
          </a:p>
          <a:p>
            <a:pPr lvl="0"/>
            <a:endParaRPr lang="en-US" dirty="0"/>
          </a:p>
        </p:txBody>
      </p:sp>
    </p:spTree>
    <p:extLst>
      <p:ext uri="{BB962C8B-B14F-4D97-AF65-F5344CB8AC3E}">
        <p14:creationId xmlns:p14="http://schemas.microsoft.com/office/powerpoint/2010/main" val="3918221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Spring Consultation</a:t>
            </a:r>
            <a:endParaRPr lang="en-US" sz="4000" dirty="0"/>
          </a:p>
        </p:txBody>
      </p:sp>
      <p:sp>
        <p:nvSpPr>
          <p:cNvPr id="3" name="Content Placeholder 2"/>
          <p:cNvSpPr>
            <a:spLocks noGrp="1"/>
          </p:cNvSpPr>
          <p:nvPr>
            <p:ph idx="1"/>
          </p:nvPr>
        </p:nvSpPr>
        <p:spPr/>
        <p:txBody>
          <a:bodyPr/>
          <a:lstStyle/>
          <a:p>
            <a:pPr marL="0" lvl="0" indent="0">
              <a:buNone/>
            </a:pPr>
            <a:endParaRPr lang="en-US" sz="4400" dirty="0"/>
          </a:p>
          <a:p>
            <a:pPr lvl="1">
              <a:buFont typeface="Arial" panose="020B0604020202020204" pitchFamily="34" charset="0"/>
              <a:buChar char="•"/>
            </a:pPr>
            <a:r>
              <a:rPr lang="en-US" sz="2800" dirty="0"/>
              <a:t>LEA/NP consult on 85% of last years equitable share</a:t>
            </a:r>
          </a:p>
          <a:p>
            <a:pPr marL="457200" lvl="1" indent="0">
              <a:buNone/>
            </a:pPr>
            <a:r>
              <a:rPr lang="en-US" sz="2800" dirty="0"/>
              <a:t>	</a:t>
            </a:r>
            <a:r>
              <a:rPr lang="en-US" sz="2800" dirty="0" smtClean="0"/>
              <a:t>Size and scope of services</a:t>
            </a:r>
          </a:p>
          <a:p>
            <a:pPr lvl="1">
              <a:buFont typeface="Arial" panose="020B0604020202020204" pitchFamily="34" charset="0"/>
              <a:buChar char="•"/>
            </a:pPr>
            <a:r>
              <a:rPr lang="en-US" sz="2800" dirty="0" smtClean="0"/>
              <a:t>Program implementation</a:t>
            </a:r>
            <a:endParaRPr lang="en-US" sz="2800" dirty="0"/>
          </a:p>
          <a:p>
            <a:pPr lvl="1">
              <a:buFont typeface="Arial" panose="020B0604020202020204" pitchFamily="34" charset="0"/>
              <a:buChar char="•"/>
            </a:pPr>
            <a:r>
              <a:rPr lang="en-US" sz="2800" dirty="0"/>
              <a:t>T</a:t>
            </a:r>
            <a:r>
              <a:rPr lang="en-US" sz="2800" dirty="0" smtClean="0"/>
              <a:t>ransferability</a:t>
            </a:r>
            <a:endParaRPr lang="en-US" sz="2800" dirty="0"/>
          </a:p>
        </p:txBody>
      </p:sp>
    </p:spTree>
    <p:extLst>
      <p:ext uri="{BB962C8B-B14F-4D97-AF65-F5344CB8AC3E}">
        <p14:creationId xmlns:p14="http://schemas.microsoft.com/office/powerpoint/2010/main" val="2056451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Spring Consultation</a:t>
            </a:r>
            <a:endParaRPr lang="en-US" sz="4000" dirty="0"/>
          </a:p>
        </p:txBody>
      </p:sp>
      <p:sp>
        <p:nvSpPr>
          <p:cNvPr id="3" name="Content Placeholder 2"/>
          <p:cNvSpPr>
            <a:spLocks noGrp="1"/>
          </p:cNvSpPr>
          <p:nvPr>
            <p:ph idx="1"/>
          </p:nvPr>
        </p:nvSpPr>
        <p:spPr/>
        <p:txBody>
          <a:bodyPr/>
          <a:lstStyle/>
          <a:p>
            <a:pPr lvl="1">
              <a:buFont typeface="Arial" panose="020B0604020202020204" pitchFamily="34" charset="0"/>
              <a:buChar char="•"/>
            </a:pPr>
            <a:endParaRPr lang="en-US" sz="2800" dirty="0" smtClean="0"/>
          </a:p>
          <a:p>
            <a:pPr lvl="1">
              <a:buFont typeface="Arial" panose="020B0604020202020204" pitchFamily="34" charset="0"/>
              <a:buChar char="•"/>
            </a:pPr>
            <a:r>
              <a:rPr lang="en-US" sz="2800" dirty="0" smtClean="0"/>
              <a:t>3</a:t>
            </a:r>
            <a:r>
              <a:rPr lang="en-US" sz="2800" baseline="30000" dirty="0" smtClean="0"/>
              <a:t>rd</a:t>
            </a:r>
            <a:r>
              <a:rPr lang="en-US" sz="2800" dirty="0" smtClean="0"/>
              <a:t> party provider</a:t>
            </a:r>
          </a:p>
          <a:p>
            <a:pPr lvl="2">
              <a:buFont typeface="Arial" panose="020B0604020202020204" pitchFamily="34" charset="0"/>
              <a:buChar char="•"/>
            </a:pPr>
            <a:r>
              <a:rPr lang="en-US" dirty="0" smtClean="0"/>
              <a:t>LEA makes decision regarding the delivery of services of NP -  if NP disagrees LEA must provide in writing an analysis of reasons why the LEA has chosen not to use a specific contractor </a:t>
            </a:r>
          </a:p>
          <a:p>
            <a:pPr lvl="1">
              <a:buFont typeface="Arial" panose="020B0604020202020204" pitchFamily="34" charset="0"/>
              <a:buChar char="•"/>
            </a:pPr>
            <a:r>
              <a:rPr lang="en-US" sz="2800" dirty="0" smtClean="0"/>
              <a:t>Who, where, how program implementation</a:t>
            </a:r>
          </a:p>
          <a:p>
            <a:pPr lvl="1">
              <a:buFont typeface="Arial" panose="020B0604020202020204" pitchFamily="34" charset="0"/>
              <a:buChar char="•"/>
            </a:pPr>
            <a:r>
              <a:rPr lang="en-US" sz="2800" dirty="0" smtClean="0"/>
              <a:t>Delivery of services</a:t>
            </a:r>
          </a:p>
          <a:p>
            <a:pPr lvl="2">
              <a:buFont typeface="Arial" panose="020B0604020202020204" pitchFamily="34" charset="0"/>
              <a:buChar char="•"/>
            </a:pPr>
            <a:endParaRPr lang="en-US" dirty="0" smtClean="0"/>
          </a:p>
          <a:p>
            <a:pPr lvl="1">
              <a:buFont typeface="Arial" panose="020B0604020202020204" pitchFamily="34" charset="0"/>
              <a:buChar char="•"/>
            </a:pPr>
            <a:endParaRPr lang="en-US" sz="2800" dirty="0" smtClean="0"/>
          </a:p>
          <a:p>
            <a:pPr lvl="1">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2897176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Spring Consultation</a:t>
            </a:r>
            <a:endParaRPr lang="en-US" sz="4000" dirty="0"/>
          </a:p>
        </p:txBody>
      </p:sp>
      <p:sp>
        <p:nvSpPr>
          <p:cNvPr id="3" name="Content Placeholder 2"/>
          <p:cNvSpPr>
            <a:spLocks noGrp="1"/>
          </p:cNvSpPr>
          <p:nvPr>
            <p:ph idx="1"/>
          </p:nvPr>
        </p:nvSpPr>
        <p:spPr/>
        <p:txBody>
          <a:bodyPr/>
          <a:lstStyle/>
          <a:p>
            <a:pPr lvl="1">
              <a:buFont typeface="Arial" panose="020B0604020202020204" pitchFamily="34" charset="0"/>
              <a:buChar char="•"/>
            </a:pPr>
            <a:endParaRPr lang="en-US" sz="2800" dirty="0" smtClean="0"/>
          </a:p>
          <a:p>
            <a:pPr lvl="1">
              <a:buFont typeface="Arial" panose="020B0604020202020204" pitchFamily="34" charset="0"/>
              <a:buChar char="•"/>
            </a:pPr>
            <a:r>
              <a:rPr lang="en-US" sz="2800" dirty="0" smtClean="0"/>
              <a:t>Signed consultation forms uploaded into Homeroom</a:t>
            </a:r>
          </a:p>
          <a:p>
            <a:pPr lvl="1">
              <a:buFont typeface="Arial" panose="020B0604020202020204" pitchFamily="34" charset="0"/>
              <a:buChar char="•"/>
            </a:pPr>
            <a:r>
              <a:rPr lang="en-US" sz="2800" dirty="0" smtClean="0"/>
              <a:t>ESEA Application due to the NJDOE</a:t>
            </a:r>
            <a:endParaRPr lang="en-US" sz="2800" dirty="0"/>
          </a:p>
          <a:p>
            <a:pPr marL="457200" lvl="1" indent="0">
              <a:buNone/>
            </a:pPr>
            <a:endParaRPr lang="en-US" sz="2800" dirty="0"/>
          </a:p>
          <a:p>
            <a:pPr marL="457200" lvl="1" indent="0">
              <a:buNone/>
            </a:pPr>
            <a:endParaRPr lang="en-US" sz="3600" dirty="0"/>
          </a:p>
        </p:txBody>
      </p:sp>
    </p:spTree>
    <p:extLst>
      <p:ext uri="{BB962C8B-B14F-4D97-AF65-F5344CB8AC3E}">
        <p14:creationId xmlns:p14="http://schemas.microsoft.com/office/powerpoint/2010/main" val="596842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Suggested Timeline for Consultation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316373"/>
              </p:ext>
            </p:extLst>
          </p:nvPr>
        </p:nvGraphicFramePr>
        <p:xfrm>
          <a:off x="457200" y="18288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014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Summer Consultation</a:t>
            </a:r>
            <a:endParaRPr lang="en-US" sz="4000" dirty="0"/>
          </a:p>
        </p:txBody>
      </p:sp>
      <p:sp>
        <p:nvSpPr>
          <p:cNvPr id="3" name="Content Placeholder 2"/>
          <p:cNvSpPr>
            <a:spLocks noGrp="1"/>
          </p:cNvSpPr>
          <p:nvPr>
            <p:ph idx="1"/>
          </p:nvPr>
        </p:nvSpPr>
        <p:spPr/>
        <p:txBody>
          <a:bodyPr/>
          <a:lstStyle/>
          <a:p>
            <a:pPr lvl="0"/>
            <a:endParaRPr lang="en-US" dirty="0" smtClean="0"/>
          </a:p>
          <a:p>
            <a:pPr lvl="0"/>
            <a:r>
              <a:rPr lang="en-US" dirty="0" smtClean="0"/>
              <a:t>Discuss </a:t>
            </a:r>
            <a:r>
              <a:rPr lang="en-US" dirty="0"/>
              <a:t>use of 3</a:t>
            </a:r>
            <a:r>
              <a:rPr lang="en-US" baseline="30000" dirty="0"/>
              <a:t>rd</a:t>
            </a:r>
            <a:r>
              <a:rPr lang="en-US" dirty="0"/>
              <a:t> party vendor to provide services</a:t>
            </a:r>
          </a:p>
          <a:p>
            <a:pPr lvl="0"/>
            <a:r>
              <a:rPr lang="en-US" dirty="0"/>
              <a:t>Begin summer program</a:t>
            </a:r>
          </a:p>
          <a:p>
            <a:pPr marL="0" indent="0">
              <a:buNone/>
            </a:pPr>
            <a:endParaRPr lang="en-US" dirty="0"/>
          </a:p>
        </p:txBody>
      </p:sp>
    </p:spTree>
    <p:extLst>
      <p:ext uri="{BB962C8B-B14F-4D97-AF65-F5344CB8AC3E}">
        <p14:creationId xmlns:p14="http://schemas.microsoft.com/office/powerpoint/2010/main" val="3525002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j-lt"/>
              </a:rPr>
              <a:t> </a:t>
            </a:r>
            <a:r>
              <a:rPr lang="en-US" b="1" dirty="0" smtClean="0">
                <a:solidFill>
                  <a:schemeClr val="tx1"/>
                </a:solidFill>
                <a:latin typeface="+mj-lt"/>
              </a:rPr>
              <a:t>What’s different for II-A</a:t>
            </a:r>
            <a:endParaRPr lang="en-US" b="1" dirty="0">
              <a:solidFill>
                <a:schemeClr val="tx1"/>
              </a:solidFill>
              <a:latin typeface="+mj-lt"/>
            </a:endParaRPr>
          </a:p>
        </p:txBody>
      </p:sp>
      <p:sp>
        <p:nvSpPr>
          <p:cNvPr id="3" name="Subtitle 2"/>
          <p:cNvSpPr>
            <a:spLocks noGrp="1"/>
          </p:cNvSpPr>
          <p:nvPr>
            <p:ph idx="1"/>
          </p:nvPr>
        </p:nvSpPr>
        <p:spPr/>
        <p:txBody>
          <a:bodyPr/>
          <a:lstStyle/>
          <a:p>
            <a:r>
              <a:rPr lang="en-US" dirty="0" smtClean="0">
                <a:solidFill>
                  <a:schemeClr val="tx1"/>
                </a:solidFill>
                <a:latin typeface="+mn-lt"/>
              </a:rPr>
              <a:t>More opportunities </a:t>
            </a:r>
          </a:p>
          <a:p>
            <a:r>
              <a:rPr lang="en-US" dirty="0" smtClean="0">
                <a:solidFill>
                  <a:schemeClr val="tx1"/>
                </a:solidFill>
                <a:latin typeface="+mn-lt"/>
              </a:rPr>
              <a:t>Nonpublic (NP) schools not restricted to PD</a:t>
            </a:r>
          </a:p>
          <a:p>
            <a:r>
              <a:rPr lang="en-US" dirty="0" smtClean="0">
                <a:latin typeface="+mn-lt"/>
              </a:rPr>
              <a:t>Nonpublic Ombudsman</a:t>
            </a:r>
          </a:p>
          <a:p>
            <a:r>
              <a:rPr lang="en-US" dirty="0" smtClean="0">
                <a:latin typeface="+mn-lt"/>
              </a:rPr>
              <a:t>Innovative Programs</a:t>
            </a:r>
          </a:p>
          <a:p>
            <a:pPr lvl="1"/>
            <a:r>
              <a:rPr lang="en-US" dirty="0" smtClean="0">
                <a:latin typeface="+mn-lt"/>
              </a:rPr>
              <a:t>How to recognize children affected by trauma</a:t>
            </a:r>
          </a:p>
          <a:p>
            <a:pPr lvl="1"/>
            <a:r>
              <a:rPr lang="en-US" dirty="0" smtClean="0">
                <a:latin typeface="+mn-lt"/>
              </a:rPr>
              <a:t>Helping students when there is addiction in the home</a:t>
            </a:r>
          </a:p>
          <a:p>
            <a:r>
              <a:rPr lang="en-US" dirty="0" smtClean="0">
                <a:latin typeface="+mn-lt"/>
              </a:rPr>
              <a:t>Select activities based on identified needs and evidence of effectiveness </a:t>
            </a:r>
          </a:p>
          <a:p>
            <a:endParaRPr lang="en-US" b="1" dirty="0" smtClean="0">
              <a:latin typeface="+mn-lt"/>
            </a:endParaRPr>
          </a:p>
          <a:p>
            <a:endParaRPr lang="en-US" b="1" dirty="0" smtClean="0">
              <a:solidFill>
                <a:schemeClr val="tx1"/>
              </a:solidFill>
              <a:latin typeface="+mn-lt"/>
            </a:endParaRPr>
          </a:p>
          <a:p>
            <a:endParaRPr lang="en-US" b="1" dirty="0" smtClean="0">
              <a:solidFill>
                <a:schemeClr val="tx1"/>
              </a:solidFill>
              <a:latin typeface="+mn-lt"/>
            </a:endParaRPr>
          </a:p>
          <a:p>
            <a:pPr marL="0" indent="0">
              <a:buNone/>
            </a:pPr>
            <a:endParaRPr lang="en-US" dirty="0">
              <a:solidFill>
                <a:schemeClr val="tx1"/>
              </a:solidFill>
              <a:latin typeface="+mn-lt"/>
            </a:endParaRPr>
          </a:p>
        </p:txBody>
      </p:sp>
    </p:spTree>
    <p:extLst>
      <p:ext uri="{BB962C8B-B14F-4D97-AF65-F5344CB8AC3E}">
        <p14:creationId xmlns:p14="http://schemas.microsoft.com/office/powerpoint/2010/main" val="2155638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Suggested Timeline for Consultation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4591436"/>
              </p:ext>
            </p:extLst>
          </p:nvPr>
        </p:nvGraphicFramePr>
        <p:xfrm>
          <a:off x="457200" y="18288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98395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Fall Consultation</a:t>
            </a:r>
            <a:endParaRPr lang="en-US" sz="4000" dirty="0"/>
          </a:p>
        </p:txBody>
      </p:sp>
      <p:sp>
        <p:nvSpPr>
          <p:cNvPr id="3" name="Content Placeholder 2"/>
          <p:cNvSpPr>
            <a:spLocks noGrp="1"/>
          </p:cNvSpPr>
          <p:nvPr>
            <p:ph idx="1"/>
          </p:nvPr>
        </p:nvSpPr>
        <p:spPr/>
        <p:txBody>
          <a:bodyPr/>
          <a:lstStyle/>
          <a:p>
            <a:pPr lvl="1">
              <a:buFont typeface="Arial" panose="020B0604020202020204" pitchFamily="34" charset="0"/>
              <a:buChar char="•"/>
            </a:pPr>
            <a:endParaRPr lang="en-US" sz="2800" dirty="0" smtClean="0"/>
          </a:p>
          <a:p>
            <a:pPr lvl="1">
              <a:buFont typeface="Arial" panose="020B0604020202020204" pitchFamily="34" charset="0"/>
              <a:buChar char="•"/>
            </a:pPr>
            <a:r>
              <a:rPr lang="en-US" sz="2800" dirty="0"/>
              <a:t>School starts</a:t>
            </a:r>
          </a:p>
          <a:p>
            <a:pPr lvl="1">
              <a:buFont typeface="Arial" panose="020B0604020202020204" pitchFamily="34" charset="0"/>
              <a:buChar char="•"/>
            </a:pPr>
            <a:r>
              <a:rPr lang="en-US" sz="2800" dirty="0"/>
              <a:t>Programs </a:t>
            </a:r>
            <a:r>
              <a:rPr lang="en-US" sz="2800" dirty="0" smtClean="0"/>
              <a:t>start</a:t>
            </a:r>
          </a:p>
          <a:p>
            <a:pPr lvl="2">
              <a:buFont typeface="Arial" panose="020B0604020202020204" pitchFamily="34" charset="0"/>
              <a:buChar char="•"/>
            </a:pPr>
            <a:r>
              <a:rPr lang="en-US" dirty="0" smtClean="0"/>
              <a:t>Order supplies and materials if necessary</a:t>
            </a:r>
            <a:endParaRPr lang="en-US" dirty="0"/>
          </a:p>
          <a:p>
            <a:pPr marL="457200" lvl="1" indent="0">
              <a:buNone/>
            </a:pPr>
            <a:endParaRPr lang="en-US" sz="3600" dirty="0"/>
          </a:p>
        </p:txBody>
      </p:sp>
    </p:spTree>
    <p:extLst>
      <p:ext uri="{BB962C8B-B14F-4D97-AF65-F5344CB8AC3E}">
        <p14:creationId xmlns:p14="http://schemas.microsoft.com/office/powerpoint/2010/main" val="3762864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Fall Consultation</a:t>
            </a:r>
            <a:endParaRPr lang="en-US" sz="4000" dirty="0"/>
          </a:p>
        </p:txBody>
      </p:sp>
      <p:sp>
        <p:nvSpPr>
          <p:cNvPr id="3" name="Content Placeholder 2"/>
          <p:cNvSpPr>
            <a:spLocks noGrp="1"/>
          </p:cNvSpPr>
          <p:nvPr>
            <p:ph idx="1"/>
          </p:nvPr>
        </p:nvSpPr>
        <p:spPr/>
        <p:txBody>
          <a:bodyPr/>
          <a:lstStyle/>
          <a:p>
            <a:pPr lvl="1">
              <a:buFont typeface="Arial" panose="020B0604020202020204" pitchFamily="34" charset="0"/>
              <a:buChar char="•"/>
            </a:pPr>
            <a:endParaRPr lang="en-US" sz="2800" dirty="0" smtClean="0"/>
          </a:p>
          <a:p>
            <a:pPr lvl="1">
              <a:buFont typeface="Arial" panose="020B0604020202020204" pitchFamily="34" charset="0"/>
              <a:buChar char="•"/>
            </a:pPr>
            <a:r>
              <a:rPr lang="en-US" sz="2800" dirty="0" smtClean="0"/>
              <a:t>LEA prior year final report due</a:t>
            </a:r>
          </a:p>
          <a:p>
            <a:pPr lvl="2">
              <a:buFont typeface="Arial" panose="020B0604020202020204" pitchFamily="34" charset="0"/>
              <a:buChar char="•"/>
            </a:pPr>
            <a:r>
              <a:rPr lang="en-US" dirty="0" smtClean="0"/>
              <a:t>Once approved complete amendment to move carryover funds into the current grant year</a:t>
            </a:r>
          </a:p>
          <a:p>
            <a:pPr lvl="1">
              <a:buFont typeface="Arial" panose="020B0604020202020204" pitchFamily="34" charset="0"/>
              <a:buChar char="•"/>
            </a:pPr>
            <a:r>
              <a:rPr lang="en-US" sz="2800" dirty="0" smtClean="0"/>
              <a:t>Discuss equitable share of any carryover funds</a:t>
            </a:r>
            <a:endParaRPr lang="en-US" sz="2800" dirty="0"/>
          </a:p>
          <a:p>
            <a:pPr lvl="1"/>
            <a:endParaRPr lang="en-US" sz="3600" dirty="0"/>
          </a:p>
        </p:txBody>
      </p:sp>
    </p:spTree>
    <p:extLst>
      <p:ext uri="{BB962C8B-B14F-4D97-AF65-F5344CB8AC3E}">
        <p14:creationId xmlns:p14="http://schemas.microsoft.com/office/powerpoint/2010/main" val="38935818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3"/>
          <a:stretch>
            <a:fillRect/>
          </a:stretch>
        </p:blipFill>
        <p:spPr>
          <a:xfrm>
            <a:off x="304800" y="924046"/>
            <a:ext cx="8229600" cy="5248154"/>
          </a:xfrm>
          <a:prstGeom prst="rect">
            <a:avLst/>
          </a:prstGeom>
        </p:spPr>
      </p:pic>
    </p:spTree>
    <p:extLst>
      <p:ext uri="{BB962C8B-B14F-4D97-AF65-F5344CB8AC3E}">
        <p14:creationId xmlns:p14="http://schemas.microsoft.com/office/powerpoint/2010/main" val="512963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3"/>
          <a:stretch>
            <a:fillRect/>
          </a:stretch>
        </p:blipFill>
        <p:spPr>
          <a:xfrm>
            <a:off x="457200" y="762000"/>
            <a:ext cx="8153400" cy="5257800"/>
          </a:xfrm>
          <a:prstGeom prst="rect">
            <a:avLst/>
          </a:prstGeom>
        </p:spPr>
      </p:pic>
    </p:spTree>
    <p:extLst>
      <p:ext uri="{BB962C8B-B14F-4D97-AF65-F5344CB8AC3E}">
        <p14:creationId xmlns:p14="http://schemas.microsoft.com/office/powerpoint/2010/main" val="3181074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Fall Consultation</a:t>
            </a:r>
            <a:endParaRPr lang="en-US" sz="4000" dirty="0"/>
          </a:p>
        </p:txBody>
      </p:sp>
      <p:sp>
        <p:nvSpPr>
          <p:cNvPr id="3" name="Content Placeholder 2"/>
          <p:cNvSpPr>
            <a:spLocks noGrp="1"/>
          </p:cNvSpPr>
          <p:nvPr>
            <p:ph idx="1"/>
          </p:nvPr>
        </p:nvSpPr>
        <p:spPr/>
        <p:txBody>
          <a:bodyPr/>
          <a:lstStyle/>
          <a:p>
            <a:pPr marL="0" lvl="0" indent="0" algn="ctr">
              <a:buNone/>
            </a:pPr>
            <a:endParaRPr lang="en-US" sz="2800" dirty="0" smtClean="0"/>
          </a:p>
          <a:p>
            <a:pPr lvl="1">
              <a:buFont typeface="Arial" panose="020B0604020202020204" pitchFamily="34" charset="0"/>
              <a:buChar char="•"/>
            </a:pPr>
            <a:r>
              <a:rPr lang="en-US" sz="2800" dirty="0" smtClean="0"/>
              <a:t>Program evaluation</a:t>
            </a:r>
            <a:endParaRPr lang="en-US" sz="2800" dirty="0"/>
          </a:p>
          <a:p>
            <a:pPr lvl="1">
              <a:buFont typeface="Arial" panose="020B0604020202020204" pitchFamily="34" charset="0"/>
              <a:buChar char="•"/>
            </a:pPr>
            <a:r>
              <a:rPr lang="en-US" sz="2800" dirty="0" smtClean="0"/>
              <a:t>Analyze needs </a:t>
            </a:r>
            <a:endParaRPr lang="en-US" sz="2800" dirty="0"/>
          </a:p>
          <a:p>
            <a:pPr lvl="1">
              <a:buFont typeface="Arial" panose="020B0604020202020204" pitchFamily="34" charset="0"/>
              <a:buChar char="•"/>
            </a:pPr>
            <a:r>
              <a:rPr lang="en-US" sz="2800" dirty="0" smtClean="0"/>
              <a:t>Discuss expenditure of funds</a:t>
            </a:r>
            <a:endParaRPr lang="en-US" sz="2800" dirty="0"/>
          </a:p>
          <a:p>
            <a:pPr marL="457200" lvl="1" indent="0">
              <a:buNone/>
            </a:pPr>
            <a:endParaRPr lang="en-US" sz="2800" dirty="0"/>
          </a:p>
        </p:txBody>
      </p:sp>
    </p:spTree>
    <p:extLst>
      <p:ext uri="{BB962C8B-B14F-4D97-AF65-F5344CB8AC3E}">
        <p14:creationId xmlns:p14="http://schemas.microsoft.com/office/powerpoint/2010/main" val="10930258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Evaluate Services</a:t>
            </a:r>
            <a:r>
              <a:rPr lang="en-US" sz="2800" dirty="0"/>
              <a:t/>
            </a:r>
            <a:br>
              <a:rPr lang="en-US" sz="2800" dirty="0"/>
            </a:br>
            <a:endParaRPr lang="en-US" sz="2800" dirty="0"/>
          </a:p>
        </p:txBody>
      </p:sp>
      <p:sp>
        <p:nvSpPr>
          <p:cNvPr id="3" name="Content Placeholder 2"/>
          <p:cNvSpPr>
            <a:spLocks noGrp="1"/>
          </p:cNvSpPr>
          <p:nvPr>
            <p:ph idx="1"/>
          </p:nvPr>
        </p:nvSpPr>
        <p:spPr/>
        <p:txBody>
          <a:bodyPr/>
          <a:lstStyle/>
          <a:p>
            <a:endParaRPr lang="en-US" dirty="0" smtClean="0"/>
          </a:p>
          <a:p>
            <a:r>
              <a:rPr lang="en-US" dirty="0" smtClean="0"/>
              <a:t>Begin the cycle again – always working towards refining the use of federal funds to provide the best services to your eligible students, parents and their families.</a:t>
            </a:r>
          </a:p>
        </p:txBody>
      </p:sp>
    </p:spTree>
    <p:extLst>
      <p:ext uri="{BB962C8B-B14F-4D97-AF65-F5344CB8AC3E}">
        <p14:creationId xmlns:p14="http://schemas.microsoft.com/office/powerpoint/2010/main" val="28249943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38200"/>
            <a:ext cx="8229600" cy="838200"/>
          </a:xfrm>
        </p:spPr>
        <p:txBody>
          <a:bodyPr/>
          <a:lstStyle/>
          <a:p>
            <a:r>
              <a:rPr lang="en-US" sz="3200" b="1" dirty="0" smtClean="0">
                <a:latin typeface="+mj-lt"/>
              </a:rPr>
              <a:t> </a:t>
            </a:r>
            <a:r>
              <a:rPr lang="en-US" sz="3200" b="1" dirty="0">
                <a:latin typeface="+mj-lt"/>
              </a:rPr>
              <a:t>Strengthening the Effectiveness </a:t>
            </a:r>
            <a:r>
              <a:rPr lang="en-US" sz="3200" b="1" dirty="0" smtClean="0">
                <a:latin typeface="+mj-lt"/>
              </a:rPr>
              <a:t/>
            </a:r>
            <a:br>
              <a:rPr lang="en-US" sz="3200" b="1" dirty="0" smtClean="0">
                <a:latin typeface="+mj-lt"/>
              </a:rPr>
            </a:br>
            <a:r>
              <a:rPr lang="en-US" sz="3200" b="1" dirty="0" smtClean="0">
                <a:latin typeface="+mj-lt"/>
              </a:rPr>
              <a:t>of </a:t>
            </a:r>
            <a:r>
              <a:rPr lang="en-US" sz="3200" b="1" dirty="0">
                <a:latin typeface="+mj-lt"/>
              </a:rPr>
              <a:t>ESEA Investments </a:t>
            </a:r>
            <a:endParaRPr lang="en-US" sz="3200" dirty="0">
              <a:latin typeface="+mj-lt"/>
            </a:endParaRPr>
          </a:p>
        </p:txBody>
      </p:sp>
      <p:pic>
        <p:nvPicPr>
          <p:cNvPr id="4" name="Content Placeholder 3" descr="Step 1. IDENTIFY LOCAL NEEDS &#10;Step 2. SELECT RELEVANT, EVIDENCE-BASED INTERVENTIONS &#10;Step 3. PLAN FOR IMPLEMENTATION &#10;Step 4. IMPLEMENT &#10;Step 5. EXAMINE AND REFLECT &#10; &#10;Source: Non-Regulatory Guidance: Using Evidence to Strengthen Education Investments, Sept. 16, 2016 p. 3 -6" title="picture of steps to Strengthen the Effectiveness of ESEA Investments"/>
          <p:cNvPicPr>
            <a:picLocks noGrp="1" noChangeAspect="1"/>
          </p:cNvPicPr>
          <p:nvPr>
            <p:ph idx="1"/>
          </p:nvPr>
        </p:nvPicPr>
        <p:blipFill>
          <a:blip r:embed="rId3"/>
          <a:stretch>
            <a:fillRect/>
          </a:stretch>
        </p:blipFill>
        <p:spPr>
          <a:xfrm>
            <a:off x="2140892" y="1752600"/>
            <a:ext cx="4862213" cy="4343400"/>
          </a:xfrm>
          <a:prstGeom prst="rect">
            <a:avLst/>
          </a:prstGeom>
        </p:spPr>
      </p:pic>
    </p:spTree>
    <p:extLst>
      <p:ext uri="{BB962C8B-B14F-4D97-AF65-F5344CB8AC3E}">
        <p14:creationId xmlns:p14="http://schemas.microsoft.com/office/powerpoint/2010/main" val="2731822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 </a:t>
            </a:r>
            <a:r>
              <a:rPr lang="en-US" b="1" dirty="0">
                <a:solidFill>
                  <a:schemeClr val="tx1"/>
                </a:solidFill>
              </a:rPr>
              <a:t>What’s different for II-A</a:t>
            </a:r>
            <a:r>
              <a:rPr lang="en-US" dirty="0" smtClean="0">
                <a:solidFill>
                  <a:schemeClr val="tx1"/>
                </a:solidFill>
                <a:latin typeface="+mj-lt"/>
              </a:rPr>
              <a:t> </a:t>
            </a:r>
            <a:endParaRPr lang="en-US" b="1" dirty="0">
              <a:solidFill>
                <a:schemeClr val="tx1"/>
              </a:solidFill>
              <a:latin typeface="+mj-lt"/>
            </a:endParaRPr>
          </a:p>
        </p:txBody>
      </p:sp>
      <p:sp>
        <p:nvSpPr>
          <p:cNvPr id="3" name="Subtitle 2"/>
          <p:cNvSpPr>
            <a:spLocks noGrp="1"/>
          </p:cNvSpPr>
          <p:nvPr>
            <p:ph idx="1"/>
          </p:nvPr>
        </p:nvSpPr>
        <p:spPr/>
        <p:txBody>
          <a:bodyPr/>
          <a:lstStyle/>
          <a:p>
            <a:pPr marL="0" indent="0">
              <a:buNone/>
            </a:pPr>
            <a:r>
              <a:rPr lang="en-US" dirty="0" smtClean="0">
                <a:solidFill>
                  <a:schemeClr val="tx1"/>
                </a:solidFill>
                <a:latin typeface="+mn-lt"/>
              </a:rPr>
              <a:t> I</a:t>
            </a:r>
            <a:r>
              <a:rPr lang="en-US" dirty="0" smtClean="0"/>
              <a:t>ncluding specialized </a:t>
            </a:r>
            <a:r>
              <a:rPr lang="en-US" dirty="0"/>
              <a:t>instructional support personnel</a:t>
            </a:r>
            <a:endParaRPr lang="en-US" dirty="0" smtClean="0">
              <a:solidFill>
                <a:schemeClr val="tx1"/>
              </a:solidFill>
              <a:latin typeface="+mn-lt"/>
            </a:endParaRPr>
          </a:p>
          <a:p>
            <a:pPr lvl="1"/>
            <a:r>
              <a:rPr lang="en-US" dirty="0" smtClean="0"/>
              <a:t>suicide prevention</a:t>
            </a:r>
            <a:endParaRPr lang="en-US" dirty="0"/>
          </a:p>
          <a:p>
            <a:pPr lvl="1"/>
            <a:r>
              <a:rPr lang="en-US" dirty="0" smtClean="0"/>
              <a:t>effective </a:t>
            </a:r>
            <a:r>
              <a:rPr lang="en-US" dirty="0"/>
              <a:t>and trauma-informed practices </a:t>
            </a:r>
            <a:r>
              <a:rPr lang="en-US" dirty="0" smtClean="0"/>
              <a:t>in classroom management</a:t>
            </a:r>
            <a:endParaRPr lang="en-US" dirty="0"/>
          </a:p>
          <a:p>
            <a:pPr lvl="1"/>
            <a:r>
              <a:rPr lang="en-US" dirty="0" smtClean="0"/>
              <a:t>crisis </a:t>
            </a:r>
            <a:r>
              <a:rPr lang="en-US" dirty="0"/>
              <a:t>management and conflict </a:t>
            </a:r>
            <a:r>
              <a:rPr lang="en-US" dirty="0" smtClean="0"/>
              <a:t>resolution techniques</a:t>
            </a:r>
            <a:endParaRPr lang="en-US" dirty="0"/>
          </a:p>
          <a:p>
            <a:pPr lvl="1"/>
            <a:r>
              <a:rPr lang="en-US" dirty="0" smtClean="0"/>
              <a:t>human trafficking</a:t>
            </a:r>
          </a:p>
          <a:p>
            <a:pPr lvl="1"/>
            <a:r>
              <a:rPr lang="en-US" dirty="0"/>
              <a:t>school-based violence prevention </a:t>
            </a:r>
            <a:r>
              <a:rPr lang="en-US" dirty="0" smtClean="0"/>
              <a:t>strategies</a:t>
            </a:r>
            <a:endParaRPr lang="en-US" dirty="0"/>
          </a:p>
          <a:p>
            <a:pPr lvl="1"/>
            <a:r>
              <a:rPr lang="en-US" dirty="0" smtClean="0"/>
              <a:t>drug </a:t>
            </a:r>
            <a:r>
              <a:rPr lang="en-US" dirty="0"/>
              <a:t>abuse </a:t>
            </a:r>
            <a:r>
              <a:rPr lang="en-US" dirty="0" smtClean="0"/>
              <a:t>prevention</a:t>
            </a:r>
          </a:p>
          <a:p>
            <a:pPr lvl="1"/>
            <a:r>
              <a:rPr lang="en-US" dirty="0"/>
              <a:t>b</a:t>
            </a:r>
            <a:r>
              <a:rPr lang="en-US" dirty="0" smtClean="0"/>
              <a:t>ullying and harassment prevention (other than required)</a:t>
            </a:r>
          </a:p>
          <a:p>
            <a:pPr lvl="1"/>
            <a:endParaRPr lang="en-US" b="1" dirty="0" smtClean="0">
              <a:solidFill>
                <a:schemeClr val="tx1"/>
              </a:solidFill>
              <a:latin typeface="+mn-lt"/>
            </a:endParaRPr>
          </a:p>
          <a:p>
            <a:endParaRPr lang="en-US" b="1" dirty="0" smtClean="0">
              <a:solidFill>
                <a:schemeClr val="tx1"/>
              </a:solidFill>
              <a:latin typeface="+mn-lt"/>
            </a:endParaRPr>
          </a:p>
          <a:p>
            <a:pPr marL="0" indent="0">
              <a:buNone/>
            </a:pPr>
            <a:endParaRPr lang="en-US" dirty="0">
              <a:solidFill>
                <a:schemeClr val="tx1"/>
              </a:solidFill>
              <a:latin typeface="+mn-lt"/>
            </a:endParaRPr>
          </a:p>
        </p:txBody>
      </p:sp>
    </p:spTree>
    <p:extLst>
      <p:ext uri="{BB962C8B-B14F-4D97-AF65-F5344CB8AC3E}">
        <p14:creationId xmlns:p14="http://schemas.microsoft.com/office/powerpoint/2010/main" val="58194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mj-lt"/>
              </a:rPr>
              <a:t>Strategies</a:t>
            </a:r>
            <a:endParaRPr lang="en-US" b="1" dirty="0">
              <a:solidFill>
                <a:schemeClr val="tx1"/>
              </a:solidFill>
              <a:latin typeface="+mj-lt"/>
            </a:endParaRPr>
          </a:p>
        </p:txBody>
      </p:sp>
      <p:sp>
        <p:nvSpPr>
          <p:cNvPr id="3" name="Subtitle 2"/>
          <p:cNvSpPr>
            <a:spLocks noGrp="1"/>
          </p:cNvSpPr>
          <p:nvPr>
            <p:ph idx="1"/>
          </p:nvPr>
        </p:nvSpPr>
        <p:spPr/>
        <p:txBody>
          <a:bodyPr/>
          <a:lstStyle/>
          <a:p>
            <a:pPr marL="0" indent="0">
              <a:buNone/>
            </a:pPr>
            <a:r>
              <a:rPr lang="en-US" b="1" dirty="0" smtClean="0">
                <a:solidFill>
                  <a:schemeClr val="tx1"/>
                </a:solidFill>
                <a:latin typeface="+mn-lt"/>
              </a:rPr>
              <a:t> </a:t>
            </a:r>
            <a:r>
              <a:rPr lang="en-US" dirty="0" smtClean="0">
                <a:solidFill>
                  <a:schemeClr val="tx1"/>
                </a:solidFill>
                <a:latin typeface="+mn-lt"/>
              </a:rPr>
              <a:t>Work with local Community partners</a:t>
            </a:r>
          </a:p>
          <a:p>
            <a:pPr lvl="1"/>
            <a:r>
              <a:rPr lang="en-US" dirty="0" smtClean="0">
                <a:latin typeface="+mn-lt"/>
              </a:rPr>
              <a:t>Institutes of Higher Education</a:t>
            </a:r>
          </a:p>
          <a:p>
            <a:pPr lvl="2"/>
            <a:r>
              <a:rPr lang="en-US" dirty="0" smtClean="0">
                <a:latin typeface="+mn-lt"/>
              </a:rPr>
              <a:t>Provide PD </a:t>
            </a:r>
          </a:p>
          <a:p>
            <a:pPr lvl="1"/>
            <a:r>
              <a:rPr lang="en-US" dirty="0" smtClean="0">
                <a:latin typeface="+mn-lt"/>
              </a:rPr>
              <a:t>Pre-school Providers 	</a:t>
            </a:r>
          </a:p>
          <a:p>
            <a:pPr lvl="2"/>
            <a:r>
              <a:rPr lang="en-US" dirty="0" smtClean="0">
                <a:latin typeface="+mn-lt"/>
              </a:rPr>
              <a:t>Train public and preschool professionals together</a:t>
            </a:r>
          </a:p>
          <a:p>
            <a:pPr lvl="2"/>
            <a:r>
              <a:rPr lang="en-US" dirty="0" smtClean="0">
                <a:latin typeface="+mn-lt"/>
              </a:rPr>
              <a:t>Collaborate about common entrance expectations</a:t>
            </a:r>
          </a:p>
          <a:p>
            <a:pPr lvl="1"/>
            <a:r>
              <a:rPr lang="en-US" dirty="0" smtClean="0">
                <a:latin typeface="+mn-lt"/>
              </a:rPr>
              <a:t>Health professionals</a:t>
            </a:r>
          </a:p>
          <a:p>
            <a:pPr lvl="2"/>
            <a:r>
              <a:rPr lang="en-US" dirty="0" smtClean="0">
                <a:latin typeface="+mn-lt"/>
              </a:rPr>
              <a:t>Training –mental health, behavior interventions, recognizing abuse </a:t>
            </a:r>
          </a:p>
          <a:p>
            <a:pPr lvl="1"/>
            <a:r>
              <a:rPr lang="en-US" dirty="0" smtClean="0">
                <a:latin typeface="+mn-lt"/>
              </a:rPr>
              <a:t>Community organizations	</a:t>
            </a:r>
          </a:p>
          <a:p>
            <a:pPr lvl="2"/>
            <a:r>
              <a:rPr lang="en-US" dirty="0" smtClean="0">
                <a:latin typeface="+mn-lt"/>
              </a:rPr>
              <a:t>Parent involvement meetings with teachers</a:t>
            </a:r>
            <a:endParaRPr lang="en-US" dirty="0" smtClean="0">
              <a:solidFill>
                <a:schemeClr val="tx1"/>
              </a:solidFill>
              <a:latin typeface="+mn-lt"/>
            </a:endParaRPr>
          </a:p>
          <a:p>
            <a:pPr marL="0" indent="0">
              <a:buNone/>
            </a:pPr>
            <a:endParaRPr lang="en-US" b="1" dirty="0" smtClean="0">
              <a:solidFill>
                <a:schemeClr val="tx1"/>
              </a:solidFill>
              <a:latin typeface="+mn-lt"/>
            </a:endParaRPr>
          </a:p>
          <a:p>
            <a:endParaRPr lang="en-US" b="1" dirty="0" smtClean="0">
              <a:solidFill>
                <a:schemeClr val="tx1"/>
              </a:solidFill>
              <a:latin typeface="+mn-lt"/>
            </a:endParaRPr>
          </a:p>
          <a:p>
            <a:pPr marL="0" indent="0">
              <a:buNone/>
            </a:pPr>
            <a:endParaRPr lang="en-US" dirty="0">
              <a:solidFill>
                <a:schemeClr val="tx1"/>
              </a:solidFill>
              <a:latin typeface="+mn-lt"/>
            </a:endParaRPr>
          </a:p>
        </p:txBody>
      </p:sp>
    </p:spTree>
    <p:extLst>
      <p:ext uri="{BB962C8B-B14F-4D97-AF65-F5344CB8AC3E}">
        <p14:creationId xmlns:p14="http://schemas.microsoft.com/office/powerpoint/2010/main" val="4143027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j-lt"/>
              </a:rPr>
              <a:t> </a:t>
            </a:r>
            <a:r>
              <a:rPr lang="en-US" b="1" dirty="0" smtClean="0">
                <a:solidFill>
                  <a:schemeClr val="tx1"/>
                </a:solidFill>
                <a:latin typeface="+mj-lt"/>
              </a:rPr>
              <a:t>NJDOE Links to USED Guidance</a:t>
            </a:r>
            <a:endParaRPr lang="en-US" b="1" dirty="0">
              <a:solidFill>
                <a:schemeClr val="tx1"/>
              </a:solidFill>
              <a:latin typeface="+mj-lt"/>
            </a:endParaRPr>
          </a:p>
        </p:txBody>
      </p:sp>
      <p:pic>
        <p:nvPicPr>
          <p:cNvPr id="5" name="Picture 4" descr="Shows sectioin devoted to District guidance" title=" picture of NJDOE ESSA Website "/>
          <p:cNvPicPr>
            <a:picLocks noChangeAspect="1"/>
          </p:cNvPicPr>
          <p:nvPr/>
        </p:nvPicPr>
        <p:blipFill>
          <a:blip r:embed="rId3"/>
          <a:stretch>
            <a:fillRect/>
          </a:stretch>
        </p:blipFill>
        <p:spPr>
          <a:xfrm>
            <a:off x="601280" y="1733550"/>
            <a:ext cx="8085520" cy="4010025"/>
          </a:xfrm>
          <a:prstGeom prst="rect">
            <a:avLst/>
          </a:prstGeom>
        </p:spPr>
      </p:pic>
    </p:spTree>
    <p:extLst>
      <p:ext uri="{BB962C8B-B14F-4D97-AF65-F5344CB8AC3E}">
        <p14:creationId xmlns:p14="http://schemas.microsoft.com/office/powerpoint/2010/main" val="115838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j-lt"/>
              </a:rPr>
              <a:t> </a:t>
            </a:r>
            <a:r>
              <a:rPr lang="en-US" b="1" dirty="0" smtClean="0">
                <a:solidFill>
                  <a:schemeClr val="tx1"/>
                </a:solidFill>
                <a:latin typeface="+mj-lt"/>
              </a:rPr>
              <a:t>Guidance</a:t>
            </a:r>
            <a:endParaRPr lang="en-US" b="1" dirty="0">
              <a:solidFill>
                <a:schemeClr val="tx1"/>
              </a:solidFill>
              <a:latin typeface="+mj-lt"/>
            </a:endParaRPr>
          </a:p>
        </p:txBody>
      </p:sp>
      <p:sp>
        <p:nvSpPr>
          <p:cNvPr id="3" name="Subtitle 2"/>
          <p:cNvSpPr>
            <a:spLocks noGrp="1"/>
          </p:cNvSpPr>
          <p:nvPr>
            <p:ph idx="1"/>
          </p:nvPr>
        </p:nvSpPr>
        <p:spPr>
          <a:xfrm>
            <a:off x="457200" y="1563071"/>
            <a:ext cx="8229600" cy="4343400"/>
          </a:xfrm>
        </p:spPr>
        <p:txBody>
          <a:bodyPr/>
          <a:lstStyle/>
          <a:p>
            <a:pPr marL="0" indent="0">
              <a:buNone/>
            </a:pPr>
            <a:r>
              <a:rPr lang="en-US" b="1" dirty="0" smtClean="0">
                <a:solidFill>
                  <a:schemeClr val="tx1"/>
                </a:solidFill>
                <a:latin typeface="+mn-lt"/>
              </a:rPr>
              <a:t> </a:t>
            </a:r>
            <a:r>
              <a:rPr lang="en-US" dirty="0" smtClean="0">
                <a:solidFill>
                  <a:schemeClr val="tx1"/>
                </a:solidFill>
                <a:latin typeface="+mn-lt"/>
              </a:rPr>
              <a:t>ESSA web pages</a:t>
            </a:r>
          </a:p>
          <a:p>
            <a:pPr lvl="1"/>
            <a:r>
              <a:rPr lang="en-US" dirty="0" smtClean="0">
                <a:latin typeface="+mn-lt"/>
              </a:rPr>
              <a:t>United States Department of Education </a:t>
            </a:r>
          </a:p>
          <a:p>
            <a:pPr lvl="2"/>
            <a:r>
              <a:rPr lang="en-US" dirty="0" smtClean="0">
                <a:latin typeface="+mn-lt"/>
                <a:hlinkClick r:id="rId3"/>
              </a:rPr>
              <a:t>USED ESSA web page</a:t>
            </a:r>
            <a:r>
              <a:rPr lang="en-US" dirty="0" smtClean="0">
                <a:latin typeface="+mn-lt"/>
              </a:rPr>
              <a:t> or </a:t>
            </a:r>
            <a:r>
              <a:rPr lang="en-US" dirty="0" smtClean="0">
                <a:latin typeface="+mn-lt"/>
                <a:hlinkClick r:id="rId4"/>
              </a:rPr>
              <a:t>Office of Innovation ESSA page</a:t>
            </a:r>
            <a:endParaRPr lang="en-US" dirty="0" smtClean="0">
              <a:latin typeface="+mn-lt"/>
            </a:endParaRPr>
          </a:p>
          <a:p>
            <a:pPr lvl="1"/>
            <a:r>
              <a:rPr lang="en-US" dirty="0" smtClean="0">
                <a:solidFill>
                  <a:schemeClr val="tx1"/>
                </a:solidFill>
                <a:latin typeface="+mn-lt"/>
              </a:rPr>
              <a:t>New Jersey Department of Education</a:t>
            </a:r>
          </a:p>
          <a:p>
            <a:pPr lvl="2"/>
            <a:r>
              <a:rPr lang="en-US" dirty="0" smtClean="0">
                <a:latin typeface="+mn-lt"/>
                <a:hlinkClick r:id="rId5"/>
              </a:rPr>
              <a:t>NJDOE ESSA web page</a:t>
            </a:r>
            <a:endParaRPr lang="en-US" dirty="0" smtClean="0">
              <a:latin typeface="+mn-lt"/>
            </a:endParaRPr>
          </a:p>
          <a:p>
            <a:pPr lvl="2"/>
            <a:endParaRPr lang="en-US" dirty="0" smtClean="0">
              <a:solidFill>
                <a:schemeClr val="tx1"/>
              </a:solidFill>
              <a:latin typeface="+mn-lt"/>
            </a:endParaRPr>
          </a:p>
          <a:p>
            <a:pPr marL="0" indent="0">
              <a:buNone/>
            </a:pPr>
            <a:endParaRPr lang="en-US" b="1" dirty="0" smtClean="0">
              <a:solidFill>
                <a:schemeClr val="tx1"/>
              </a:solidFill>
              <a:latin typeface="+mn-lt"/>
            </a:endParaRPr>
          </a:p>
          <a:p>
            <a:endParaRPr lang="en-US" b="1" dirty="0" smtClean="0">
              <a:solidFill>
                <a:schemeClr val="tx1"/>
              </a:solidFill>
              <a:latin typeface="+mn-lt"/>
            </a:endParaRPr>
          </a:p>
          <a:p>
            <a:pPr marL="0" indent="0">
              <a:buNone/>
            </a:pPr>
            <a:endParaRPr lang="en-US" dirty="0">
              <a:solidFill>
                <a:schemeClr val="tx1"/>
              </a:solidFill>
              <a:latin typeface="+mn-lt"/>
            </a:endParaRPr>
          </a:p>
        </p:txBody>
      </p:sp>
      <p:pic>
        <p:nvPicPr>
          <p:cNvPr id="5" name="Picture 4" title="screenshot of NJ ESSA Web page"/>
          <p:cNvPicPr>
            <a:picLocks noChangeAspect="1"/>
          </p:cNvPicPr>
          <p:nvPr/>
        </p:nvPicPr>
        <p:blipFill>
          <a:blip r:embed="rId6"/>
          <a:stretch>
            <a:fillRect/>
          </a:stretch>
        </p:blipFill>
        <p:spPr>
          <a:xfrm>
            <a:off x="2362200" y="3733800"/>
            <a:ext cx="3983894" cy="2172671"/>
          </a:xfrm>
          <a:prstGeom prst="rect">
            <a:avLst/>
          </a:prstGeom>
        </p:spPr>
      </p:pic>
    </p:spTree>
    <p:extLst>
      <p:ext uri="{BB962C8B-B14F-4D97-AF65-F5344CB8AC3E}">
        <p14:creationId xmlns:p14="http://schemas.microsoft.com/office/powerpoint/2010/main" val="3307786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j-lt"/>
              </a:rPr>
              <a:t> </a:t>
            </a:r>
            <a:r>
              <a:rPr lang="en-US" b="1" dirty="0" smtClean="0">
                <a:solidFill>
                  <a:schemeClr val="tx1"/>
                </a:solidFill>
                <a:latin typeface="+mj-lt"/>
              </a:rPr>
              <a:t>Resources for Planning</a:t>
            </a:r>
            <a:endParaRPr lang="en-US" b="1" dirty="0">
              <a:solidFill>
                <a:schemeClr val="tx1"/>
              </a:solidFill>
              <a:latin typeface="+mj-lt"/>
            </a:endParaRPr>
          </a:p>
        </p:txBody>
      </p:sp>
      <p:sp>
        <p:nvSpPr>
          <p:cNvPr id="3" name="Subtitle 2"/>
          <p:cNvSpPr>
            <a:spLocks noGrp="1"/>
          </p:cNvSpPr>
          <p:nvPr>
            <p:ph idx="1"/>
          </p:nvPr>
        </p:nvSpPr>
        <p:spPr/>
        <p:txBody>
          <a:bodyPr/>
          <a:lstStyle/>
          <a:p>
            <a:r>
              <a:rPr lang="en-US" b="1" dirty="0" smtClean="0">
                <a:solidFill>
                  <a:schemeClr val="tx1"/>
                </a:solidFill>
                <a:latin typeface="+mn-lt"/>
              </a:rPr>
              <a:t> </a:t>
            </a:r>
            <a:r>
              <a:rPr lang="en-US" dirty="0" smtClean="0">
                <a:solidFill>
                  <a:schemeClr val="tx1"/>
                </a:solidFill>
                <a:latin typeface="+mn-lt"/>
              </a:rPr>
              <a:t>Needs Assessments</a:t>
            </a:r>
          </a:p>
          <a:p>
            <a:r>
              <a:rPr lang="en-US" dirty="0" smtClean="0">
                <a:solidFill>
                  <a:schemeClr val="tx1"/>
                </a:solidFill>
                <a:latin typeface="+mn-lt"/>
              </a:rPr>
              <a:t> Evidence-Based</a:t>
            </a:r>
          </a:p>
          <a:p>
            <a:pPr lvl="1"/>
            <a:r>
              <a:rPr lang="en-US" dirty="0" smtClean="0">
                <a:latin typeface="+mn-lt"/>
              </a:rPr>
              <a:t>See NJDOE </a:t>
            </a:r>
            <a:r>
              <a:rPr lang="en-US" dirty="0" smtClean="0">
                <a:latin typeface="+mn-lt"/>
                <a:hlinkClick r:id="rId3"/>
              </a:rPr>
              <a:t>ESSA web page</a:t>
            </a:r>
            <a:r>
              <a:rPr lang="en-US" dirty="0" smtClean="0">
                <a:latin typeface="+mn-lt"/>
              </a:rPr>
              <a:t> </a:t>
            </a:r>
            <a:r>
              <a:rPr lang="en-US" i="1" dirty="0" smtClean="0">
                <a:latin typeface="+mn-lt"/>
              </a:rPr>
              <a:t> support ESSA implementation</a:t>
            </a:r>
            <a:endParaRPr lang="en-US" dirty="0" smtClean="0">
              <a:latin typeface="+mn-lt"/>
            </a:endParaRPr>
          </a:p>
          <a:p>
            <a:pPr lvl="1"/>
            <a:r>
              <a:rPr lang="en-US" dirty="0" smtClean="0">
                <a:solidFill>
                  <a:schemeClr val="tx1"/>
                </a:solidFill>
                <a:latin typeface="+mn-lt"/>
              </a:rPr>
              <a:t>West Ed </a:t>
            </a:r>
            <a:r>
              <a:rPr lang="en-US" dirty="0">
                <a:latin typeface="+mn-lt"/>
              </a:rPr>
              <a:t>- </a:t>
            </a:r>
            <a:r>
              <a:rPr lang="en-US" i="1" dirty="0">
                <a:latin typeface="+mn-lt"/>
                <a:hlinkClick r:id="rId4"/>
              </a:rPr>
              <a:t>Evidence-Based Improvement: A Guide for States to Strengthen Their Frameworks and Supports Aligned to the Evidence Requirements of ESSA</a:t>
            </a:r>
            <a:endParaRPr lang="en-US" i="1" dirty="0" smtClean="0">
              <a:solidFill>
                <a:schemeClr val="tx1"/>
              </a:solidFill>
              <a:latin typeface="+mn-lt"/>
            </a:endParaRPr>
          </a:p>
          <a:p>
            <a:pPr lvl="1"/>
            <a:r>
              <a:rPr lang="en-US" dirty="0" smtClean="0">
                <a:latin typeface="+mn-lt"/>
              </a:rPr>
              <a:t>U.S. Department of Education Ideas that Work </a:t>
            </a:r>
            <a:r>
              <a:rPr lang="en-US" i="1" dirty="0" smtClean="0">
                <a:latin typeface="+mn-lt"/>
                <a:hlinkClick r:id="rId5"/>
              </a:rPr>
              <a:t>Evidence-Based Module Series</a:t>
            </a:r>
            <a:endParaRPr lang="en-US" dirty="0" smtClean="0">
              <a:latin typeface="+mn-lt"/>
            </a:endParaRPr>
          </a:p>
          <a:p>
            <a:pPr lvl="1"/>
            <a:r>
              <a:rPr lang="en-US" dirty="0" smtClean="0">
                <a:latin typeface="+mn-lt"/>
                <a:hlinkClick r:id="rId6"/>
              </a:rPr>
              <a:t>State Support Network </a:t>
            </a:r>
            <a:r>
              <a:rPr lang="en-US" dirty="0" smtClean="0">
                <a:latin typeface="+mn-lt"/>
              </a:rPr>
              <a:t>free –</a:t>
            </a:r>
            <a:r>
              <a:rPr lang="en-US" i="1" dirty="0" smtClean="0">
                <a:latin typeface="+mn-lt"/>
              </a:rPr>
              <a:t>designed to </a:t>
            </a:r>
            <a:r>
              <a:rPr lang="en-US" i="1" dirty="0" smtClean="0"/>
              <a:t>support </a:t>
            </a:r>
            <a:r>
              <a:rPr lang="en-US" i="1" dirty="0"/>
              <a:t>state and district school improvement efforts</a:t>
            </a:r>
            <a:endParaRPr lang="en-US" i="1" dirty="0" smtClean="0">
              <a:solidFill>
                <a:schemeClr val="tx1"/>
              </a:solidFill>
              <a:latin typeface="+mn-lt"/>
            </a:endParaRPr>
          </a:p>
          <a:p>
            <a:pPr lvl="2"/>
            <a:endParaRPr lang="en-US" dirty="0" smtClean="0">
              <a:solidFill>
                <a:schemeClr val="tx1"/>
              </a:solidFill>
              <a:latin typeface="+mn-lt"/>
            </a:endParaRPr>
          </a:p>
          <a:p>
            <a:pPr marL="0" indent="0">
              <a:buNone/>
            </a:pPr>
            <a:endParaRPr lang="en-US" b="1" dirty="0" smtClean="0">
              <a:solidFill>
                <a:schemeClr val="tx1"/>
              </a:solidFill>
              <a:latin typeface="+mn-lt"/>
            </a:endParaRPr>
          </a:p>
          <a:p>
            <a:endParaRPr lang="en-US" b="1" dirty="0" smtClean="0">
              <a:solidFill>
                <a:schemeClr val="tx1"/>
              </a:solidFill>
              <a:latin typeface="+mn-lt"/>
            </a:endParaRPr>
          </a:p>
          <a:p>
            <a:pPr marL="0" indent="0">
              <a:buNone/>
            </a:pPr>
            <a:endParaRPr lang="en-US" dirty="0">
              <a:solidFill>
                <a:schemeClr val="tx1"/>
              </a:solidFill>
              <a:latin typeface="+mn-lt"/>
            </a:endParaRPr>
          </a:p>
        </p:txBody>
      </p:sp>
    </p:spTree>
    <p:extLst>
      <p:ext uri="{BB962C8B-B14F-4D97-AF65-F5344CB8AC3E}">
        <p14:creationId xmlns:p14="http://schemas.microsoft.com/office/powerpoint/2010/main" val="2537613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 Talent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DOE Talent Division</Template>
  <TotalTime>78272</TotalTime>
  <Words>2950</Words>
  <Application>Microsoft Office PowerPoint</Application>
  <PresentationFormat>On-screen Show (4:3)</PresentationFormat>
  <Paragraphs>363</Paragraphs>
  <Slides>47</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ＭＳ Ｐゴシック</vt:lpstr>
      <vt:lpstr>Arial</vt:lpstr>
      <vt:lpstr>Calibri</vt:lpstr>
      <vt:lpstr>Courier New</vt:lpstr>
      <vt:lpstr>Palatino</vt:lpstr>
      <vt:lpstr>Times New Roman</vt:lpstr>
      <vt:lpstr>DOE Talent Division</vt:lpstr>
      <vt:lpstr>Custom Design</vt:lpstr>
      <vt:lpstr>Title II-A:  Supporting Effective Instruction  New Jersey Association of Federal Programs Administration January 2018      </vt:lpstr>
      <vt:lpstr> Purpose of IIA</vt:lpstr>
      <vt:lpstr> Requirements – All Costs are:</vt:lpstr>
      <vt:lpstr> What’s different for II-A</vt:lpstr>
      <vt:lpstr> What’s different for II-A </vt:lpstr>
      <vt:lpstr>Strategies</vt:lpstr>
      <vt:lpstr> NJDOE Links to USED Guidance</vt:lpstr>
      <vt:lpstr> Guidance</vt:lpstr>
      <vt:lpstr> Resources for Planning</vt:lpstr>
      <vt:lpstr>Title II-A Summary</vt:lpstr>
      <vt:lpstr>Title IV-A:  Student support and academic enrichment    New Jersey Association of Federal Programs Administration January 2018   </vt:lpstr>
      <vt:lpstr> What’s Unique About IV-A?</vt:lpstr>
      <vt:lpstr>PowerPoint Presentation</vt:lpstr>
      <vt:lpstr>Well-Rounded Activities</vt:lpstr>
      <vt:lpstr>Safe &amp; Healthy Activities</vt:lpstr>
      <vt:lpstr> Safe &amp; Healthy Cont</vt:lpstr>
      <vt:lpstr>Safe &amp; Healthy Cont</vt:lpstr>
      <vt:lpstr>ACTIVITIES TO SUPPORT THE EFFECTIVE USE OF TECHNOLOGY</vt:lpstr>
      <vt:lpstr> Technology Special Rule</vt:lpstr>
      <vt:lpstr>More Technology Activities</vt:lpstr>
      <vt:lpstr>Title II –A and Title IV-A Contact Information </vt:lpstr>
      <vt:lpstr>ESEA Nonpublic Ombudsman</vt:lpstr>
      <vt:lpstr>Ombudsman Roles and Responsibilities</vt:lpstr>
      <vt:lpstr>Roles and Responsibilities cont.</vt:lpstr>
      <vt:lpstr>ESEA Nonpublic Equitable Services</vt:lpstr>
      <vt:lpstr>ESEA Consultation </vt:lpstr>
      <vt:lpstr>Consultation </vt:lpstr>
      <vt:lpstr>Consultation</vt:lpstr>
      <vt:lpstr>Consultation</vt:lpstr>
      <vt:lpstr> Timeline for Consultation</vt:lpstr>
      <vt:lpstr>Winter Consultation</vt:lpstr>
      <vt:lpstr>Timeline for Consultation</vt:lpstr>
      <vt:lpstr>Spring Consultation</vt:lpstr>
      <vt:lpstr>Spring Consultation </vt:lpstr>
      <vt:lpstr>Spring Consultation</vt:lpstr>
      <vt:lpstr>Spring Consultation</vt:lpstr>
      <vt:lpstr>Spring Consultation</vt:lpstr>
      <vt:lpstr>Suggested Timeline for Consultation</vt:lpstr>
      <vt:lpstr>Summer Consultation</vt:lpstr>
      <vt:lpstr>Suggested Timeline for Consultation</vt:lpstr>
      <vt:lpstr>Fall Consultation</vt:lpstr>
      <vt:lpstr>Fall Consultation</vt:lpstr>
      <vt:lpstr>PowerPoint Presentation</vt:lpstr>
      <vt:lpstr>PowerPoint Presentation</vt:lpstr>
      <vt:lpstr>Fall Consultation</vt:lpstr>
      <vt:lpstr>Evaluate Services </vt:lpstr>
      <vt:lpstr> Strengthening the Effectiveness  of ESEA Investments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Teacher &amp; Leader Effectiveness</dc:title>
  <dc:creator>abencan</dc:creator>
  <cp:lastModifiedBy>test login</cp:lastModifiedBy>
  <cp:revision>838</cp:revision>
  <cp:lastPrinted>2018-01-24T19:31:48Z</cp:lastPrinted>
  <dcterms:created xsi:type="dcterms:W3CDTF">2015-01-16T19:17:08Z</dcterms:created>
  <dcterms:modified xsi:type="dcterms:W3CDTF">2018-01-24T20:38:16Z</dcterms:modified>
</cp:coreProperties>
</file>