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53" r:id="rId3"/>
    <p:sldId id="450" r:id="rId4"/>
    <p:sldId id="455" r:id="rId5"/>
    <p:sldId id="457" r:id="rId6"/>
    <p:sldId id="449" r:id="rId7"/>
    <p:sldId id="451" r:id="rId8"/>
    <p:sldId id="438" r:id="rId9"/>
    <p:sldId id="439" r:id="rId10"/>
    <p:sldId id="456" r:id="rId11"/>
    <p:sldId id="448" r:id="rId12"/>
    <p:sldId id="441" r:id="rId13"/>
    <p:sldId id="442" r:id="rId14"/>
    <p:sldId id="443" r:id="rId15"/>
    <p:sldId id="433" r:id="rId16"/>
    <p:sldId id="459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celyn Pickford" initials="JP" lastIdx="2" clrIdx="0">
    <p:extLst>
      <p:ext uri="{19B8F6BF-5375-455C-9EA6-DF929625EA0E}">
        <p15:presenceInfo xmlns:p15="http://schemas.microsoft.com/office/powerpoint/2012/main" userId="f8db40a0da8b217d" providerId="Windows Live"/>
      </p:ext>
    </p:extLst>
  </p:cmAuthor>
  <p:cmAuthor id="2" name="jpickfor" initials="j" lastIdx="10" clrIdx="1"/>
  <p:cmAuthor id="3" name="kcampbel" initials="k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84522" autoAdjust="0"/>
  </p:normalViewPr>
  <p:slideViewPr>
    <p:cSldViewPr>
      <p:cViewPr varScale="1">
        <p:scale>
          <a:sx n="74" d="100"/>
          <a:sy n="74" d="100"/>
        </p:scale>
        <p:origin x="19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63" y="-82"/>
      </p:cViewPr>
      <p:guideLst>
        <p:guide orient="horz" pos="2927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691D2837-B78D-4124-8E8C-3E3DB144417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40795B5-FC29-40DC-A0E9-F8A1427EF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D59986-91C4-41BF-9536-E9334655B377}" type="datetimeFigureOut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92C128-BF65-4AD3-9B5B-F9FE24D94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1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71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of the ESSA</a:t>
            </a:r>
            <a:r>
              <a:rPr lang="en-US" baseline="0" dirty="0" smtClean="0"/>
              <a:t> (the intent)</a:t>
            </a:r>
          </a:p>
          <a:p>
            <a:endParaRPr lang="en-US" baseline="0" dirty="0" smtClean="0"/>
          </a:p>
          <a:p>
            <a:r>
              <a:rPr lang="en-US" dirty="0" smtClean="0"/>
              <a:t>Title I is</a:t>
            </a:r>
            <a:r>
              <a:rPr lang="en-US" baseline="0" dirty="0" smtClean="0"/>
              <a:t> first and foremost an instructional program! This should guide uses of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2C128-BF65-4AD3-9B5B-F9FE24D949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is</a:t>
            </a:r>
            <a:r>
              <a:rPr lang="en-US" baseline="0" dirty="0" smtClean="0"/>
              <a:t> first and foremost an instructional program! This should guide uses of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2C128-BF65-4AD3-9B5B-F9FE24D949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is</a:t>
            </a:r>
            <a:r>
              <a:rPr lang="en-US" baseline="0" dirty="0" smtClean="0"/>
              <a:t> first and foremost an instructional program! This should guide uses of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2C128-BF65-4AD3-9B5B-F9FE24D949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is</a:t>
            </a:r>
            <a:r>
              <a:rPr lang="en-US" baseline="0" dirty="0" smtClean="0"/>
              <a:t> first and foremost an instructional program! This should guide uses of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2C128-BF65-4AD3-9B5B-F9FE24D949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Applies</a:t>
            </a:r>
            <a:r>
              <a:rPr lang="en-US" baseline="0" dirty="0" smtClean="0"/>
              <a:t> to Schoolwide and Targeted Assistance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2C128-BF65-4AD3-9B5B-F9FE24D949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7659">
              <a:defRPr/>
            </a:pPr>
            <a:r>
              <a:rPr lang="en-US" dirty="0"/>
              <a:t>New Jersey may limit choices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2C128-BF65-4AD3-9B5B-F9FE24D949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ECEE6-0860-4D29-A9EE-41E405E5EF5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343400" y="4495800"/>
            <a:ext cx="41148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 baseline="0">
                <a:solidFill>
                  <a:schemeClr val="tx2"/>
                </a:solidFill>
                <a:latin typeface="Calibri" pitchFamily="34" charset="0"/>
              </a:defRPr>
            </a:lvl1pPr>
            <a:lvl2pPr marL="0" indent="0">
              <a:buNone/>
              <a:tabLst>
                <a:tab pos="53975" algn="l"/>
              </a:tabLst>
              <a:defRPr sz="2400" b="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343400" y="5105400"/>
            <a:ext cx="41148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 marL="0" indent="0" eaLnBrk="1" hangingPunct="1">
              <a:defRPr/>
            </a:lvl1pPr>
            <a:lvl2pPr eaLnBrk="1" hangingPunct="1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eaLnBrk="1" hangingPunct="1">
              <a:buClr>
                <a:srgbClr val="FFC00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7" descr="internal_roundup_header_croppe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dptseal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0"/>
            <a:ext cx="666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838200" y="6096000"/>
            <a:ext cx="1143000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NEW JERSEY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  <a:ea typeface="+mn-ea"/>
                <a:cs typeface="+mn-cs"/>
              </a:rPr>
              <a:t>DEPARTMENT OF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n-lt"/>
                <a:ea typeface="+mn-ea"/>
                <a:cs typeface="+mn-cs"/>
              </a:rPr>
              <a:t>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C3F9D6-6F69-4B4B-89B0-831D275CB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17" descr="internal_roundup_header_cropped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0" descr="dptseal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579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685800" y="266700"/>
            <a:ext cx="2667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100" b="1">
                <a:solidFill>
                  <a:srgbClr val="1F2A52"/>
                </a:solidFill>
                <a:latin typeface="Palatino" pitchFamily="-123" charset="0"/>
              </a:rPr>
              <a:t>New Jersey</a:t>
            </a:r>
          </a:p>
          <a:p>
            <a:r>
              <a:rPr lang="en-US" sz="1100" b="1">
                <a:solidFill>
                  <a:srgbClr val="1F2A52"/>
                </a:solidFill>
                <a:latin typeface="Palatino" pitchFamily="-123" charset="0"/>
              </a:rPr>
              <a:t>DEPARTMENT OF EDUCATION</a:t>
            </a:r>
            <a:endParaRPr lang="en-US" sz="1100">
              <a:solidFill>
                <a:srgbClr val="1F2A52"/>
              </a:solidFill>
            </a:endParaRPr>
          </a:p>
          <a:p>
            <a:endParaRPr lang="en-US" sz="1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60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policy/elsec/leg/essa/index.html" TargetMode="External"/><Relationship Id="rId7" Type="http://schemas.openxmlformats.org/officeDocument/2006/relationships/hyperlink" Target="http://www.state.nj.us/education/ESS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counsel.house.gov/Comps/Elementary%20And%20Secondary%20Education%20Act%20Of%201965.pdf" TargetMode="External"/><Relationship Id="rId5" Type="http://schemas.openxmlformats.org/officeDocument/2006/relationships/hyperlink" Target="http://www.ed.gov/policy/fund/reg/edgarReg/edgar.html" TargetMode="External"/><Relationship Id="rId4" Type="http://schemas.openxmlformats.org/officeDocument/2006/relationships/hyperlink" Target="http://www.ecfr.gov/cgi-bin/text-idx?SID=f03d83ff0389d71fec561f713fe1b69b&amp;mc=true&amp;node=pt2.1.200&amp;rgn=div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ssa@doe.state.nj.us" TargetMode="External"/><Relationship Id="rId2" Type="http://schemas.openxmlformats.org/officeDocument/2006/relationships/hyperlink" Target="mailto:Titleone@doe.state.nj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16/09/06/2016-20989/title-i-improving-the-academic-achievement-of-the-disadvantaged-supplement-not-suppla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4"/>
            <a:ext cx="7772400" cy="2743200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/>
              <a:t>New Fiscal Rules for Funding Flexibility with Title I, Part A</a:t>
            </a:r>
            <a:endParaRPr lang="en-US" sz="4900" b="1" dirty="0">
              <a:ea typeface="+mj-ea"/>
              <a:cs typeface="+mj-cs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0"/>
          </p:nvPr>
        </p:nvSpPr>
        <p:spPr bwMode="auto">
          <a:xfrm>
            <a:off x="457200" y="4495800"/>
            <a:ext cx="8229600" cy="18135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New Jersey Association of Federal Program Administrators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cs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cs typeface="Calibri" pitchFamily="34" charset="0"/>
              </a:rPr>
              <a:t>Friday, September 23, 2016</a:t>
            </a:r>
          </a:p>
          <a:p>
            <a:pPr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cs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US" b="1" dirty="0" smtClean="0"/>
              <a:t>Supplement Not Supplant </a:t>
            </a:r>
            <a:br>
              <a:rPr lang="en-US" b="1" dirty="0" smtClean="0"/>
            </a:br>
            <a:r>
              <a:rPr lang="en-US" b="1" i="1" dirty="0" smtClean="0"/>
              <a:t>2017-2018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55368"/>
          </a:xfrm>
        </p:spPr>
        <p:txBody>
          <a:bodyPr anchor="ctr"/>
          <a:lstStyle/>
          <a:p>
            <a:pPr marL="274320" indent="-274320">
              <a:buNone/>
            </a:pPr>
            <a:r>
              <a:rPr lang="en-US" sz="2400" dirty="0" smtClean="0"/>
              <a:t>Three presumptions of supplanting no longer apply: </a:t>
            </a:r>
          </a:p>
          <a:p>
            <a:pPr marL="365760" indent="-36576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/>
                <a:cs typeface="ＭＳ Ｐゴシック"/>
              </a:rPr>
              <a:t>The district used the Title I funds to provide services that the district was required to make available under federal, state, or local law.</a:t>
            </a:r>
          </a:p>
          <a:p>
            <a:pPr marL="228600" indent="-228600">
              <a:lnSpc>
                <a:spcPct val="90000"/>
              </a:lnSpc>
              <a:buFont typeface="+mj-lt"/>
              <a:buAutoNum type="arabicPeriod"/>
            </a:pPr>
            <a:endParaRPr lang="en-US" sz="1000" dirty="0" smtClean="0">
              <a:ea typeface="ＭＳ Ｐゴシック"/>
              <a:cs typeface="ＭＳ Ｐゴシック"/>
            </a:endParaRPr>
          </a:p>
          <a:p>
            <a:pPr marL="365760" indent="-36576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/>
                <a:cs typeface="ＭＳ Ｐゴシック"/>
              </a:rPr>
              <a:t>The district used Title I funds to provide services it provided with state/local funds in the prior year(s).</a:t>
            </a:r>
          </a:p>
          <a:p>
            <a:pPr marL="228600" indent="-228600">
              <a:lnSpc>
                <a:spcPct val="90000"/>
              </a:lnSpc>
              <a:buFont typeface="+mj-lt"/>
              <a:buAutoNum type="arabicPeriod"/>
            </a:pPr>
            <a:endParaRPr lang="en-US" sz="1000" dirty="0" smtClean="0">
              <a:ea typeface="ＭＳ Ｐゴシック"/>
              <a:cs typeface="ＭＳ Ｐゴシック"/>
            </a:endParaRPr>
          </a:p>
          <a:p>
            <a:pPr marL="365760" indent="-36576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/>
                <a:cs typeface="ＭＳ Ｐゴシック"/>
              </a:rPr>
              <a:t>The district used Title I funds to provide services for Title I students that it provided with state/local funds for non-Title I students.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US" b="1" dirty="0" smtClean="0"/>
              <a:t>Supplement Not Supplant </a:t>
            </a:r>
            <a:br>
              <a:rPr lang="en-US" b="1" dirty="0" smtClean="0"/>
            </a:br>
            <a:r>
              <a:rPr lang="en-US" b="1" i="1" dirty="0" smtClean="0"/>
              <a:t>2017-2018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55368"/>
          </a:xfrm>
        </p:spPr>
        <p:txBody>
          <a:bodyPr anchor="ctr"/>
          <a:lstStyle/>
          <a:p>
            <a:pPr marL="274320" indent="-27432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Programs and services do not have to be supplemental </a:t>
            </a:r>
          </a:p>
          <a:p>
            <a:pPr marL="274320" indent="-27432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Funds are supplemental</a:t>
            </a:r>
          </a:p>
          <a:p>
            <a:pPr marL="274320" indent="-27432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In essence, supplement not supplant becomes a mathematical formula 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Supplement Not Supplant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i="1" dirty="0" smtClean="0"/>
              <a:t>The Mathematical Formula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7376"/>
          </a:xfrm>
        </p:spPr>
        <p:txBody>
          <a:bodyPr anchor="ctr"/>
          <a:lstStyle/>
          <a:p>
            <a:pPr algn="ctr">
              <a:spcAft>
                <a:spcPts val="1800"/>
              </a:spcAft>
              <a:buNone/>
            </a:pPr>
            <a:r>
              <a:rPr lang="en-US" sz="2400" b="1" dirty="0" smtClean="0"/>
              <a:t>Four Choices Proposed</a:t>
            </a:r>
          </a:p>
          <a:p>
            <a:pPr marL="182880" indent="-274320">
              <a:spcAft>
                <a:spcPts val="600"/>
              </a:spcAft>
            </a:pPr>
            <a:r>
              <a:rPr lang="en-US" sz="2600" dirty="0" smtClean="0"/>
              <a:t>Allocate funds to schools based on student characteristics</a:t>
            </a:r>
          </a:p>
          <a:p>
            <a:pPr marL="274320" indent="-274320">
              <a:spcAft>
                <a:spcPts val="600"/>
              </a:spcAft>
            </a:pPr>
            <a:r>
              <a:rPr lang="en-US" sz="2600" dirty="0" smtClean="0"/>
              <a:t>Allocating State/Local Funds based on (Average Costs of Personnel x Staff) and Supplies based on District Average x Students</a:t>
            </a:r>
          </a:p>
          <a:p>
            <a:pPr marL="182880" indent="-274320">
              <a:spcAft>
                <a:spcPts val="600"/>
              </a:spcAft>
            </a:pPr>
            <a:r>
              <a:rPr lang="en-US" sz="2600" dirty="0" smtClean="0"/>
              <a:t>Based on State Compliance Test</a:t>
            </a:r>
          </a:p>
          <a:p>
            <a:pPr marL="274320" indent="-274320">
              <a:spcAft>
                <a:spcPts val="600"/>
              </a:spcAft>
            </a:pPr>
            <a:r>
              <a:rPr lang="en-US" sz="2600" dirty="0" smtClean="0"/>
              <a:t>Other (Like Comparability Rules) – 95% of Non-Funded Schools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b="1" dirty="0" smtClean="0"/>
              <a:t>Supplement Not Supplant</a:t>
            </a:r>
            <a:br>
              <a:rPr lang="en-US" sz="4000" b="1" dirty="0" smtClean="0"/>
            </a:br>
            <a:r>
              <a:rPr lang="en-US" sz="3600" b="1" i="1" dirty="0" smtClean="0"/>
              <a:t>The Mathematical Formula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87416"/>
          </a:xfrm>
        </p:spPr>
        <p:txBody>
          <a:bodyPr anchor="ctr"/>
          <a:lstStyle/>
          <a:p>
            <a:pPr algn="ctr">
              <a:spcAft>
                <a:spcPts val="1200"/>
              </a:spcAft>
              <a:buNone/>
            </a:pPr>
            <a:r>
              <a:rPr lang="en-US" sz="3600" b="1" dirty="0" smtClean="0"/>
              <a:t>Flexibility Similar to Comparability</a:t>
            </a:r>
          </a:p>
          <a:p>
            <a:pPr marL="274320" indent="-274320">
              <a:spcAft>
                <a:spcPts val="1200"/>
              </a:spcAft>
            </a:pPr>
            <a:r>
              <a:rPr lang="en-US" sz="2800" dirty="0" smtClean="0"/>
              <a:t>District Wide or Grade Span Basis</a:t>
            </a:r>
          </a:p>
          <a:p>
            <a:pPr marL="274320" indent="-274320">
              <a:spcAft>
                <a:spcPts val="1200"/>
              </a:spcAft>
            </a:pPr>
            <a:r>
              <a:rPr lang="en-US" sz="2800" dirty="0" smtClean="0"/>
              <a:t>Single Attendance Area Excluded</a:t>
            </a:r>
          </a:p>
          <a:p>
            <a:pPr marL="274320" indent="-274320">
              <a:spcAft>
                <a:spcPts val="1200"/>
              </a:spcAft>
            </a:pPr>
            <a:r>
              <a:rPr lang="en-US" sz="2800" dirty="0" smtClean="0"/>
              <a:t>Title I-like program excluded</a:t>
            </a:r>
          </a:p>
          <a:p>
            <a:pPr marL="274320" indent="-274320">
              <a:spcAft>
                <a:spcPts val="1200"/>
              </a:spcAft>
            </a:pPr>
            <a:r>
              <a:rPr lang="en-US" sz="2800" dirty="0" smtClean="0"/>
              <a:t>District Wide Activities Excluded (Huh – Never defined prior)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b="1" dirty="0" smtClean="0"/>
              <a:t>Supplement Not Supplant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i="1" dirty="0" smtClean="0"/>
              <a:t>The Mathematical Formula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55368"/>
          </a:xfrm>
        </p:spPr>
        <p:txBody>
          <a:bodyPr anchor="ctr"/>
          <a:lstStyle/>
          <a:p>
            <a:pPr algn="ctr">
              <a:buNone/>
            </a:pPr>
            <a:r>
              <a:rPr lang="en-US" sz="3600" b="1" dirty="0" smtClean="0"/>
              <a:t>Timelines</a:t>
            </a:r>
          </a:p>
          <a:p>
            <a:pPr algn="ctr">
              <a:buNone/>
            </a:pPr>
            <a:endParaRPr lang="en-US" sz="1400" b="1" dirty="0" smtClean="0"/>
          </a:p>
          <a:p>
            <a:pPr marL="274320" indent="-274320"/>
            <a:r>
              <a:rPr lang="en-US" sz="3600" dirty="0" smtClean="0"/>
              <a:t>Methodology by 2018-2019</a:t>
            </a:r>
          </a:p>
          <a:p>
            <a:pPr marL="274320" indent="-274320"/>
            <a:r>
              <a:rPr lang="en-US" sz="3600" dirty="0" smtClean="0"/>
              <a:t>Must meet by 2019-2020</a:t>
            </a:r>
          </a:p>
          <a:p>
            <a:pPr algn="ctr"/>
            <a:endParaRPr lang="en-US" sz="3600" b="1" dirty="0" smtClean="0"/>
          </a:p>
          <a:p>
            <a:pPr algn="ctr">
              <a:buNone/>
            </a:pPr>
            <a:r>
              <a:rPr lang="en-US" sz="4400" b="1" u="sng" dirty="0" smtClean="0"/>
              <a:t>In the Interim, Hold Tight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4704"/>
            <a:ext cx="8229600" cy="936104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ESSA Resources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>
            <a:normAutofit lnSpcReduction="10000"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/>
              <a:t>USDE ESSA Resources Page</a:t>
            </a:r>
          </a:p>
          <a:p>
            <a:pPr marL="54864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 smtClean="0">
                <a:hlinkClick r:id="rId3"/>
              </a:rPr>
              <a:t>http://www2.ed.gov/policy/elsec/leg/essa/index.html</a:t>
            </a:r>
            <a:r>
              <a:rPr lang="en-US" sz="2400" dirty="0" smtClean="0"/>
              <a:t>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rgbClr val="000000"/>
                </a:solidFill>
                <a:cs typeface="Calibri"/>
              </a:rPr>
              <a:t>Uniform  Grant Guidance </a:t>
            </a:r>
          </a:p>
          <a:p>
            <a:pPr marL="27432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>
                <a:cs typeface="Calibri"/>
                <a:hlinkClick r:id="rId4"/>
              </a:rPr>
              <a:t>http://www.ecfr.gov/cgi-bin/text-idx?SID=f03d83ff0389d71fec561f713fe1b69b&amp;mc=true&amp;node=pt2.1.200&amp;rgn=div5</a:t>
            </a:r>
            <a:r>
              <a:rPr lang="en-US" sz="2200" dirty="0" smtClean="0">
                <a:cs typeface="Calibri"/>
              </a:rPr>
              <a:t> </a:t>
            </a: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cs typeface="Calibri"/>
              </a:rPr>
              <a:t>EDGAR </a:t>
            </a:r>
          </a:p>
          <a:p>
            <a:pPr marL="548640" lvl="1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cs typeface="Calibri"/>
                <a:hlinkClick r:id="rId5"/>
              </a:rPr>
              <a:t>http://www.ed.gov/policy/fund/reg/edgarReg/edgar.html</a:t>
            </a:r>
            <a:endParaRPr lang="en-US" sz="2200" dirty="0" smtClean="0">
              <a:cs typeface="Calibri"/>
            </a:endParaRP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cs typeface="Calibri"/>
              </a:rPr>
              <a:t>Every Student Succeeds Act (ESSA)</a:t>
            </a:r>
          </a:p>
          <a:p>
            <a:pPr marL="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>
                <a:cs typeface="Calibri"/>
                <a:hlinkClick r:id="rId6"/>
              </a:rPr>
              <a:t>http://legcounsel.house.gov/Comps/Elementary%20And%20Secondary%20Education%20Act%20Of%201965.pdf</a:t>
            </a:r>
            <a:endParaRPr lang="en-US" sz="2200" dirty="0" smtClean="0">
              <a:cs typeface="Calibri"/>
            </a:endParaRPr>
          </a:p>
          <a:p>
            <a:pPr marL="274320" indent="-27432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cs typeface="Calibri"/>
              </a:rPr>
              <a:t>New Jersey Department of Education ESSA Web page:</a:t>
            </a:r>
          </a:p>
          <a:p>
            <a:pPr marL="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 smtClean="0">
                <a:cs typeface="Calibri"/>
                <a:hlinkClick r:id="rId7"/>
              </a:rPr>
              <a:t>http://www.state.nj.us/education/ESSA/</a:t>
            </a:r>
            <a:r>
              <a:rPr lang="en-US" sz="2200" dirty="0" smtClean="0">
                <a:cs typeface="Calibri"/>
              </a:rPr>
              <a:t>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36104"/>
          </a:xfrm>
        </p:spPr>
        <p:txBody>
          <a:bodyPr/>
          <a:lstStyle/>
          <a:p>
            <a:pPr eaLnBrk="1" hangingPunct="1"/>
            <a:r>
              <a:rPr lang="en-US" altLang="en-US" sz="6000" b="1" i="1" dirty="0" smtClean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hlinkClick r:id="rId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hlinkClick r:id="rId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hlinkClick r:id="rId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hlinkClick r:id="rId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hlinkClick r:id="rId2"/>
            </a:endParaRPr>
          </a:p>
          <a:p>
            <a:pPr marL="274320" indent="-274320" algn="ctr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hlinkClick r:id="rId2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3"/>
              </a:rPr>
              <a:t>essa@doe.state.nj.us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5060" name="AutoShape 2" descr="data:image/jpeg;base64,/9j/4AAQSkZJRgABAQAAAQABAAD/2wCEAAkGBhQRERQUEhASEhUWFRUWFBQRFRQQEhcWFBAXFBcUFhIXHCYfFxkkHBQUHy8hIycpLCwsFh4xNTAqNSYrLCoBCQoKDgwOGg8PGiwkHSQpLCwsKiksLCksKSosNC0sKSwqLDAsLCwsLCkvLCwsKSwpLCwsLCwpLCwtLCwpKSwsKf/AABEIAM4A9AMBIgACEQEDEQH/xAAcAAABBQEBAQAAAAAAAAAAAAAAAgMEBQYHAQj/xABJEAABAwIDBAUJAwgKAQUAAAABAAIDBBEFEiEGMUFREyJhcZEHFDJCgaGxwdFDUvAWM2JylLLT4RUjU1SCkqLC0vGzFyQlY3T/xAAZAQEAAwEBAAAAAAAAAAAAAAAAAQIDBAX/xAAxEQACAgECBAMHAwUBAAAAAAAAAQIRAxIhBDFBURNCkSIyYXGBofDB0fEUJDNisSP/2gAMAwEAAhEDEQA/AO4oQhACEIQAhCEAIUauxGOFuaR4aO34AcT2BZHFNu3G4gbYfffv9jfr4LbHgnk91GU8sYczaSzNaLucABvJNh4qkrdtKePQPMh5RjN/q9H3rn9XWSSm8j3PP6R0HcNw9iYyrvhwMV7zOSXFSfuo19T5RD9nB7Xut7gD8VXSbeVJ3CJvc1xPiXKjigLjZrS48mguPgFNi2eqHboH+0Zf3rLo8HDDml9THxcsurJDts6r+0aO5jfmvW7aVQ+0ae9jfkvG7I1J+x/1s/5Lx2yNSPsfB8f/ACT+3/1+w/8AX4/clRbe1A3ticO5wPjm+Ssabyif2kBHaxwd7jb4rOS4BUN3wSewZv3bqE+ItNnAtPIgg+BTwMM+SX0Hi5Y9TpNFthTSadJkPKTqe86e9XLJAdQQVxvKpVFiMsJ/q5HM7AbtPe06LmnwK8j9TaPFPzI64hYzC9vNwnZb9NlyPa3f4X7lqocRjezO2RpbzuLLgyYZ4/eR2QyxnyJKFRVm2VPHoHl5/QFx47lWSeUNvqwPPeQEjgyS5RZDzQXNmwQsczyiN4wO9jgVY0m29O/RxdGf0xp4jRTLBkjziws0H1NAhNwVDXi7HBw5g3TixNQQhCAEIQgBCEIAQhCAEIXjnAC5QASs3ju1zY7sis9+4n1W9/M9gVdtDtQZLxwmzdznje7sbyHbx+Oayr0cHC+afocWXP0ie1dS+V2aRxceZ4dgHAdybjhLiA0Ek7gBcn2BXWDbNPnsT1GfeI1P6o+fxW2w7Bo4BZjQDxJ1ce8roycTDHsuZjDBKe7Mdh2xMsmshEY5ek7w3Dx9i0dFsfTx72dIecnW9273K6c8AXJAHM6BVOIbVQxb3XPIfi/uXnT4nJN1f0X5Z1rDjgrf3LSOna0Wa0AcgLDwTllh6vb9x/Nx+06fVVM+19Q71gO6/wBbJHhs0vL6v8ZD4jHHkdOQuTPx6c/anwH0Q3HZx9qfBv0Wn9Dm+Hq/2K/1cOzOsEJuakY8WcxrhyIBHgVzWHa2ob69++/1VpSbfvHpsv3WP0VHwuaO9ej/AILLiMb5l5W7GQSei0xnmw2H+U6LN4jsbNHqy0rf0dHf5ePsJWmoNr4ZdL5TyP03+Cn1+JNZEXgh3AW11SHE5YPS/RiWLHNWvsc2iouLwWjg3c5xHDXcO1KkuRawa37rdB3n7x7SrGZpe4ucbk702YbL0lK95c/+HHo7Fb5ujzdRKTa+klBdE+WQA2Jjpqp4Bte12x79R4p/8oIOVR+yVf8ACU+NHuT4T7Dnm6PN03+UEHKo/ZKv+Ej8oIOVR+yVf8JPGXceG+xNoqiSF143lvYNx7wtrgW0gm6rwGv9zu5c+pNoaeSYQNe8SlpcGSQzwuLRe5/rGDTQ+CtmxWNxoRuIXPlhDKrXPuaQcsbOjoVbgmI9LHr6Q0P1VkvMap0zvTtWCEIUEghCEAIQhAeErG7S48ZCYoz1Ro4j1uwdnx+NltRi+RvRsPWcNSOA+p/HBZHIu/hsPnl9Dkz5PKhnKtPgGy17STDtaw/F308eSc2bwC9pZB2saf3j8vFahzgBc6AKeI4ivZiRiw+aR61ttyp8X2mjgFgczuQ1/wC/xqqraHajeyL2n8fDx5LJvJcbk3J4lYYOGll9qWy+7LZc+naJMxPaGWY6uLRyB18eHsVVkT+RGRetjxwxqoKjhk3J2xjIjIn8iMi0srQxkRkT+RGRLFDGRGRP5EZEsUMdGr/BWudEbknrkC5vYNaPmSqfIr/Zw3jcOTz72g/Vc3EPZfM2wr2h/wA3SZqfqu7j8FYZEiZnVd3H4Ll1HVpOYYFgklHS09bRsMgfBEaumG+UBn52LlKLk29bv37nCa+OqibNC8PY4XBG8c2kcHDiEnYdv/x1H/8Ani/cCy+LVRo8Re7DopJyWmTEaWIAxAcJQb9WoOvVFy7lzzUtKLONm26BUG0uPGAsggZ01XL+ai4NG4zSkejGPfaw4keYnt7G6GLzBoq6ioaTBE31baOfNqOja07wSLkW0FyG/JvDE6KSUuc+tc61aZhlnbIPs8vqxi3VA0IHZYWeS9kRo6srqHZfzWto3SPM1RN5y6eZ29xELbNaPVY3cB/0tp5uq/F2/wDv6Duq/wDwtV9kSLrkGrFYKckg5HQrTLO0jOu3vC0S5cruTNcfIEIQszQEIQgBR6+rETHOPAfgKQsvtRWZnCMbhqe/h9fatMUNcqKZJaUUM8pe4udvJuforDAcJ6V93DqN39p5fX+ahMhLiABck2HeVucNohFGGjlqeZ4ld2bJojSOXHDU9ySBYLJbSY8STHGdOJH4/G9Wm0eKdGzI09Y7+7l+PmsYW31K5eHxeI9UuS+7/Y0zZK9lEfIjIpGRGRetZxUR8iMikZEZE1CiPkRkUjIjImoUR8iMikZEZE1CiPkRkUjIjImoUR8il4RVdFLro19mk8nA9U+8j2hIyJL4QRYjQqk1qjRaPsuzW5UiZvVd3H4KowrGsto5j2MkO48muPA9vHv33xjuO/5rz3adM7E01aOZ4BtI+aipKLDyHVHm8QnntmipW5AC5x3Ol3gM5g33LbbP7OxUUQjiBNyXSSPOaSWQ+lJI7i4qDh/k6padpbAaqFpOYthq6mIE2AuQ14ubAKT+R0X94r/26s/iKisuyZS4NDE9744Io3vvnfHGxj33NzmcBd2uuqpdpNmZDIKuiIjq2CxB0jqGD7GXw0dw07CJ35HRf3iv/bqz+Ij8jov7xX/t1Z/EUgztDtRFW1tDlDo5o/O2z08nVlif0DLgg723vZ2429i3OVU9DsPTQ1IqmiV04aW9JLPNM7KW5bHO430V0xpe7Kz/ABO4N+pUOWnmKvkSMLhzPvwb8T+PerhNU1OGNDR+O1Ornbvc0SoEIQhIIQhAImkytJPALDVEhe5zjxJP8lq8dmyxEc9PH+V1lsq7OHVKzmyu3RY7O0eaQuO5u7vP8r+K008oY0uO4C6gYFT5Ygeevj/KyZ2kqbMDRx1PcPx7lhmk5SpfI0gtMbMxXTmR5ceaj5E/kRkXowShFRRyPd2MZEZE/kRkVrIoYyIyJ/IjIlihjIjIn8iMiWKGMiMifyIyJYoYyIyJ/IjIlihjIjIn8iMiWKI74QRYi69paiWH82/M3+zk1H+E7x8OxP5EZFWSUuZKtciXDtS37WKRna0dI33a+5S2bRU5+2A/WBb8QqnIkSMa0XLQTwHPtPYsHhXRmiyMuZtoqdouZm2O61zfuACrqjbaIfm45ZT+r0bfaXWPgCqiSDMbkXP40HJeebLSHDLzP0KPNLohFdjtTPpmELPux+ke+Q6+Fk1DXTMFmzSDucVI83R5uumMMcVyRg3J82P0209Uz7Uu7HgOH1V9h23d9Jo8v6TNR7Qs15ujzdUngxS6V8ti8ck49Tp1NVNkaHMcHA8RqnVzjDax8DszD3t4FbzDcRbMwOb7RxBXmZcLxv4Hbjy6/mS0IQsTYpNon+iO8+A/mqYR3WrqcPZIbuvpyNkz/Q0Y1AOmu/kumGVRjRjKDbslwMs0DkFm8dkzSkcrD3fUladu5ZOq1e483H4lZY98i+r/AD1Jye7RDyIyKRkRkXfZhRHyIyKRkRkSxRHyIyKRkRkSxRHyIyJ5liLggjmDceKVkSxRHyIyJ9wsLnQDeToFEq8VhiidNJMxsTbZn3Dmi5sBpfW5Aso1ChzIjIsRsx5TmSyGGc3kfUFlOYY3FroyQGOdrpx9m8Lf5FEZqW6JcWuZEika++VzXWJacpDrOBsWm24jkocmNQtqW0pf/XPYZGtsbFoLh6W6/Vdp2LOeTXqTYlCd7Kx77HfleXAH25EbRwgY7hpG90cwd3NjkI/ecq+I6TJ0b0bPIvMi5XtGJBVT/wBJSYlFEXkQSUlvNGxlxDM4tv3X9a/sXUcKkY+CJ0cnSsLG5ZN5cA22Y9ptr2qY5LYcKF5E1JHc38O7gFMazrDuP0+aX0ClS3K6bK3oEebqy6BUm2uJGkoKiZpyuayzDa9nvIYw2twLgddNFZ5KI0GXxXaKeepdR4c1pez8/Uv60UXCwG4vB01vqCLaEj1vk7mcCZMVrS87zG8xsv2Mvu8FV4lipwTCqaOEDzqpb0jnuAdlLmtc953hxGZrW3uNCeGsCSoxykpRWyS5o3C7o5Mr3sa/Rr3x2GXVzTobjS4GoWDyJ+9v+hro7FvJiFZhUrRWSedUb3BonDbSRE7s/Z3k3tob6LdtiBAIsQdQRuIPFYDYWqnxWhr21c3TNyhjA5rGBrsjn5g4Nte+Q6jTKCtV5MpTLhdM528Ncwd0cro2+5oV4ZPQrKBbdArHBKgxSDk7Q/Ve9AvRCrTeqLRVRp2a5CapXXY09gQvOOwjVdNK512Pyi265HE8gm46SYEXkBHEZju8E9V15YbBmb22+SZbixJt0fvP0Wy1VyKOixCyuX5/Fapu4LMvbZzhyc4eDiqY/wDJ9H+hE+Q3lVXtLtBFQ07ppToNGtFsz3kGzG37iewAngrey5/twGyYthcMxtDeSSxNmmRurAeB6zWD/HbiuqUqWxmkOYLtDiktVB09C2GmmDz1QXuYOjLmmR+bqm4Gha30t11o8T2rpKaQRz1UUbzbqudqL7i63ojtNk7iu09PTSxRSyhskz2sjYAXOJc4NBIHoi5Auea5hhLqJrMVGI9GKozTAdKLy5bdTob63zajLrbLwsqanHay1Wbfabyg09BKI5WSuvD0rXMAcx13FoYDfecpN9w011UOm2yqKuGdlNRhlXE5gfBVOsBHICQ+/VubD0SRv37r42no3luAOnaSC5zNfuipa6AacMuQ9w1W0goJYMfke2N5hqaYF7w0mNskdgMz9wNo7W/+wKuqTJpIoPJTHWhzoGyQtp6aZ7J43gumzkG4aQLZcwOt94O9LlxStxBldUwVT6eGl6VsMUIBfK+Jme73EX1GXT9K1tLnTbNYFNBiWIyFmWCYxOjddvWcGkvs0G41c69wFA/9P6qGSoFHiAggqHl72GISPYXekGO3dnDS3EXRJpULVlJi2KPrabB6eSXq1jr1MlwzP0Lmgx6WFy53jlWywvZSgpJHxxRxsfMwZoXvMmdsZvcRPJuATvsolD5M6dtI6kme+oi6QyRZrMfFcAEMc3mbk8Dc6Kbs3sFTULjJGHySkWM07ukktyBAAHLQcFZJ3bIddCg2ahFPjldA1oayWGOZgaAGgNDQQANwzSP07FvsqbGHx9L0vRs6XLk6TKOkyXvkz77X1sn7K8VRV7mCxnAqykr31tBC2obO0Nngc9sZzAAB4JI06oPEgl2ljo/szgNVLWOr69jIniMxQQMId0bCSS5zgSM2pG/1joNANtZFlGlWTZkMb2Pq6mSQf0pJHTy6OgELCQ0tsWCS97HXhxV/g2DspYI4I75I25QXG7jxLieZJJ9qsLIspSSdkDL9C09tj7dPjZScqaljzAg8V7Rz5uq7027+0cHBVbphDmVZHyr0zn4TUhouQI3HubOxzj7ACVs8qZrKJssb45G5mPa5jweLXCxHgUe6osjh3ljd0seHVDReOSn0c0ENuQ11td2/ceR5K9268p1JNhro6d+eWdjWFmVzejFxnzXta1iBYnUg6hN08jMLa/DcXhMtC57jS1AaXtAJLrHJ1muuSdOsCTvBBWhosAwFkEmR1H0cgDXudUZiNQ4NEj35mG4adCNwWW+5YwGx+0zabCpKaEdNWVc0jYomdYsa+JkWd9xYHR5A7idLrr2x2AmjooIDbMxnXsbjO4l77HiMzisZhuM0FPMIcEoBV1BuHSDOGMZfrF1RJchvdpu13BdOga7KM+XNYZsl8t+IBOpCtAiQnKvC1PZU5QwZ3/otOp5nkpnOkQlZcUzLMaOQC8TqFzGw1JKG6uNr2SPP2ffCTiMd2Hs/7VJZaxgpIo5NGjY8EXBuFRV0dpX9tneI+t1Y4VLdtuSZxmLVrv8ACfiPn4rN+xJP4h7orbKo2l2Ugr4xHUMJtcse05ZGEixLXfIgg2FwrqyLLre5mZfZzyeUlE/pGNfLLraadwkkFxbq2ADTbS4F7KzxDZilneJJqWCV4Fs0kbXGw3A3Go71a2RZRSWwG+jGmg03dmltOSVZKsiysBFkWS7IsgEWRZLsiyARZFkuyLIBFkWS7IsgEWRZLsiyARZM1FNmsQcrhucPxqFJsoNbi0cWhN3fdbqfby9qVexDaW7H4MSsQ2UZHcD6ju48O4qeGrIVG0chPVY1u/0uudfd7lC/pWfhIW9jQ1o9wVo8Nlb6V8X/ACZPiIo29XQslYWSxskYd7JGh7T3tOhWfd5M8NJJ8wh15BwHgDoqpuM1A+2d7cp+IU2m2qmb6Qa8d2U+I09ymXCzXZ/nxC4iPxNJQYVFAzJDDHE37sbWsbvvuHen5HBouSAO1VeH4y2d2UzdETwLQPB1yFoafBmNOY3eebjm8FyScoumq+Z0RqW6ZBggdL6ILWcXHQn9UfNXUEAY0NaLAJYC9WXM0SoEIQhIl7bhUM0eVxC0CrcTg9bxWuN06KSRHoJcru9WtTAHsLeY0PbwKo7K4op8ze0JljZEX0KZvbvGh7wvbKZilNlOcbjo/wCTvkotlOOdqnzRDVCbIslWRZakCbIslWRZAJsiyVZFkAmyLJVkWQCbIslWRZAJsiyVZFkAmyEqyi18tm2G8oQ9ivxTEjq1htzcN/cPqqXzdWXm6OgXZCoLY5ZJye5W+bpudmVpdyF1bdAouKYe6SGRrCA4tcGk7s1tL9l7K7yFdBz+k8pMBlLJLtF7ZyOre9t/LtOi27Ybi44r52q6R8T3RyNLXtJa5p3ghfSeG0OSGJtvRjY3wYAufBnlK1I2y4oqqI3m6v8AAMfdEQyQlzOBOpb/ACULoEebrXIo5FTM4pxdo6A1wIuNQvVSbN1ZLSw8N3crteTJaXTO+LtWCEIUFgSJY8wsloQFFLFlNkqnmym/irCtpswuN6rLLoT1Iyaou2kObzBGqp6inMbreqfRP+09qdpKnKbHcrJ7GvbYi4KwlFxdot7xTWRZLqIDEddW8HfJ31XlltGakVoTZFkqyLK5AmyLJVkWQCbIslWRZAJsiyVZFkAmyLJVkWQCbKFUMuT2H5BT7KGTd7h3G/DkRf2DxUakmg0R+gR0ClZUZVtqKURegTVUQxpcSAAFKqJAxrnHcASuA7X+UieSWWONwDA5zQ7Uu00NuA4qksmklQsjwUgxHHA0C7XTgv0uMkLRnv2EMI9q+gegXLPITs5pNWOB1/qYr3GmjpHDn6ov2OC67lVceyvuWn2IvQI6BSsqMq11FKPcLblkHgtIqGgjvI3x8FfLjyO5M2gqQIQhULghCEAKBWUnEKeghSnRDVlFZSKapLe5P1VHxChlq3tSRnyLZjw8cCDw3qDPhpbrHqPuH/afkUzHIW7lOhrQd+ixlj6otd8yua/W248QdD4JVlaSwNkHWAPxHt4KG/DHD0H37H6/6hqiyNc0NJHsiy9cx7fSjd3ts8fVI84bxNv1gR8VbxY9/wBCKFWRZeCZv3m+IR0zfvN8Qra49yD2yLJPnLfvX7tfgltDnejG49ruoPeq+JHuTR5ZJe8Dv4Aak9wUlmGvPpPDRyZqf8x+ilw0zI9wAPEnVx9qq8jfur1J0kKHD3P1f1W/dHpHvPBKxSBoYMoALdwHLiE9NXclCe4nekcfVi10I0Tw4Ajd+NErKmZKVzXZotSfSYdzu3sPanYqgHQ3a77rtD7Oa21VsylCZ6YPaWu3OBB56hcTrvIDUCUiGpgMV9DLnbKG34tawgkDtF+xd1yIyI0nzJWxWYLg0dJTxwRCzI2ho5k7y424kkk9pU3Knci9yK1kDOVeOsBcr2WdrdN54NbqfBSqPDS4h0gsBq1nzPMrOWSuRKjY9hVMQC8ixO4cgrBCFiaghCEAIQhACEIQAo89IHd6kIUp0Q1ZUyQlu9IsrhzQd6iy0PJaKfcq4kRkpG4qSyv5hMPgI4JFlakyCwbVtKc6QHiFV2RZV0Im2WJhYfVZ4BAhZ91ngFXXPMoueZVfDQss+kaOQSHVjQq+yLK2hC2SX1x4BRnyE7yiycZTk8FbZEDNk5FTlylxUQG9SQ2yq59iVEagpg3vXlTRMkFnNBT6Fm3ZeipfghH5uVw7HdYe9NmhnHrRn2EfNXSFBFIpRQznjGPYT8043BnH05XHsb1R471bIQUiNS4eyP0WgdvHxUlCEJBCEIAQhCAEIQgBCEIAQhCAEIQgAhNupweCcQlgjOohzTZoTzU1CtqZFIg+ZFHmRU5CamRpIYoe1LbRBSUJqZNIbbABwTiEKpIIQhACEIQAhCEAIQhACEIQAhCEAIQhA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45061" name="AutoShape 4" descr="data:image/jpeg;base64,/9j/4AAQSkZJRgABAQAAAQABAAD/2wCEAAkGBhQRERQUEhASEhUWFRUWFBQRFRQQEhcWFBAXFBcUFhIXHCYfFxkkHBQUHy8hIycpLCwsFh4xNTAqNSYrLCoBCQoKDgwOGg8PGiwkHSQpLCwsKiksLCksKSosNC0sKSwqLDAsLCwsLCkvLCwsKSwpLCwsLCwpLCwtLCwpKSwsKf/AABEIAM4A9AMBIgACEQEDEQH/xAAcAAABBQEBAQAAAAAAAAAAAAAAAgMEBQYHAQj/xABJEAABAwIDBAUJAwgKAQUAAAABAAIDBBEFEiEGMUFREyJhcZEHFDJCgaGxwdFDUvAWM2JylLLT4RUjU1SCkqLC0vGzFyQlY3T/xAAZAQEAAwEBAAAAAAAAAAAAAAAAAQIDBAX/xAAxEQACAgECBAMHAwUBAAAAAAAAAQIRAxIhBDFBURNCkSIyYXGBofDB0fEUJDNisSP/2gAMAwEAAhEDEQA/AO4oQhACEIQAhCEAIUauxGOFuaR4aO34AcT2BZHFNu3G4gbYfffv9jfr4LbHgnk91GU8sYczaSzNaLucABvJNh4qkrdtKePQPMh5RjN/q9H3rn9XWSSm8j3PP6R0HcNw9iYyrvhwMV7zOSXFSfuo19T5RD9nB7Xut7gD8VXSbeVJ3CJvc1xPiXKjigLjZrS48mguPgFNi2eqHboH+0Zf3rLo8HDDml9THxcsurJDts6r+0aO5jfmvW7aVQ+0ae9jfkvG7I1J+x/1s/5Lx2yNSPsfB8f/ACT+3/1+w/8AX4/clRbe1A3ticO5wPjm+Ssabyif2kBHaxwd7jb4rOS4BUN3wSewZv3bqE+ItNnAtPIgg+BTwMM+SX0Hi5Y9TpNFthTSadJkPKTqe86e9XLJAdQQVxvKpVFiMsJ/q5HM7AbtPe06LmnwK8j9TaPFPzI64hYzC9vNwnZb9NlyPa3f4X7lqocRjezO2RpbzuLLgyYZ4/eR2QyxnyJKFRVm2VPHoHl5/QFx47lWSeUNvqwPPeQEjgyS5RZDzQXNmwQsczyiN4wO9jgVY0m29O/RxdGf0xp4jRTLBkjziws0H1NAhNwVDXi7HBw5g3TixNQQhCAEIQgBCEIAQhCAEIXjnAC5QASs3ju1zY7sis9+4n1W9/M9gVdtDtQZLxwmzdznje7sbyHbx+Oayr0cHC+afocWXP0ie1dS+V2aRxceZ4dgHAdybjhLiA0Ek7gBcn2BXWDbNPnsT1GfeI1P6o+fxW2w7Bo4BZjQDxJ1ce8roycTDHsuZjDBKe7Mdh2xMsmshEY5ek7w3Dx9i0dFsfTx72dIecnW9273K6c8AXJAHM6BVOIbVQxb3XPIfi/uXnT4nJN1f0X5Z1rDjgrf3LSOna0Wa0AcgLDwTllh6vb9x/Nx+06fVVM+19Q71gO6/wBbJHhs0vL6v8ZD4jHHkdOQuTPx6c/anwH0Q3HZx9qfBv0Wn9Dm+Hq/2K/1cOzOsEJuakY8WcxrhyIBHgVzWHa2ob69++/1VpSbfvHpsv3WP0VHwuaO9ej/AILLiMb5l5W7GQSei0xnmw2H+U6LN4jsbNHqy0rf0dHf5ePsJWmoNr4ZdL5TyP03+Cn1+JNZEXgh3AW11SHE5YPS/RiWLHNWvsc2iouLwWjg3c5xHDXcO1KkuRawa37rdB3n7x7SrGZpe4ucbk702YbL0lK95c/+HHo7Fb5ujzdRKTa+klBdE+WQA2Jjpqp4Bte12x79R4p/8oIOVR+yVf8ACU+NHuT4T7Dnm6PN03+UEHKo/ZKv+Ej8oIOVR+yVf8JPGXceG+xNoqiSF143lvYNx7wtrgW0gm6rwGv9zu5c+pNoaeSYQNe8SlpcGSQzwuLRe5/rGDTQ+CtmxWNxoRuIXPlhDKrXPuaQcsbOjoVbgmI9LHr6Q0P1VkvMap0zvTtWCEIUEghCEAIQhAeErG7S48ZCYoz1Ro4j1uwdnx+NltRi+RvRsPWcNSOA+p/HBZHIu/hsPnl9Dkz5PKhnKtPgGy17STDtaw/F308eSc2bwC9pZB2saf3j8vFahzgBc6AKeI4ivZiRiw+aR61ttyp8X2mjgFgczuQ1/wC/xqqraHajeyL2n8fDx5LJvJcbk3J4lYYOGll9qWy+7LZc+naJMxPaGWY6uLRyB18eHsVVkT+RGRetjxwxqoKjhk3J2xjIjIn8iMi0srQxkRkT+RGRLFDGRGRP5EZEsUMdGr/BWudEbknrkC5vYNaPmSqfIr/Zw3jcOTz72g/Vc3EPZfM2wr2h/wA3SZqfqu7j8FYZEiZnVd3H4Ll1HVpOYYFgklHS09bRsMgfBEaumG+UBn52LlKLk29bv37nCa+OqibNC8PY4XBG8c2kcHDiEnYdv/x1H/8Ani/cCy+LVRo8Re7DopJyWmTEaWIAxAcJQb9WoOvVFy7lzzUtKLONm26BUG0uPGAsggZ01XL+ai4NG4zSkejGPfaw4keYnt7G6GLzBoq6ioaTBE31baOfNqOja07wSLkW0FyG/JvDE6KSUuc+tc61aZhlnbIPs8vqxi3VA0IHZYWeS9kRo6srqHZfzWto3SPM1RN5y6eZ29xELbNaPVY3cB/0tp5uq/F2/wDv6Duq/wDwtV9kSLrkGrFYKckg5HQrTLO0jOu3vC0S5cruTNcfIEIQszQEIQgBR6+rETHOPAfgKQsvtRWZnCMbhqe/h9fatMUNcqKZJaUUM8pe4udvJuforDAcJ6V93DqN39p5fX+ahMhLiABck2HeVucNohFGGjlqeZ4ld2bJojSOXHDU9ySBYLJbSY8STHGdOJH4/G9Wm0eKdGzI09Y7+7l+PmsYW31K5eHxeI9UuS+7/Y0zZK9lEfIjIpGRGRetZxUR8iMikZEZE1CiPkRkUjIjImoUR8iMikZEZE1CiPkRkUjIjImoUR8il4RVdFLro19mk8nA9U+8j2hIyJL4QRYjQqk1qjRaPsuzW5UiZvVd3H4KowrGsto5j2MkO48muPA9vHv33xjuO/5rz3adM7E01aOZ4BtI+aipKLDyHVHm8QnntmipW5AC5x3Ol3gM5g33LbbP7OxUUQjiBNyXSSPOaSWQ+lJI7i4qDh/k6padpbAaqFpOYthq6mIE2AuQ14ubAKT+R0X94r/26s/iKisuyZS4NDE9744Io3vvnfHGxj33NzmcBd2uuqpdpNmZDIKuiIjq2CxB0jqGD7GXw0dw07CJ35HRf3iv/bqz+Ij8jov7xX/t1Z/EUgztDtRFW1tDlDo5o/O2z08nVlif0DLgg723vZ2429i3OVU9DsPTQ1IqmiV04aW9JLPNM7KW5bHO430V0xpe7Kz/ABO4N+pUOWnmKvkSMLhzPvwb8T+PerhNU1OGNDR+O1Ornbvc0SoEIQhIIQhAImkytJPALDVEhe5zjxJP8lq8dmyxEc9PH+V1lsq7OHVKzmyu3RY7O0eaQuO5u7vP8r+K008oY0uO4C6gYFT5Ygeevj/KyZ2kqbMDRx1PcPx7lhmk5SpfI0gtMbMxXTmR5ceaj5E/kRkXowShFRRyPd2MZEZE/kRkVrIoYyIyJ/IjIlihjIjIn8iMiWKGMiMifyIyJYoYyIyJ/IjIlihjIjIn8iMiWKI74QRYi69paiWH82/M3+zk1H+E7x8OxP5EZFWSUuZKtciXDtS37WKRna0dI33a+5S2bRU5+2A/WBb8QqnIkSMa0XLQTwHPtPYsHhXRmiyMuZtoqdouZm2O61zfuACrqjbaIfm45ZT+r0bfaXWPgCqiSDMbkXP40HJeebLSHDLzP0KPNLohFdjtTPpmELPux+ke+Q6+Fk1DXTMFmzSDucVI83R5uumMMcVyRg3J82P0209Uz7Uu7HgOH1V9h23d9Jo8v6TNR7Qs15ujzdUngxS6V8ti8ck49Tp1NVNkaHMcHA8RqnVzjDax8DszD3t4FbzDcRbMwOb7RxBXmZcLxv4Hbjy6/mS0IQsTYpNon+iO8+A/mqYR3WrqcPZIbuvpyNkz/Q0Y1AOmu/kumGVRjRjKDbslwMs0DkFm8dkzSkcrD3fUladu5ZOq1e483H4lZY98i+r/AD1Jye7RDyIyKRkRkXfZhRHyIyKRkRkSxRHyIyKRkRkSxRHyIyJ5liLggjmDceKVkSxRHyIyJ9wsLnQDeToFEq8VhiidNJMxsTbZn3Dmi5sBpfW5Aso1ChzIjIsRsx5TmSyGGc3kfUFlOYY3FroyQGOdrpx9m8Lf5FEZqW6JcWuZEika++VzXWJacpDrOBsWm24jkocmNQtqW0pf/XPYZGtsbFoLh6W6/Vdp2LOeTXqTYlCd7Kx77HfleXAH25EbRwgY7hpG90cwd3NjkI/ecq+I6TJ0b0bPIvMi5XtGJBVT/wBJSYlFEXkQSUlvNGxlxDM4tv3X9a/sXUcKkY+CJ0cnSsLG5ZN5cA22Y9ptr2qY5LYcKF5E1JHc38O7gFMazrDuP0+aX0ClS3K6bK3oEebqy6BUm2uJGkoKiZpyuayzDa9nvIYw2twLgddNFZ5KI0GXxXaKeepdR4c1pez8/Uv60UXCwG4vB01vqCLaEj1vk7mcCZMVrS87zG8xsv2Mvu8FV4lipwTCqaOEDzqpb0jnuAdlLmtc953hxGZrW3uNCeGsCSoxykpRWyS5o3C7o5Mr3sa/Rr3x2GXVzTobjS4GoWDyJ+9v+hro7FvJiFZhUrRWSedUb3BonDbSRE7s/Z3k3tob6LdtiBAIsQdQRuIPFYDYWqnxWhr21c3TNyhjA5rGBrsjn5g4Nte+Q6jTKCtV5MpTLhdM528Ncwd0cro2+5oV4ZPQrKBbdArHBKgxSDk7Q/Ve9AvRCrTeqLRVRp2a5CapXXY09gQvOOwjVdNK512Pyi265HE8gm46SYEXkBHEZju8E9V15YbBmb22+SZbixJt0fvP0Wy1VyKOixCyuX5/Fapu4LMvbZzhyc4eDiqY/wDJ9H+hE+Q3lVXtLtBFQ07ppToNGtFsz3kGzG37iewAngrey5/twGyYthcMxtDeSSxNmmRurAeB6zWD/HbiuqUqWxmkOYLtDiktVB09C2GmmDz1QXuYOjLmmR+bqm4Gha30t11o8T2rpKaQRz1UUbzbqudqL7i63ojtNk7iu09PTSxRSyhskz2sjYAXOJc4NBIHoi5Auea5hhLqJrMVGI9GKozTAdKLy5bdTob63zajLrbLwsqanHay1Wbfabyg09BKI5WSuvD0rXMAcx13FoYDfecpN9w011UOm2yqKuGdlNRhlXE5gfBVOsBHICQ+/VubD0SRv37r42no3luAOnaSC5zNfuipa6AacMuQ9w1W0goJYMfke2N5hqaYF7w0mNskdgMz9wNo7W/+wKuqTJpIoPJTHWhzoGyQtp6aZ7J43gumzkG4aQLZcwOt94O9LlxStxBldUwVT6eGl6VsMUIBfK+Jme73EX1GXT9K1tLnTbNYFNBiWIyFmWCYxOjddvWcGkvs0G41c69wFA/9P6qGSoFHiAggqHl72GISPYXekGO3dnDS3EXRJpULVlJi2KPrabB6eSXq1jr1MlwzP0Lmgx6WFy53jlWywvZSgpJHxxRxsfMwZoXvMmdsZvcRPJuATvsolD5M6dtI6kme+oi6QyRZrMfFcAEMc3mbk8Dc6Kbs3sFTULjJGHySkWM07ukktyBAAHLQcFZJ3bIddCg2ahFPjldA1oayWGOZgaAGgNDQQANwzSP07FvsqbGHx9L0vRs6XLk6TKOkyXvkz77X1sn7K8VRV7mCxnAqykr31tBC2obO0Nngc9sZzAAB4JI06oPEgl2ljo/szgNVLWOr69jIniMxQQMId0bCSS5zgSM2pG/1joNANtZFlGlWTZkMb2Pq6mSQf0pJHTy6OgELCQ0tsWCS97HXhxV/g2DspYI4I75I25QXG7jxLieZJJ9qsLIspSSdkDL9C09tj7dPjZScqaljzAg8V7Rz5uq7027+0cHBVbphDmVZHyr0zn4TUhouQI3HubOxzj7ACVs8qZrKJssb45G5mPa5jweLXCxHgUe6osjh3ljd0seHVDReOSn0c0ENuQ11td2/ceR5K9268p1JNhro6d+eWdjWFmVzejFxnzXta1iBYnUg6hN08jMLa/DcXhMtC57jS1AaXtAJLrHJ1muuSdOsCTvBBWhosAwFkEmR1H0cgDXudUZiNQ4NEj35mG4adCNwWW+5YwGx+0zabCpKaEdNWVc0jYomdYsa+JkWd9xYHR5A7idLrr2x2AmjooIDbMxnXsbjO4l77HiMzisZhuM0FPMIcEoBV1BuHSDOGMZfrF1RJchvdpu13BdOga7KM+XNYZsl8t+IBOpCtAiQnKvC1PZU5QwZ3/otOp5nkpnOkQlZcUzLMaOQC8TqFzGw1JKG6uNr2SPP2ffCTiMd2Hs/7VJZaxgpIo5NGjY8EXBuFRV0dpX9tneI+t1Y4VLdtuSZxmLVrv8ACfiPn4rN+xJP4h7orbKo2l2Ugr4xHUMJtcse05ZGEixLXfIgg2FwrqyLLre5mZfZzyeUlE/pGNfLLraadwkkFxbq2ADTbS4F7KzxDZilneJJqWCV4Fs0kbXGw3A3Go71a2RZRSWwG+jGmg03dmltOSVZKsiysBFkWS7IsgEWRZLsiyARZFkuyLIBFkWS7IsgEWRZLsiyARZM1FNmsQcrhucPxqFJsoNbi0cWhN3fdbqfby9qVexDaW7H4MSsQ2UZHcD6ju48O4qeGrIVG0chPVY1u/0uudfd7lC/pWfhIW9jQ1o9wVo8Nlb6V8X/ACZPiIo29XQslYWSxskYd7JGh7T3tOhWfd5M8NJJ8wh15BwHgDoqpuM1A+2d7cp+IU2m2qmb6Qa8d2U+I09ymXCzXZ/nxC4iPxNJQYVFAzJDDHE37sbWsbvvuHen5HBouSAO1VeH4y2d2UzdETwLQPB1yFoafBmNOY3eebjm8FyScoumq+Z0RqW6ZBggdL6ILWcXHQn9UfNXUEAY0NaLAJYC9WXM0SoEIQhIl7bhUM0eVxC0CrcTg9bxWuN06KSRHoJcru9WtTAHsLeY0PbwKo7K4op8ze0JljZEX0KZvbvGh7wvbKZilNlOcbjo/wCTvkotlOOdqnzRDVCbIslWRZakCbIslWRZAJsiyVZFkAmyLJVkWQCbIslWRZAJsiyVZFkAmyEqyi18tm2G8oQ9ivxTEjq1htzcN/cPqqXzdWXm6OgXZCoLY5ZJye5W+bpudmVpdyF1bdAouKYe6SGRrCA4tcGk7s1tL9l7K7yFdBz+k8pMBlLJLtF7ZyOre9t/LtOi27Ybi44r52q6R8T3RyNLXtJa5p3ghfSeG0OSGJtvRjY3wYAufBnlK1I2y4oqqI3m6v8AAMfdEQyQlzOBOpb/ACULoEebrXIo5FTM4pxdo6A1wIuNQvVSbN1ZLSw8N3crteTJaXTO+LtWCEIUFgSJY8wsloQFFLFlNkqnmym/irCtpswuN6rLLoT1Iyaou2kObzBGqp6inMbreqfRP+09qdpKnKbHcrJ7GvbYi4KwlFxdot7xTWRZLqIDEddW8HfJ31XlltGakVoTZFkqyLK5AmyLJVkWQCbIslWRZAJsiyVZFkAmyLJVkWQCbKFUMuT2H5BT7KGTd7h3G/DkRf2DxUakmg0R+gR0ClZUZVtqKURegTVUQxpcSAAFKqJAxrnHcASuA7X+UieSWWONwDA5zQ7Uu00NuA4qksmklQsjwUgxHHA0C7XTgv0uMkLRnv2EMI9q+gegXLPITs5pNWOB1/qYr3GmjpHDn6ov2OC67lVceyvuWn2IvQI6BSsqMq11FKPcLblkHgtIqGgjvI3x8FfLjyO5M2gqQIQhULghCEAKBWUnEKeghSnRDVlFZSKapLe5P1VHxChlq3tSRnyLZjw8cCDw3qDPhpbrHqPuH/afkUzHIW7lOhrQd+ixlj6otd8yua/W248QdD4JVlaSwNkHWAPxHt4KG/DHD0H37H6/6hqiyNc0NJHsiy9cx7fSjd3ts8fVI84bxNv1gR8VbxY9/wBCKFWRZeCZv3m+IR0zfvN8Qra49yD2yLJPnLfvX7tfgltDnejG49ruoPeq+JHuTR5ZJe8Dv4Aak9wUlmGvPpPDRyZqf8x+ilw0zI9wAPEnVx9qq8jfur1J0kKHD3P1f1W/dHpHvPBKxSBoYMoALdwHLiE9NXclCe4nekcfVi10I0Tw4Ajd+NErKmZKVzXZotSfSYdzu3sPanYqgHQ3a77rtD7Oa21VsylCZ6YPaWu3OBB56hcTrvIDUCUiGpgMV9DLnbKG34tawgkDtF+xd1yIyI0nzJWxWYLg0dJTxwRCzI2ho5k7y424kkk9pU3Knci9yK1kDOVeOsBcr2WdrdN54NbqfBSqPDS4h0gsBq1nzPMrOWSuRKjY9hVMQC8ixO4cgrBCFiaghCEAIQhACEIQAo89IHd6kIUp0Q1ZUyQlu9IsrhzQd6iy0PJaKfcq4kRkpG4qSyv5hMPgI4JFlakyCwbVtKc6QHiFV2RZV0Im2WJhYfVZ4BAhZ91ngFXXPMoueZVfDQss+kaOQSHVjQq+yLK2hC2SX1x4BRnyE7yiycZTk8FbZEDNk5FTlylxUQG9SQ2yq59iVEagpg3vXlTRMkFnNBT6Fm3ZeipfghH5uVw7HdYe9NmhnHrRn2EfNXSFBFIpRQznjGPYT8043BnH05XHsb1R471bIQUiNS4eyP0WgdvHxUlCEJBCEIAQhCAEIQgBCEIAQhCAEIQgAhNupweCcQlgjOohzTZoTzU1CtqZFIg+ZFHmRU5CamRpIYoe1LbRBSUJqZNIbbABwTiEKpIIQhACEIQAhCEAIQhACEIQAhCEAIQhA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45062" name="AutoShape 6" descr="data:image/jpeg;base64,/9j/4AAQSkZJRgABAQAAAQABAAD/2wCEAAkGBhQRERQUEhASEhUWFRUWFBQRFRQQEhcWFBAXFBcUFhIXHCYfFxkkHBQUHy8hIycpLCwsFh4xNTAqNSYrLCoBCQoKDgwOGg8PGiwkHSQpLCwsKiksLCksKSosNC0sKSwqLDAsLCwsLCkvLCwsKSwpLCwsLCwpLCwtLCwpKSwsKf/AABEIAM4A9AMBIgACEQEDEQH/xAAcAAABBQEBAQAAAAAAAAAAAAAAAgMEBQYHAQj/xABJEAABAwIDBAUJAwgKAQUAAAABAAIDBBEFEiEGMUFREyJhcZEHFDJCgaGxwdFDUvAWM2JylLLT4RUjU1SCkqLC0vGzFyQlY3T/xAAZAQEAAwEBAAAAAAAAAAAAAAAAAQIDBAX/xAAxEQACAgECBAMHAwUBAAAAAAAAAQIRAxIhBDFBURNCkSIyYXGBofDB0fEUJDNisSP/2gAMAwEAAhEDEQA/AO4oQhACEIQAhCEAIUauxGOFuaR4aO34AcT2BZHFNu3G4gbYfffv9jfr4LbHgnk91GU8sYczaSzNaLucABvJNh4qkrdtKePQPMh5RjN/q9H3rn9XWSSm8j3PP6R0HcNw9iYyrvhwMV7zOSXFSfuo19T5RD9nB7Xut7gD8VXSbeVJ3CJvc1xPiXKjigLjZrS48mguPgFNi2eqHboH+0Zf3rLo8HDDml9THxcsurJDts6r+0aO5jfmvW7aVQ+0ae9jfkvG7I1J+x/1s/5Lx2yNSPsfB8f/ACT+3/1+w/8AX4/clRbe1A3ticO5wPjm+Ssabyif2kBHaxwd7jb4rOS4BUN3wSewZv3bqE+ItNnAtPIgg+BTwMM+SX0Hi5Y9TpNFthTSadJkPKTqe86e9XLJAdQQVxvKpVFiMsJ/q5HM7AbtPe06LmnwK8j9TaPFPzI64hYzC9vNwnZb9NlyPa3f4X7lqocRjezO2RpbzuLLgyYZ4/eR2QyxnyJKFRVm2VPHoHl5/QFx47lWSeUNvqwPPeQEjgyS5RZDzQXNmwQsczyiN4wO9jgVY0m29O/RxdGf0xp4jRTLBkjziws0H1NAhNwVDXi7HBw5g3TixNQQhCAEIQgBCEIAQhCAEIXjnAC5QASs3ju1zY7sis9+4n1W9/M9gVdtDtQZLxwmzdznje7sbyHbx+Oayr0cHC+afocWXP0ie1dS+V2aRxceZ4dgHAdybjhLiA0Ek7gBcn2BXWDbNPnsT1GfeI1P6o+fxW2w7Bo4BZjQDxJ1ce8roycTDHsuZjDBKe7Mdh2xMsmshEY5ek7w3Dx9i0dFsfTx72dIecnW9273K6c8AXJAHM6BVOIbVQxb3XPIfi/uXnT4nJN1f0X5Z1rDjgrf3LSOna0Wa0AcgLDwTllh6vb9x/Nx+06fVVM+19Q71gO6/wBbJHhs0vL6v8ZD4jHHkdOQuTPx6c/anwH0Q3HZx9qfBv0Wn9Dm+Hq/2K/1cOzOsEJuakY8WcxrhyIBHgVzWHa2ob69++/1VpSbfvHpsv3WP0VHwuaO9ej/AILLiMb5l5W7GQSei0xnmw2H+U6LN4jsbNHqy0rf0dHf5ePsJWmoNr4ZdL5TyP03+Cn1+JNZEXgh3AW11SHE5YPS/RiWLHNWvsc2iouLwWjg3c5xHDXcO1KkuRawa37rdB3n7x7SrGZpe4ucbk702YbL0lK95c/+HHo7Fb5ujzdRKTa+klBdE+WQA2Jjpqp4Bte12x79R4p/8oIOVR+yVf8ACU+NHuT4T7Dnm6PN03+UEHKo/ZKv+Ej8oIOVR+yVf8JPGXceG+xNoqiSF143lvYNx7wtrgW0gm6rwGv9zu5c+pNoaeSYQNe8SlpcGSQzwuLRe5/rGDTQ+CtmxWNxoRuIXPlhDKrXPuaQcsbOjoVbgmI9LHr6Q0P1VkvMap0zvTtWCEIUEghCEAIQhAeErG7S48ZCYoz1Ro4j1uwdnx+NltRi+RvRsPWcNSOA+p/HBZHIu/hsPnl9Dkz5PKhnKtPgGy17STDtaw/F308eSc2bwC9pZB2saf3j8vFahzgBc6AKeI4ivZiRiw+aR61ttyp8X2mjgFgczuQ1/wC/xqqraHajeyL2n8fDx5LJvJcbk3J4lYYOGll9qWy+7LZc+naJMxPaGWY6uLRyB18eHsVVkT+RGRetjxwxqoKjhk3J2xjIjIn8iMi0srQxkRkT+RGRLFDGRGRP5EZEsUMdGr/BWudEbknrkC5vYNaPmSqfIr/Zw3jcOTz72g/Vc3EPZfM2wr2h/wA3SZqfqu7j8FYZEiZnVd3H4Ll1HVpOYYFgklHS09bRsMgfBEaumG+UBn52LlKLk29bv37nCa+OqibNC8PY4XBG8c2kcHDiEnYdv/x1H/8Ani/cCy+LVRo8Re7DopJyWmTEaWIAxAcJQb9WoOvVFy7lzzUtKLONm26BUG0uPGAsggZ01XL+ai4NG4zSkejGPfaw4keYnt7G6GLzBoq6ioaTBE31baOfNqOja07wSLkW0FyG/JvDE6KSUuc+tc61aZhlnbIPs8vqxi3VA0IHZYWeS9kRo6srqHZfzWto3SPM1RN5y6eZ29xELbNaPVY3cB/0tp5uq/F2/wDv6Duq/wDwtV9kSLrkGrFYKckg5HQrTLO0jOu3vC0S5cruTNcfIEIQszQEIQgBR6+rETHOPAfgKQsvtRWZnCMbhqe/h9fatMUNcqKZJaUUM8pe4udvJuforDAcJ6V93DqN39p5fX+ahMhLiABck2HeVucNohFGGjlqeZ4ld2bJojSOXHDU9ySBYLJbSY8STHGdOJH4/G9Wm0eKdGzI09Y7+7l+PmsYW31K5eHxeI9UuS+7/Y0zZK9lEfIjIpGRGRetZxUR8iMikZEZE1CiPkRkUjIjImoUR8iMikZEZE1CiPkRkUjIjImoUR8il4RVdFLro19mk8nA9U+8j2hIyJL4QRYjQqk1qjRaPsuzW5UiZvVd3H4KowrGsto5j2MkO48muPA9vHv33xjuO/5rz3adM7E01aOZ4BtI+aipKLDyHVHm8QnntmipW5AC5x3Ol3gM5g33LbbP7OxUUQjiBNyXSSPOaSWQ+lJI7i4qDh/k6padpbAaqFpOYthq6mIE2AuQ14ubAKT+R0X94r/26s/iKisuyZS4NDE9744Io3vvnfHGxj33NzmcBd2uuqpdpNmZDIKuiIjq2CxB0jqGD7GXw0dw07CJ35HRf3iv/bqz+Ij8jov7xX/t1Z/EUgztDtRFW1tDlDo5o/O2z08nVlif0DLgg723vZ2429i3OVU9DsPTQ1IqmiV04aW9JLPNM7KW5bHO430V0xpe7Kz/ABO4N+pUOWnmKvkSMLhzPvwb8T+PerhNU1OGNDR+O1Ornbvc0SoEIQhIIQhAImkytJPALDVEhe5zjxJP8lq8dmyxEc9PH+V1lsq7OHVKzmyu3RY7O0eaQuO5u7vP8r+K008oY0uO4C6gYFT5Ygeevj/KyZ2kqbMDRx1PcPx7lhmk5SpfI0gtMbMxXTmR5ceaj5E/kRkXowShFRRyPd2MZEZE/kRkVrIoYyIyJ/IjIlihjIjIn8iMiWKGMiMifyIyJYoYyIyJ/IjIlihjIjIn8iMiWKI74QRYi69paiWH82/M3+zk1H+E7x8OxP5EZFWSUuZKtciXDtS37WKRna0dI33a+5S2bRU5+2A/WBb8QqnIkSMa0XLQTwHPtPYsHhXRmiyMuZtoqdouZm2O61zfuACrqjbaIfm45ZT+r0bfaXWPgCqiSDMbkXP40HJeebLSHDLzP0KPNLohFdjtTPpmELPux+ke+Q6+Fk1DXTMFmzSDucVI83R5uumMMcVyRg3J82P0209Uz7Uu7HgOH1V9h23d9Jo8v6TNR7Qs15ujzdUngxS6V8ti8ck49Tp1NVNkaHMcHA8RqnVzjDax8DszD3t4FbzDcRbMwOb7RxBXmZcLxv4Hbjy6/mS0IQsTYpNon+iO8+A/mqYR3WrqcPZIbuvpyNkz/Q0Y1AOmu/kumGVRjRjKDbslwMs0DkFm8dkzSkcrD3fUladu5ZOq1e483H4lZY98i+r/AD1Jye7RDyIyKRkRkXfZhRHyIyKRkRkSxRHyIyKRkRkSxRHyIyJ5liLggjmDceKVkSxRHyIyJ9wsLnQDeToFEq8VhiidNJMxsTbZn3Dmi5sBpfW5Aso1ChzIjIsRsx5TmSyGGc3kfUFlOYY3FroyQGOdrpx9m8Lf5FEZqW6JcWuZEika++VzXWJacpDrOBsWm24jkocmNQtqW0pf/XPYZGtsbFoLh6W6/Vdp2LOeTXqTYlCd7Kx77HfleXAH25EbRwgY7hpG90cwd3NjkI/ecq+I6TJ0b0bPIvMi5XtGJBVT/wBJSYlFEXkQSUlvNGxlxDM4tv3X9a/sXUcKkY+CJ0cnSsLG5ZN5cA22Y9ptr2qY5LYcKF5E1JHc38O7gFMazrDuP0+aX0ClS3K6bK3oEebqy6BUm2uJGkoKiZpyuayzDa9nvIYw2twLgddNFZ5KI0GXxXaKeepdR4c1pez8/Uv60UXCwG4vB01vqCLaEj1vk7mcCZMVrS87zG8xsv2Mvu8FV4lipwTCqaOEDzqpb0jnuAdlLmtc953hxGZrW3uNCeGsCSoxykpRWyS5o3C7o5Mr3sa/Rr3x2GXVzTobjS4GoWDyJ+9v+hro7FvJiFZhUrRWSedUb3BonDbSRE7s/Z3k3tob6LdtiBAIsQdQRuIPFYDYWqnxWhr21c3TNyhjA5rGBrsjn5g4Nte+Q6jTKCtV5MpTLhdM528Ncwd0cro2+5oV4ZPQrKBbdArHBKgxSDk7Q/Ve9AvRCrTeqLRVRp2a5CapXXY09gQvOOwjVdNK512Pyi265HE8gm46SYEXkBHEZju8E9V15YbBmb22+SZbixJt0fvP0Wy1VyKOixCyuX5/Fapu4LMvbZzhyc4eDiqY/wDJ9H+hE+Q3lVXtLtBFQ07ppToNGtFsz3kGzG37iewAngrey5/twGyYthcMxtDeSSxNmmRurAeB6zWD/HbiuqUqWxmkOYLtDiktVB09C2GmmDz1QXuYOjLmmR+bqm4Gha30t11o8T2rpKaQRz1UUbzbqudqL7i63ojtNk7iu09PTSxRSyhskz2sjYAXOJc4NBIHoi5Auea5hhLqJrMVGI9GKozTAdKLy5bdTob63zajLrbLwsqanHay1Wbfabyg09BKI5WSuvD0rXMAcx13FoYDfecpN9w011UOm2yqKuGdlNRhlXE5gfBVOsBHICQ+/VubD0SRv37r42no3luAOnaSC5zNfuipa6AacMuQ9w1W0goJYMfke2N5hqaYF7w0mNskdgMz9wNo7W/+wKuqTJpIoPJTHWhzoGyQtp6aZ7J43gumzkG4aQLZcwOt94O9LlxStxBldUwVT6eGl6VsMUIBfK+Jme73EX1GXT9K1tLnTbNYFNBiWIyFmWCYxOjddvWcGkvs0G41c69wFA/9P6qGSoFHiAggqHl72GISPYXekGO3dnDS3EXRJpULVlJi2KPrabB6eSXq1jr1MlwzP0Lmgx6WFy53jlWywvZSgpJHxxRxsfMwZoXvMmdsZvcRPJuATvsolD5M6dtI6kme+oi6QyRZrMfFcAEMc3mbk8Dc6Kbs3sFTULjJGHySkWM07ukktyBAAHLQcFZJ3bIddCg2ahFPjldA1oayWGOZgaAGgNDQQANwzSP07FvsqbGHx9L0vRs6XLk6TKOkyXvkz77X1sn7K8VRV7mCxnAqykr31tBC2obO0Nngc9sZzAAB4JI06oPEgl2ljo/szgNVLWOr69jIniMxQQMId0bCSS5zgSM2pG/1joNANtZFlGlWTZkMb2Pq6mSQf0pJHTy6OgELCQ0tsWCS97HXhxV/g2DspYI4I75I25QXG7jxLieZJJ9qsLIspSSdkDL9C09tj7dPjZScqaljzAg8V7Rz5uq7027+0cHBVbphDmVZHyr0zn4TUhouQI3HubOxzj7ACVs8qZrKJssb45G5mPa5jweLXCxHgUe6osjh3ljd0seHVDReOSn0c0ENuQ11td2/ceR5K9268p1JNhro6d+eWdjWFmVzejFxnzXta1iBYnUg6hN08jMLa/DcXhMtC57jS1AaXtAJLrHJ1muuSdOsCTvBBWhosAwFkEmR1H0cgDXudUZiNQ4NEj35mG4adCNwWW+5YwGx+0zabCpKaEdNWVc0jYomdYsa+JkWd9xYHR5A7idLrr2x2AmjooIDbMxnXsbjO4l77HiMzisZhuM0FPMIcEoBV1BuHSDOGMZfrF1RJchvdpu13BdOga7KM+XNYZsl8t+IBOpCtAiQnKvC1PZU5QwZ3/otOp5nkpnOkQlZcUzLMaOQC8TqFzGw1JKG6uNr2SPP2ffCTiMd2Hs/7VJZaxgpIo5NGjY8EXBuFRV0dpX9tneI+t1Y4VLdtuSZxmLVrv8ACfiPn4rN+xJP4h7orbKo2l2Ugr4xHUMJtcse05ZGEixLXfIgg2FwrqyLLre5mZfZzyeUlE/pGNfLLraadwkkFxbq2ADTbS4F7KzxDZilneJJqWCV4Fs0kbXGw3A3Go71a2RZRSWwG+jGmg03dmltOSVZKsiysBFkWS7IsgEWRZLsiyARZFkuyLIBFkWS7IsgEWRZLsiyARZM1FNmsQcrhucPxqFJsoNbi0cWhN3fdbqfby9qVexDaW7H4MSsQ2UZHcD6ju48O4qeGrIVG0chPVY1u/0uudfd7lC/pWfhIW9jQ1o9wVo8Nlb6V8X/ACZPiIo29XQslYWSxskYd7JGh7T3tOhWfd5M8NJJ8wh15BwHgDoqpuM1A+2d7cp+IU2m2qmb6Qa8d2U+I09ymXCzXZ/nxC4iPxNJQYVFAzJDDHE37sbWsbvvuHen5HBouSAO1VeH4y2d2UzdETwLQPB1yFoafBmNOY3eebjm8FyScoumq+Z0RqW6ZBggdL6ILWcXHQn9UfNXUEAY0NaLAJYC9WXM0SoEIQhIl7bhUM0eVxC0CrcTg9bxWuN06KSRHoJcru9WtTAHsLeY0PbwKo7K4op8ze0JljZEX0KZvbvGh7wvbKZilNlOcbjo/wCTvkotlOOdqnzRDVCbIslWRZakCbIslWRZAJsiyVZFkAmyLJVkWQCbIslWRZAJsiyVZFkAmyEqyi18tm2G8oQ9ivxTEjq1htzcN/cPqqXzdWXm6OgXZCoLY5ZJye5W+bpudmVpdyF1bdAouKYe6SGRrCA4tcGk7s1tL9l7K7yFdBz+k8pMBlLJLtF7ZyOre9t/LtOi27Ybi44r52q6R8T3RyNLXtJa5p3ghfSeG0OSGJtvRjY3wYAufBnlK1I2y4oqqI3m6v8AAMfdEQyQlzOBOpb/ACULoEebrXIo5FTM4pxdo6A1wIuNQvVSbN1ZLSw8N3crteTJaXTO+LtWCEIUFgSJY8wsloQFFLFlNkqnmym/irCtpswuN6rLLoT1Iyaou2kObzBGqp6inMbreqfRP+09qdpKnKbHcrJ7GvbYi4KwlFxdot7xTWRZLqIDEddW8HfJ31XlltGakVoTZFkqyLK5AmyLJVkWQCbIslWRZAJsiyVZFkAmyLJVkWQCbKFUMuT2H5BT7KGTd7h3G/DkRf2DxUakmg0R+gR0ClZUZVtqKURegTVUQxpcSAAFKqJAxrnHcASuA7X+UieSWWONwDA5zQ7Uu00NuA4qksmklQsjwUgxHHA0C7XTgv0uMkLRnv2EMI9q+gegXLPITs5pNWOB1/qYr3GmjpHDn6ov2OC67lVceyvuWn2IvQI6BSsqMq11FKPcLblkHgtIqGgjvI3x8FfLjyO5M2gqQIQhULghCEAKBWUnEKeghSnRDVlFZSKapLe5P1VHxChlq3tSRnyLZjw8cCDw3qDPhpbrHqPuH/afkUzHIW7lOhrQd+ixlj6otd8yua/W248QdD4JVlaSwNkHWAPxHt4KG/DHD0H37H6/6hqiyNc0NJHsiy9cx7fSjd3ts8fVI84bxNv1gR8VbxY9/wBCKFWRZeCZv3m+IR0zfvN8Qra49yD2yLJPnLfvX7tfgltDnejG49ruoPeq+JHuTR5ZJe8Dv4Aak9wUlmGvPpPDRyZqf8x+ilw0zI9wAPEnVx9qq8jfur1J0kKHD3P1f1W/dHpHvPBKxSBoYMoALdwHLiE9NXclCe4nekcfVi10I0Tw4Ajd+NErKmZKVzXZotSfSYdzu3sPanYqgHQ3a77rtD7Oa21VsylCZ6YPaWu3OBB56hcTrvIDUCUiGpgMV9DLnbKG34tawgkDtF+xd1yIyI0nzJWxWYLg0dJTxwRCzI2ho5k7y424kkk9pU3Knci9yK1kDOVeOsBcr2WdrdN54NbqfBSqPDS4h0gsBq1nzPMrOWSuRKjY9hVMQC8ixO4cgrBCFiaghCEAIQhACEIQAo89IHd6kIUp0Q1ZUyQlu9IsrhzQd6iy0PJaKfcq4kRkpG4qSyv5hMPgI4JFlakyCwbVtKc6QHiFV2RZV0Im2WJhYfVZ4BAhZ91ngFXXPMoueZVfDQss+kaOQSHVjQq+yLK2hC2SX1x4BRnyE7yiycZTk8FbZEDNk5FTlylxUQG9SQ2yq59iVEagpg3vXlTRMkFnNBT6Fm3ZeipfghH5uVw7HdYe9NmhnHrRn2EfNXSFBFIpRQznjGPYT8043BnH05XHsb1R471bIQUiNS4eyP0WgdvHxUlCEJBCEIAQhCAEIQgBCEIAQhCAEIQgAhNupweCcQlgjOohzTZoTzU1CtqZFIg+ZFHmRU5CamRpIYoe1LbRBSUJqZNIbbABwTiEKpIIQhACEIQAhCEAIQhACEIQAhCEAIQhA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pic>
        <p:nvPicPr>
          <p:cNvPr id="8" name="Picture 7" descr="Contact inform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1988840"/>
            <a:ext cx="4150767" cy="294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Title I, Part A: Uses of Funds </a:t>
            </a:r>
            <a:br>
              <a:rPr lang="en-US" sz="4000" b="1" dirty="0" smtClean="0"/>
            </a:br>
            <a:r>
              <a:rPr lang="en-US" sz="4000" b="1" dirty="0" smtClean="0"/>
              <a:t>What has not changed? </a:t>
            </a:r>
            <a:br>
              <a:rPr lang="en-US" sz="4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43400"/>
          </a:xfrm>
        </p:spPr>
        <p:txBody>
          <a:bodyPr anchor="ctr"/>
          <a:lstStyle/>
          <a:p>
            <a:pPr marL="274320" indent="-274320"/>
            <a:r>
              <a:rPr lang="en-US" b="1" dirty="0" smtClean="0"/>
              <a:t>Legislative Purpose </a:t>
            </a:r>
            <a:r>
              <a:rPr lang="en-US" b="1" i="1" dirty="0" smtClean="0"/>
              <a:t>(</a:t>
            </a:r>
            <a:r>
              <a:rPr lang="en-US" b="1" dirty="0" smtClean="0"/>
              <a:t>ESSA §1001)   </a:t>
            </a:r>
            <a:r>
              <a:rPr lang="en-US" dirty="0" smtClean="0"/>
              <a:t>“to provide all children significant opportunity to receive a fair, equitable, and high-quality education, and to close educational achievement gaps.”</a:t>
            </a:r>
          </a:p>
          <a:p>
            <a:pPr marL="274320" indent="-274320"/>
            <a:r>
              <a:rPr lang="en-US" b="1" dirty="0" smtClean="0"/>
              <a:t>Legislative Intent (Part A): </a:t>
            </a:r>
            <a:r>
              <a:rPr lang="en-US" dirty="0" smtClean="0"/>
              <a:t>Improving Basic Programs Operated by Local Educational Agencies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Title I, Part A: Uses of Funds </a:t>
            </a:r>
            <a:br>
              <a:rPr lang="en-US" sz="4000" b="1" dirty="0" smtClean="0"/>
            </a:br>
            <a:r>
              <a:rPr lang="en-US" sz="4000" b="1" dirty="0" smtClean="0"/>
              <a:t>What has not changed?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43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Consistent with Uniform Grant Guidance</a:t>
            </a:r>
          </a:p>
          <a:p>
            <a:pPr algn="ctr">
              <a:buNone/>
            </a:pPr>
            <a:r>
              <a:rPr lang="en-US" b="1" dirty="0" smtClean="0"/>
              <a:t>2 CFR 200.403 </a:t>
            </a:r>
            <a:r>
              <a:rPr lang="en-US" b="1" i="1" dirty="0" smtClean="0"/>
              <a:t>Factors affecting </a:t>
            </a:r>
            <a:r>
              <a:rPr lang="en-US" b="1" i="1" dirty="0" err="1" smtClean="0"/>
              <a:t>allowability</a:t>
            </a:r>
            <a:r>
              <a:rPr lang="en-US" b="1" i="1" dirty="0" smtClean="0"/>
              <a:t> of costs</a:t>
            </a:r>
          </a:p>
          <a:p>
            <a:pPr>
              <a:buNone/>
            </a:pPr>
            <a:r>
              <a:rPr lang="en-US" dirty="0" smtClean="0"/>
              <a:t>“ costs must meet the following general criteria in order to be allowable under Federal awards:</a:t>
            </a:r>
          </a:p>
          <a:p>
            <a:pPr>
              <a:buNone/>
            </a:pPr>
            <a:r>
              <a:rPr lang="en-US" dirty="0" smtClean="0"/>
              <a:t> . . . Be </a:t>
            </a:r>
            <a:r>
              <a:rPr lang="en-US" b="1" u="sng" dirty="0" smtClean="0"/>
              <a:t>necessary</a:t>
            </a:r>
            <a:r>
              <a:rPr lang="en-US" dirty="0" smtClean="0"/>
              <a:t> and </a:t>
            </a:r>
            <a:r>
              <a:rPr lang="en-US" b="1" u="sng" dirty="0" smtClean="0"/>
              <a:t>reasonable</a:t>
            </a:r>
            <a:r>
              <a:rPr lang="en-US" dirty="0" smtClean="0"/>
              <a:t> for the performance of the Federal award and be </a:t>
            </a:r>
            <a:r>
              <a:rPr lang="en-US" b="1" u="sng" dirty="0" smtClean="0"/>
              <a:t>allocable</a:t>
            </a:r>
            <a:r>
              <a:rPr lang="en-US" dirty="0" smtClean="0"/>
              <a:t> thereto under these principles.</a:t>
            </a:r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Title I, Part A: Uses of Funds </a:t>
            </a:r>
            <a:br>
              <a:rPr lang="en-US" sz="4000" b="1" dirty="0" smtClean="0"/>
            </a:br>
            <a:r>
              <a:rPr lang="en-US" sz="4000" b="1" dirty="0" smtClean="0"/>
              <a:t>What has not changed?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43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Uniform Grant Guidance</a:t>
            </a:r>
          </a:p>
          <a:p>
            <a:pPr algn="ctr">
              <a:buNone/>
            </a:pPr>
            <a:r>
              <a:rPr lang="en-US" sz="2800" dirty="0" smtClean="0"/>
              <a:t>Critical questions for meeting the “necessary and reasonable” standard</a:t>
            </a:r>
          </a:p>
          <a:p>
            <a:pPr marL="365760" indent="-36576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cs typeface="Arial" charset="0"/>
              </a:rPr>
              <a:t>How is the expenditure reasonable and necessary to carry out the intent and purpose of the program?</a:t>
            </a:r>
          </a:p>
          <a:p>
            <a:pPr marL="365760" indent="-36576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cs typeface="Arial" charset="0"/>
              </a:rPr>
              <a:t>What need, as identified in the comprehensive needs assessment, does the expenditure address? </a:t>
            </a:r>
          </a:p>
          <a:p>
            <a:pPr marL="365760" indent="-36576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ea typeface="ＭＳ Ｐゴシック"/>
                <a:cs typeface="Arial" charset="0"/>
              </a:rPr>
              <a:t>How will the expenditure be evaluated to measure a positive impact on student achievement?</a:t>
            </a:r>
            <a:endParaRPr lang="en-US" sz="2400" i="1" dirty="0" smtClean="0">
              <a:cs typeface="Arial" charset="0"/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Title I, Part A: Uses of Funds </a:t>
            </a:r>
            <a:br>
              <a:rPr lang="en-US" sz="4000" b="1" dirty="0" smtClean="0"/>
            </a:br>
            <a:r>
              <a:rPr lang="en-US" sz="4000" b="1" dirty="0" smtClean="0"/>
              <a:t>What has not changed?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43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Uniform Grant Guidance</a:t>
            </a:r>
          </a:p>
          <a:p>
            <a:pPr algn="ctr">
              <a:buNone/>
            </a:pPr>
            <a:r>
              <a:rPr lang="en-US" sz="2800" dirty="0" smtClean="0"/>
              <a:t>Critical questions for meeting the “necessary and reasonable” standard</a:t>
            </a:r>
          </a:p>
          <a:p>
            <a:pPr algn="ctr">
              <a:buNone/>
            </a:pPr>
            <a:endParaRPr lang="en-US" sz="1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a typeface="ＭＳ Ｐゴシック"/>
                <a:cs typeface="Arial" charset="0"/>
              </a:rPr>
              <a:t>Schoolwide programs: How will the expenditure upgrade the entire educational program, especially for the lowest achieving students?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a typeface="ＭＳ Ｐゴシック"/>
                <a:cs typeface="Arial" charset="0"/>
              </a:rPr>
              <a:t>Targeted Assistance programs: How will the expenditure increase the academic achievement of the school’s lowest performing students?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Uses of Title I Funds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i="1" dirty="0" smtClean="0"/>
              <a:t>New</a:t>
            </a:r>
            <a:r>
              <a:rPr lang="en-US" sz="3600" dirty="0" smtClean="0"/>
              <a:t> </a:t>
            </a:r>
            <a:r>
              <a:rPr lang="en-US" sz="3600" b="1" i="1" dirty="0" smtClean="0"/>
              <a:t>ESSA Language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68552"/>
          </a:xfrm>
        </p:spPr>
        <p:txBody>
          <a:bodyPr anchor="ctr"/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Counseling, 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School-based mental health programs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Mentoring services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Strategies to improve students’ skills outside the academic subject areas; 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Schoolwide tiered model: to prevent and address problem behavior, early intervening services (IDEA coordination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Uses of Title I Funds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i="1" dirty="0" smtClean="0"/>
              <a:t>New</a:t>
            </a:r>
            <a:r>
              <a:rPr lang="en-US" sz="3600" dirty="0" smtClean="0"/>
              <a:t> </a:t>
            </a:r>
            <a:r>
              <a:rPr lang="en-US" sz="3600" b="1" i="1" dirty="0" smtClean="0"/>
              <a:t>ESSA Language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43400"/>
          </a:xfrm>
        </p:spPr>
        <p:txBody>
          <a:bodyPr anchor="ctr"/>
          <a:lstStyle/>
          <a:p>
            <a:pPr marL="274320" indent="-274320"/>
            <a:r>
              <a:rPr lang="en-US" dirty="0" smtClean="0"/>
              <a:t>Preparation for and awareness of postsecondary education and the workforce opportunities (CTE)</a:t>
            </a:r>
          </a:p>
          <a:p>
            <a:pPr marL="274320" indent="-274320"/>
            <a:r>
              <a:rPr lang="en-US" dirty="0" smtClean="0"/>
              <a:t>Advanced Placement, International Baccalaureate exams (preparation for, test fees) </a:t>
            </a:r>
          </a:p>
          <a:p>
            <a:pPr marL="274320" indent="-274320"/>
            <a:r>
              <a:rPr lang="en-US" dirty="0" smtClean="0"/>
              <a:t>Dual or concurrent enrollment, or early college high schools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70992"/>
          </a:xfrm>
        </p:spPr>
        <p:txBody>
          <a:bodyPr/>
          <a:lstStyle/>
          <a:p>
            <a:r>
              <a:rPr lang="en-US" sz="4000" b="1" dirty="0" smtClean="0"/>
              <a:t>Supplement Not Supplant </a:t>
            </a:r>
            <a:br>
              <a:rPr lang="en-US" sz="4000" b="1" dirty="0" smtClean="0"/>
            </a:br>
            <a:r>
              <a:rPr lang="en-US" sz="4000" b="1" i="1" dirty="0" smtClean="0"/>
              <a:t>2017-2018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43400"/>
          </a:xfrm>
        </p:spPr>
        <p:txBody>
          <a:bodyPr anchor="ctr"/>
          <a:lstStyle/>
          <a:p>
            <a:pPr algn="ctr">
              <a:buNone/>
            </a:pPr>
            <a:r>
              <a:rPr lang="en-US" sz="2800" b="1" dirty="0" smtClean="0"/>
              <a:t>SEC. 1118. (20 U.S.C. 6321) FISCAL REQUIREMENTS</a:t>
            </a:r>
          </a:p>
          <a:p>
            <a:pPr>
              <a:buNone/>
            </a:pPr>
            <a:r>
              <a:rPr lang="en-US" sz="2400" dirty="0" smtClean="0"/>
              <a:t>(3) SPECIAL RULE.—No local educational agency shall be</a:t>
            </a:r>
          </a:p>
          <a:p>
            <a:pPr>
              <a:buNone/>
            </a:pPr>
            <a:r>
              <a:rPr lang="en-US" sz="2400" dirty="0" smtClean="0"/>
              <a:t>required to—</a:t>
            </a:r>
          </a:p>
          <a:p>
            <a:pPr lvl="1">
              <a:buNone/>
            </a:pPr>
            <a:r>
              <a:rPr lang="en-US" sz="2000" dirty="0" smtClean="0"/>
              <a:t>(A) identify that an individual cost or service supported</a:t>
            </a:r>
          </a:p>
          <a:p>
            <a:pPr lvl="1">
              <a:buNone/>
            </a:pPr>
            <a:r>
              <a:rPr lang="en-US" sz="2000" dirty="0" smtClean="0"/>
              <a:t>under this part is supplemental; or</a:t>
            </a:r>
          </a:p>
          <a:p>
            <a:pPr lvl="1">
              <a:buNone/>
            </a:pPr>
            <a:r>
              <a:rPr lang="en-US" sz="2000" dirty="0" smtClean="0"/>
              <a:t>(B) provide services under this part through a particular</a:t>
            </a:r>
          </a:p>
          <a:p>
            <a:pPr lvl="1">
              <a:buNone/>
            </a:pPr>
            <a:r>
              <a:rPr lang="en-US" sz="2000" dirty="0" smtClean="0"/>
              <a:t>instructional method or in a particular instructional</a:t>
            </a:r>
          </a:p>
          <a:p>
            <a:pPr lvl="1">
              <a:buNone/>
            </a:pPr>
            <a:r>
              <a:rPr lang="en-US" sz="2000" dirty="0" smtClean="0"/>
              <a:t>setting in order to demonstrate such agency’s compliance</a:t>
            </a:r>
          </a:p>
          <a:p>
            <a:pPr lvl="1">
              <a:buNone/>
            </a:pPr>
            <a:r>
              <a:rPr lang="en-US" sz="2000" dirty="0" smtClean="0"/>
              <a:t>with paragraph (1).</a:t>
            </a:r>
          </a:p>
          <a:p>
            <a:pPr lvl="1"/>
            <a:endParaRPr lang="en-US" sz="1200" dirty="0" smtClean="0"/>
          </a:p>
          <a:p>
            <a:pPr lvl="1" algn="ctr">
              <a:buNone/>
            </a:pPr>
            <a:r>
              <a:rPr lang="en-US" sz="2400" b="1" dirty="0" smtClean="0"/>
              <a:t>What does this mean?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Supplement Not Supplant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416"/>
          </a:xfrm>
        </p:spPr>
        <p:txBody>
          <a:bodyPr anchor="ctr"/>
          <a:lstStyle/>
          <a:p>
            <a:pPr algn="ctr">
              <a:buNone/>
            </a:pPr>
            <a:r>
              <a:rPr lang="en-US" sz="2400" dirty="0" smtClean="0"/>
              <a:t>Getting there on final interpretation – Proposed Regulations</a:t>
            </a:r>
          </a:p>
          <a:p>
            <a:pPr algn="ctr">
              <a:buNone/>
            </a:pPr>
            <a:r>
              <a:rPr lang="en-US" sz="2400" dirty="0" smtClean="0">
                <a:hlinkClick r:id="rId2"/>
              </a:rPr>
              <a:t>https://www.federalregister.gov/documents/2016/09/06/2016-20989/title-i-improving-the-academic-achievement-of-the-disadvantaged-supplement-not-supplant</a:t>
            </a:r>
            <a:r>
              <a:rPr lang="en-US" sz="2400" dirty="0" smtClean="0"/>
              <a:t> </a:t>
            </a:r>
          </a:p>
          <a:p>
            <a:pPr algn="ctr">
              <a:buNone/>
            </a:pPr>
            <a:endParaRPr lang="en-US" sz="2400" dirty="0" smtClean="0"/>
          </a:p>
          <a:p>
            <a:pPr marL="274320" indent="-274320"/>
            <a:r>
              <a:rPr lang="en-US" sz="2400" dirty="0" smtClean="0"/>
              <a:t>Not Final Regulations yet – Open for Comments</a:t>
            </a:r>
          </a:p>
          <a:p>
            <a:pPr lvl="1"/>
            <a:r>
              <a:rPr lang="en-US" sz="2400" dirty="0" smtClean="0"/>
              <a:t>	Comment period ends November 07,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816</Words>
  <Application>Microsoft Office PowerPoint</Application>
  <PresentationFormat>On-screen Show (4:3)</PresentationFormat>
  <Paragraphs>124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Georgia</vt:lpstr>
      <vt:lpstr>Palatino</vt:lpstr>
      <vt:lpstr>Wingdings</vt:lpstr>
      <vt:lpstr>Wingdings 2</vt:lpstr>
      <vt:lpstr>Office Theme</vt:lpstr>
      <vt:lpstr>New Fiscal Rules for Funding Flexibility with Title I, Part A</vt:lpstr>
      <vt:lpstr>Title I, Part A: Uses of Funds  What has not changed?    </vt:lpstr>
      <vt:lpstr>Title I, Part A: Uses of Funds  What has not changed?  </vt:lpstr>
      <vt:lpstr>Title I, Part A: Uses of Funds  What has not changed?  </vt:lpstr>
      <vt:lpstr>Title I, Part A: Uses of Funds  What has not changed?  </vt:lpstr>
      <vt:lpstr>Uses of Title I Funds New ESSA Language </vt:lpstr>
      <vt:lpstr>Uses of Title I Funds New ESSA Language </vt:lpstr>
      <vt:lpstr>Supplement Not Supplant  2017-2018</vt:lpstr>
      <vt:lpstr>Supplement Not Supplant</vt:lpstr>
      <vt:lpstr>Supplement Not Supplant  2017-2018</vt:lpstr>
      <vt:lpstr>Supplement Not Supplant  2017-2018</vt:lpstr>
      <vt:lpstr>Supplement Not Supplant The Mathematical Formula </vt:lpstr>
      <vt:lpstr>Supplement Not Supplant The Mathematical Formula</vt:lpstr>
      <vt:lpstr>Supplement Not Supplant  The Mathematical Formula </vt:lpstr>
      <vt:lpstr>ESSA Resources</vt:lpstr>
      <vt:lpstr>Thank You!</vt:lpstr>
    </vt:vector>
  </TitlesOfParts>
  <Company>NJDOE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dfletche</dc:creator>
  <cp:lastModifiedBy>Donna Evangelista</cp:lastModifiedBy>
  <cp:revision>192</cp:revision>
  <cp:lastPrinted>2016-09-28T12:47:49Z</cp:lastPrinted>
  <dcterms:created xsi:type="dcterms:W3CDTF">2013-02-07T16:35:31Z</dcterms:created>
  <dcterms:modified xsi:type="dcterms:W3CDTF">2016-09-28T12:48:05Z</dcterms:modified>
</cp:coreProperties>
</file>