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1" r:id="rId1"/>
    <p:sldMasterId id="2147483674" r:id="rId2"/>
  </p:sldMasterIdLst>
  <p:notesMasterIdLst>
    <p:notesMasterId r:id="rId19"/>
  </p:notesMasterIdLst>
  <p:handoutMasterIdLst>
    <p:handoutMasterId r:id="rId20"/>
  </p:handoutMasterIdLst>
  <p:sldIdLst>
    <p:sldId id="1130" r:id="rId3"/>
    <p:sldId id="1223" r:id="rId4"/>
    <p:sldId id="1249" r:id="rId5"/>
    <p:sldId id="1250" r:id="rId6"/>
    <p:sldId id="1248" r:id="rId7"/>
    <p:sldId id="1136" r:id="rId8"/>
    <p:sldId id="1251" r:id="rId9"/>
    <p:sldId id="1247" r:id="rId10"/>
    <p:sldId id="1258" r:id="rId11"/>
    <p:sldId id="1252" r:id="rId12"/>
    <p:sldId id="1256" r:id="rId13"/>
    <p:sldId id="1257" r:id="rId14"/>
    <p:sldId id="1259" r:id="rId15"/>
    <p:sldId id="1255" r:id="rId16"/>
    <p:sldId id="1254" r:id="rId17"/>
    <p:sldId id="1194" r:id="rId18"/>
  </p:sldIdLst>
  <p:sldSz cx="9144000" cy="6858000" type="screen4x3"/>
  <p:notesSz cx="6894513" cy="9180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2" userDrawn="1">
          <p15:clr>
            <a:srgbClr val="A4A3A4"/>
          </p15:clr>
        </p15:guide>
        <p15:guide id="2" pos="217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brown" initials="k" lastIdx="2" clrIdx="0"/>
  <p:cmAuthor id="1" name="Angelo, Matthew" initials="AM" lastIdx="4" clrIdx="1"/>
  <p:cmAuthor id="2" name="Pasculli, Diana" initials="PD" lastIdx="245" clrIdx="2">
    <p:extLst/>
  </p:cmAuthor>
  <p:cmAuthor id="3" name="Kedda Williams" initials="KW" lastIdx="1" clrIdx="3">
    <p:extLst/>
  </p:cmAuthor>
  <p:cmAuthor id="4" name="SophieGreen" initials="S" lastIdx="25" clrIdx="4">
    <p:extLst/>
  </p:cmAuthor>
  <p:cmAuthor id="5" name="Riddlesperger, James" initials="RJ" lastIdx="27" clrIdx="5">
    <p:extLst/>
  </p:cmAuthor>
  <p:cmAuthor id="6" name="Hayin Kim" initials="HK" lastIdx="2" clrIdx="6">
    <p:extLst/>
  </p:cmAuthor>
  <p:cmAuthor id="7" name="Ila Deshmukh Towery" initials="IDT" lastIdx="77" clrIdx="7">
    <p:extLst>
      <p:ext uri="{19B8F6BF-5375-455C-9EA6-DF929625EA0E}">
        <p15:presenceInfo xmlns:p15="http://schemas.microsoft.com/office/powerpoint/2012/main" userId="Ila Deshmukh Towery" providerId="None"/>
      </p:ext>
    </p:extLst>
  </p:cmAuthor>
  <p:cmAuthor id="8" name="Priti Sanghani" initials="PS" lastIdx="12" clrIdx="8">
    <p:extLst>
      <p:ext uri="{19B8F6BF-5375-455C-9EA6-DF929625EA0E}">
        <p15:presenceInfo xmlns:p15="http://schemas.microsoft.com/office/powerpoint/2012/main" userId="Priti Sanghani" providerId="None"/>
      </p:ext>
    </p:extLst>
  </p:cmAuthor>
  <p:cmAuthor id="9" name="Regen, Jill" initials="RJ" lastIdx="124" clrIdx="9">
    <p:extLst>
      <p:ext uri="{19B8F6BF-5375-455C-9EA6-DF929625EA0E}">
        <p15:presenceInfo xmlns:p15="http://schemas.microsoft.com/office/powerpoint/2012/main" userId="S-1-5-21-2017986614-23424109-2091147243-38865" providerId="AD"/>
      </p:ext>
    </p:extLst>
  </p:cmAuthor>
  <p:cmAuthor id="10" name="Heidi Guarino" initials="HG" lastIdx="26" clrIdx="10">
    <p:extLst>
      <p:ext uri="{19B8F6BF-5375-455C-9EA6-DF929625EA0E}">
        <p15:presenceInfo xmlns:p15="http://schemas.microsoft.com/office/powerpoint/2012/main" userId="b9878d09d5f4d455" providerId="Windows Live"/>
      </p:ext>
    </p:extLst>
  </p:cmAuthor>
  <p:cmAuthor id="11" name="Shulman, Peter" initials="SP" lastIdx="116" clrIdx="11">
    <p:extLst>
      <p:ext uri="{19B8F6BF-5375-455C-9EA6-DF929625EA0E}">
        <p15:presenceInfo xmlns:p15="http://schemas.microsoft.com/office/powerpoint/2012/main" userId="S-1-5-21-2017986614-23424109-2091147243-30694" providerId="AD"/>
      </p:ext>
    </p:extLst>
  </p:cmAuthor>
  <p:cmAuthor id="12" name="Harrington, Kimberley" initials="HK" lastIdx="37" clrIdx="12">
    <p:extLst>
      <p:ext uri="{19B8F6BF-5375-455C-9EA6-DF929625EA0E}">
        <p15:presenceInfo xmlns:p15="http://schemas.microsoft.com/office/powerpoint/2012/main" userId="S-1-5-21-2017986614-23424109-2091147243-34892" providerId="AD"/>
      </p:ext>
    </p:extLst>
  </p:cmAuthor>
  <p:cmAuthor id="13" name="Saenz, David" initials="SD" lastIdx="48" clrIdx="13">
    <p:extLst>
      <p:ext uri="{19B8F6BF-5375-455C-9EA6-DF929625EA0E}">
        <p15:presenceInfo xmlns:p15="http://schemas.microsoft.com/office/powerpoint/2012/main" userId="S-1-5-21-2017986614-23424109-2091147243-40089" providerId="AD"/>
      </p:ext>
    </p:extLst>
  </p:cmAuthor>
  <p:cmAuthor id="14" name="Brown, Kristen" initials="BK" lastIdx="37" clrIdx="14">
    <p:extLst>
      <p:ext uri="{19B8F6BF-5375-455C-9EA6-DF929625EA0E}">
        <p15:presenceInfo xmlns:p15="http://schemas.microsoft.com/office/powerpoint/2012/main" userId="S-1-5-21-2017986614-23424109-2091147243-34375" providerId="AD"/>
      </p:ext>
    </p:extLst>
  </p:cmAuthor>
  <p:cmAuthor id="15" name="McDonald, Peggy" initials="MP" lastIdx="1" clrIdx="15">
    <p:extLst>
      <p:ext uri="{19B8F6BF-5375-455C-9EA6-DF929625EA0E}">
        <p15:presenceInfo xmlns:p15="http://schemas.microsoft.com/office/powerpoint/2012/main" userId="S-1-5-21-2017986614-23424109-2091147243-17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D5072"/>
    <a:srgbClr val="D05727"/>
    <a:srgbClr val="FFDC6D"/>
    <a:srgbClr val="FFEFBD"/>
    <a:srgbClr val="178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73475" autoAdjust="0"/>
  </p:normalViewPr>
  <p:slideViewPr>
    <p:cSldViewPr>
      <p:cViewPr varScale="1">
        <p:scale>
          <a:sx n="62" d="100"/>
          <a:sy n="62" d="100"/>
        </p:scale>
        <p:origin x="1925" y="53"/>
      </p:cViewPr>
      <p:guideLst>
        <p:guide orient="horz" pos="2160"/>
        <p:guide pos="2880"/>
      </p:guideLst>
    </p:cSldViewPr>
  </p:slideViewPr>
  <p:outlineViewPr>
    <p:cViewPr>
      <p:scale>
        <a:sx n="33" d="100"/>
        <a:sy n="33" d="100"/>
      </p:scale>
      <p:origin x="0" y="-1668"/>
    </p:cViewPr>
  </p:outlineViewPr>
  <p:notesTextViewPr>
    <p:cViewPr>
      <p:scale>
        <a:sx n="3" d="2"/>
        <a:sy n="3" d="2"/>
      </p:scale>
      <p:origin x="0" y="0"/>
    </p:cViewPr>
  </p:notesTextViewPr>
  <p:sorterViewPr>
    <p:cViewPr varScale="1">
      <p:scale>
        <a:sx n="1" d="1"/>
        <a:sy n="1" d="1"/>
      </p:scale>
      <p:origin x="0" y="-1324"/>
    </p:cViewPr>
  </p:sorterViewPr>
  <p:notesViewPr>
    <p:cSldViewPr>
      <p:cViewPr varScale="1">
        <p:scale>
          <a:sx n="51" d="100"/>
          <a:sy n="51" d="100"/>
        </p:scale>
        <p:origin x="2688" y="56"/>
      </p:cViewPr>
      <p:guideLst>
        <p:guide orient="horz" pos="2892"/>
        <p:guide pos="217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7622" cy="459026"/>
          </a:xfrm>
          <a:prstGeom prst="rect">
            <a:avLst/>
          </a:prstGeom>
        </p:spPr>
        <p:txBody>
          <a:bodyPr vert="horz" lIns="91801" tIns="45901" rIns="91801" bIns="45901" rtlCol="0"/>
          <a:lstStyle>
            <a:lvl1pPr algn="l">
              <a:defRPr sz="1300"/>
            </a:lvl1pPr>
          </a:lstStyle>
          <a:p>
            <a:endParaRPr lang="en-US"/>
          </a:p>
        </p:txBody>
      </p:sp>
      <p:sp>
        <p:nvSpPr>
          <p:cNvPr id="3" name="Date Placeholder 2"/>
          <p:cNvSpPr>
            <a:spLocks noGrp="1"/>
          </p:cNvSpPr>
          <p:nvPr>
            <p:ph type="dt" sz="quarter" idx="1"/>
          </p:nvPr>
        </p:nvSpPr>
        <p:spPr>
          <a:xfrm>
            <a:off x="3905295" y="0"/>
            <a:ext cx="2987622" cy="459026"/>
          </a:xfrm>
          <a:prstGeom prst="rect">
            <a:avLst/>
          </a:prstGeom>
        </p:spPr>
        <p:txBody>
          <a:bodyPr vert="horz" lIns="91801" tIns="45901" rIns="91801" bIns="45901" rtlCol="0"/>
          <a:lstStyle>
            <a:lvl1pPr algn="r">
              <a:defRPr sz="1300"/>
            </a:lvl1pPr>
          </a:lstStyle>
          <a:p>
            <a:fld id="{E711840D-0683-43EE-ADD6-5FA1DFD45E28}" type="datetimeFigureOut">
              <a:rPr lang="en-US" smtClean="0"/>
              <a:pPr/>
              <a:t>3/15/2017</a:t>
            </a:fld>
            <a:endParaRPr lang="en-US"/>
          </a:p>
        </p:txBody>
      </p:sp>
      <p:sp>
        <p:nvSpPr>
          <p:cNvPr id="4" name="Footer Placeholder 3"/>
          <p:cNvSpPr>
            <a:spLocks noGrp="1"/>
          </p:cNvSpPr>
          <p:nvPr>
            <p:ph type="ftr" sz="quarter" idx="2"/>
          </p:nvPr>
        </p:nvSpPr>
        <p:spPr>
          <a:xfrm>
            <a:off x="0" y="8719898"/>
            <a:ext cx="2987622" cy="459026"/>
          </a:xfrm>
          <a:prstGeom prst="rect">
            <a:avLst/>
          </a:prstGeom>
        </p:spPr>
        <p:txBody>
          <a:bodyPr vert="horz" lIns="91801" tIns="45901" rIns="91801" bIns="45901" rtlCol="0" anchor="b"/>
          <a:lstStyle>
            <a:lvl1pPr algn="l">
              <a:defRPr sz="1300"/>
            </a:lvl1pPr>
          </a:lstStyle>
          <a:p>
            <a:endParaRPr lang="en-US"/>
          </a:p>
        </p:txBody>
      </p:sp>
      <p:sp>
        <p:nvSpPr>
          <p:cNvPr id="5" name="Slide Number Placeholder 4"/>
          <p:cNvSpPr>
            <a:spLocks noGrp="1"/>
          </p:cNvSpPr>
          <p:nvPr>
            <p:ph type="sldNum" sz="quarter" idx="3"/>
          </p:nvPr>
        </p:nvSpPr>
        <p:spPr>
          <a:xfrm>
            <a:off x="3905295" y="8719898"/>
            <a:ext cx="2987622" cy="459026"/>
          </a:xfrm>
          <a:prstGeom prst="rect">
            <a:avLst/>
          </a:prstGeom>
        </p:spPr>
        <p:txBody>
          <a:bodyPr vert="horz" lIns="91801" tIns="45901" rIns="91801" bIns="45901" rtlCol="0" anchor="b"/>
          <a:lstStyle>
            <a:lvl1pPr algn="r">
              <a:defRPr sz="1300"/>
            </a:lvl1pPr>
          </a:lstStyle>
          <a:p>
            <a:fld id="{DF058702-DF71-4FC6-9013-469E3D5E953D}" type="slidenum">
              <a:rPr lang="en-US" smtClean="0"/>
              <a:pPr/>
              <a:t>‹#›</a:t>
            </a:fld>
            <a:endParaRPr lang="en-US"/>
          </a:p>
        </p:txBody>
      </p:sp>
    </p:spTree>
    <p:extLst>
      <p:ext uri="{BB962C8B-B14F-4D97-AF65-F5344CB8AC3E}">
        <p14:creationId xmlns:p14="http://schemas.microsoft.com/office/powerpoint/2010/main" val="17227108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7622" cy="459026"/>
          </a:xfrm>
          <a:prstGeom prst="rect">
            <a:avLst/>
          </a:prstGeom>
        </p:spPr>
        <p:txBody>
          <a:bodyPr vert="horz" lIns="91801" tIns="45901" rIns="91801" bIns="45901" rtlCol="0"/>
          <a:lstStyle>
            <a:lvl1pPr algn="l">
              <a:defRPr sz="1300"/>
            </a:lvl1pPr>
          </a:lstStyle>
          <a:p>
            <a:endParaRPr lang="en-US"/>
          </a:p>
        </p:txBody>
      </p:sp>
      <p:sp>
        <p:nvSpPr>
          <p:cNvPr id="3" name="Date Placeholder 2"/>
          <p:cNvSpPr>
            <a:spLocks noGrp="1"/>
          </p:cNvSpPr>
          <p:nvPr>
            <p:ph type="dt" idx="1"/>
          </p:nvPr>
        </p:nvSpPr>
        <p:spPr>
          <a:xfrm>
            <a:off x="3905295" y="0"/>
            <a:ext cx="2987622" cy="459026"/>
          </a:xfrm>
          <a:prstGeom prst="rect">
            <a:avLst/>
          </a:prstGeom>
        </p:spPr>
        <p:txBody>
          <a:bodyPr vert="horz" lIns="91801" tIns="45901" rIns="91801" bIns="45901" rtlCol="0"/>
          <a:lstStyle>
            <a:lvl1pPr algn="r">
              <a:defRPr sz="1300"/>
            </a:lvl1pPr>
          </a:lstStyle>
          <a:p>
            <a:fld id="{1D87339E-6DD0-4B8A-99CA-B19D1AEBA850}" type="datetimeFigureOut">
              <a:rPr lang="en-US" smtClean="0"/>
              <a:pPr/>
              <a:t>3/15/2017</a:t>
            </a:fld>
            <a:endParaRPr lang="en-US"/>
          </a:p>
        </p:txBody>
      </p:sp>
      <p:sp>
        <p:nvSpPr>
          <p:cNvPr id="4" name="Slide Image Placeholder 3"/>
          <p:cNvSpPr>
            <a:spLocks noGrp="1" noRot="1" noChangeAspect="1"/>
          </p:cNvSpPr>
          <p:nvPr>
            <p:ph type="sldImg" idx="2"/>
          </p:nvPr>
        </p:nvSpPr>
        <p:spPr>
          <a:xfrm>
            <a:off x="1152525" y="688975"/>
            <a:ext cx="4589463" cy="3443288"/>
          </a:xfrm>
          <a:prstGeom prst="rect">
            <a:avLst/>
          </a:prstGeom>
          <a:noFill/>
          <a:ln w="12700">
            <a:solidFill>
              <a:prstClr val="black"/>
            </a:solidFill>
          </a:ln>
        </p:spPr>
        <p:txBody>
          <a:bodyPr vert="horz" lIns="91801" tIns="45901" rIns="91801" bIns="45901" rtlCol="0" anchor="ctr"/>
          <a:lstStyle/>
          <a:p>
            <a:endParaRPr lang="en-US"/>
          </a:p>
        </p:txBody>
      </p:sp>
      <p:sp>
        <p:nvSpPr>
          <p:cNvPr id="5" name="Notes Placeholder 4"/>
          <p:cNvSpPr>
            <a:spLocks noGrp="1"/>
          </p:cNvSpPr>
          <p:nvPr>
            <p:ph type="body" sz="quarter" idx="3"/>
          </p:nvPr>
        </p:nvSpPr>
        <p:spPr>
          <a:xfrm>
            <a:off x="689452" y="4360748"/>
            <a:ext cx="5515610" cy="4131231"/>
          </a:xfrm>
          <a:prstGeom prst="rect">
            <a:avLst/>
          </a:prstGeom>
        </p:spPr>
        <p:txBody>
          <a:bodyPr vert="horz" lIns="91801" tIns="45901" rIns="91801" bIns="459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19898"/>
            <a:ext cx="2987622" cy="459026"/>
          </a:xfrm>
          <a:prstGeom prst="rect">
            <a:avLst/>
          </a:prstGeom>
        </p:spPr>
        <p:txBody>
          <a:bodyPr vert="horz" lIns="91801" tIns="45901" rIns="91801" bIns="45901" rtlCol="0" anchor="b"/>
          <a:lstStyle>
            <a:lvl1pPr algn="l">
              <a:defRPr sz="1300"/>
            </a:lvl1pPr>
          </a:lstStyle>
          <a:p>
            <a:endParaRPr lang="en-US"/>
          </a:p>
        </p:txBody>
      </p:sp>
      <p:sp>
        <p:nvSpPr>
          <p:cNvPr id="7" name="Slide Number Placeholder 6"/>
          <p:cNvSpPr>
            <a:spLocks noGrp="1"/>
          </p:cNvSpPr>
          <p:nvPr>
            <p:ph type="sldNum" sz="quarter" idx="5"/>
          </p:nvPr>
        </p:nvSpPr>
        <p:spPr>
          <a:xfrm>
            <a:off x="3905295" y="8719898"/>
            <a:ext cx="2987622" cy="459026"/>
          </a:xfrm>
          <a:prstGeom prst="rect">
            <a:avLst/>
          </a:prstGeom>
        </p:spPr>
        <p:txBody>
          <a:bodyPr vert="horz" lIns="91801" tIns="45901" rIns="91801" bIns="45901" rtlCol="0" anchor="b"/>
          <a:lstStyle>
            <a:lvl1pPr algn="r">
              <a:defRPr sz="1300"/>
            </a:lvl1pPr>
          </a:lstStyle>
          <a:p>
            <a:fld id="{593D8012-DC34-472B-8493-722ACF7D6641}" type="slidenum">
              <a:rPr lang="en-US" smtClean="0"/>
              <a:pPr/>
              <a:t>‹#›</a:t>
            </a:fld>
            <a:endParaRPr lang="en-US"/>
          </a:p>
        </p:txBody>
      </p:sp>
    </p:spTree>
    <p:extLst>
      <p:ext uri="{BB962C8B-B14F-4D97-AF65-F5344CB8AC3E}">
        <p14:creationId xmlns:p14="http://schemas.microsoft.com/office/powerpoint/2010/main" val="80043826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76199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8771">
              <a:defRPr/>
            </a:pPr>
            <a:r>
              <a:rPr lang="en-US" altLang="en-US" dirty="0">
                <a:ea typeface="ＭＳ Ｐゴシック" panose="020B0600070205080204" pitchFamily="34" charset="-128"/>
              </a:rPr>
              <a:t>Responsible:</a:t>
            </a:r>
            <a:r>
              <a:rPr lang="en-US" altLang="en-US" baseline="0" dirty="0">
                <a:ea typeface="ＭＳ Ｐゴシック" panose="020B0600070205080204" pitchFamily="34" charset="-128"/>
              </a:rPr>
              <a:t> Jill</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918385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65287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05485" indent="-271340">
              <a:defRPr>
                <a:solidFill>
                  <a:schemeClr val="tx1"/>
                </a:solidFill>
                <a:latin typeface="Arial" panose="020B0604020202020204" pitchFamily="34" charset="0"/>
                <a:ea typeface="ＭＳ Ｐゴシック" panose="020B0600070205080204" pitchFamily="34" charset="-128"/>
              </a:defRPr>
            </a:lvl2pPr>
            <a:lvl3pPr marL="1085360" indent="-217072">
              <a:defRPr>
                <a:solidFill>
                  <a:schemeClr val="tx1"/>
                </a:solidFill>
                <a:latin typeface="Arial" panose="020B0604020202020204" pitchFamily="34" charset="0"/>
                <a:ea typeface="ＭＳ Ｐゴシック" panose="020B0600070205080204" pitchFamily="34" charset="-128"/>
              </a:defRPr>
            </a:lvl3pPr>
            <a:lvl4pPr marL="1519505" indent="-217072">
              <a:defRPr>
                <a:solidFill>
                  <a:schemeClr val="tx1"/>
                </a:solidFill>
                <a:latin typeface="Arial" panose="020B0604020202020204" pitchFamily="34" charset="0"/>
                <a:ea typeface="ＭＳ Ｐゴシック" panose="020B0600070205080204" pitchFamily="34" charset="-128"/>
              </a:defRPr>
            </a:lvl4pPr>
            <a:lvl5pPr marL="1953650" indent="-217072">
              <a:defRPr>
                <a:solidFill>
                  <a:schemeClr val="tx1"/>
                </a:solidFill>
                <a:latin typeface="Arial" panose="020B0604020202020204" pitchFamily="34" charset="0"/>
                <a:ea typeface="ＭＳ Ｐゴシック" panose="020B0600070205080204" pitchFamily="34" charset="-128"/>
              </a:defRPr>
            </a:lvl5pPr>
            <a:lvl6pPr marL="2387794" indent="-2170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21939" indent="-2170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256082" indent="-2170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690225" indent="-2170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546D2A3-4CD9-40B9-8A6E-30473C6E93C4}" type="slidenum">
              <a:rPr lang="en-US" altLang="en-US" smtClean="0">
                <a:solidFill>
                  <a:prstClr val="black"/>
                </a:solidFill>
                <a:latin typeface="Calibri" panose="020F0502020204030204" pitchFamily="34" charset="0"/>
              </a:rPr>
              <a:pPr/>
              <a:t>16</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1217974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1011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18878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9952">
              <a:defRPr/>
            </a:pPr>
            <a:endParaRPr lang="en-US" dirty="0"/>
          </a:p>
        </p:txBody>
      </p:sp>
    </p:spTree>
    <p:extLst>
      <p:ext uri="{BB962C8B-B14F-4D97-AF65-F5344CB8AC3E}">
        <p14:creationId xmlns:p14="http://schemas.microsoft.com/office/powerpoint/2010/main" val="267530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05592" indent="-271381">
              <a:defRPr>
                <a:solidFill>
                  <a:schemeClr val="tx1"/>
                </a:solidFill>
                <a:latin typeface="Arial" panose="020B0604020202020204" pitchFamily="34" charset="0"/>
                <a:ea typeface="ＭＳ Ｐゴシック" panose="020B0600070205080204" pitchFamily="34" charset="-128"/>
              </a:defRPr>
            </a:lvl2pPr>
            <a:lvl3pPr marL="1085524" indent="-217105">
              <a:defRPr>
                <a:solidFill>
                  <a:schemeClr val="tx1"/>
                </a:solidFill>
                <a:latin typeface="Arial" panose="020B0604020202020204" pitchFamily="34" charset="0"/>
                <a:ea typeface="ＭＳ Ｐゴシック" panose="020B0600070205080204" pitchFamily="34" charset="-128"/>
              </a:defRPr>
            </a:lvl3pPr>
            <a:lvl4pPr marL="1519735" indent="-217105">
              <a:defRPr>
                <a:solidFill>
                  <a:schemeClr val="tx1"/>
                </a:solidFill>
                <a:latin typeface="Arial" panose="020B0604020202020204" pitchFamily="34" charset="0"/>
                <a:ea typeface="ＭＳ Ｐゴシック" panose="020B0600070205080204" pitchFamily="34" charset="-128"/>
              </a:defRPr>
            </a:lvl4pPr>
            <a:lvl5pPr marL="1953945" indent="-217105">
              <a:defRPr>
                <a:solidFill>
                  <a:schemeClr val="tx1"/>
                </a:solidFill>
                <a:latin typeface="Arial" panose="020B0604020202020204" pitchFamily="34" charset="0"/>
                <a:ea typeface="ＭＳ Ｐゴシック" panose="020B0600070205080204" pitchFamily="34" charset="-128"/>
              </a:defRPr>
            </a:lvl5pPr>
            <a:lvl6pPr marL="2388155" indent="-21710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22365" indent="-21710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256574" indent="-21710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690784" indent="-21710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6EBF9D6-C525-4F60-9A22-F5C59C300AF0}" type="slidenum">
              <a:rPr lang="en-US" altLang="en-US" smtClean="0">
                <a:latin typeface="Calibri" panose="020F0502020204030204" pitchFamily="34" charset="0"/>
              </a:rPr>
              <a:pPr/>
              <a:t>6</a:t>
            </a:fld>
            <a:endParaRPr lang="en-US" altLang="en-US" dirty="0">
              <a:latin typeface="Calibri" panose="020F0502020204030204" pitchFamily="34" charset="0"/>
            </a:endParaRPr>
          </a:p>
        </p:txBody>
      </p:sp>
    </p:spTree>
    <p:extLst>
      <p:ext uri="{BB962C8B-B14F-4D97-AF65-F5344CB8AC3E}">
        <p14:creationId xmlns:p14="http://schemas.microsoft.com/office/powerpoint/2010/main" val="3024178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Federal guidance: Title IV, Title I Fiscal</a:t>
            </a:r>
          </a:p>
          <a:p>
            <a:pPr marL="171450" indent="-171450">
              <a:buFont typeface="Arial" panose="020B0604020202020204" pitchFamily="34" charset="0"/>
              <a:buChar char="•"/>
            </a:pPr>
            <a:r>
              <a:rPr lang="en-US" dirty="0"/>
              <a:t>Redesign of application: Title I, Part A eligibility </a:t>
            </a:r>
          </a:p>
        </p:txBody>
      </p:sp>
    </p:spTree>
    <p:extLst>
      <p:ext uri="{BB962C8B-B14F-4D97-AF65-F5344CB8AC3E}">
        <p14:creationId xmlns:p14="http://schemas.microsoft.com/office/powerpoint/2010/main" val="139108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8771">
              <a:defRPr/>
            </a:pPr>
            <a:r>
              <a:rPr lang="en-US" altLang="en-US" dirty="0">
                <a:ea typeface="ＭＳ Ｐゴシック" panose="020B0600070205080204" pitchFamily="34" charset="-128"/>
              </a:rPr>
              <a:t>Responsible:</a:t>
            </a:r>
            <a:r>
              <a:rPr lang="en-US" altLang="en-US" baseline="0" dirty="0">
                <a:ea typeface="ＭＳ Ｐゴシック" panose="020B0600070205080204" pitchFamily="34" charset="-128"/>
              </a:rPr>
              <a:t> Jill</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971525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8771">
              <a:defRPr/>
            </a:pPr>
            <a:r>
              <a:rPr lang="en-US" altLang="en-US" dirty="0">
                <a:ea typeface="ＭＳ Ｐゴシック" panose="020B0600070205080204" pitchFamily="34" charset="-128"/>
              </a:rPr>
              <a:t>Responsible:</a:t>
            </a:r>
            <a:r>
              <a:rPr lang="en-US" altLang="en-US" baseline="0" dirty="0">
                <a:ea typeface="ＭＳ Ｐゴシック" panose="020B0600070205080204" pitchFamily="34" charset="-128"/>
              </a:rPr>
              <a:t> Jill</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689253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8771">
              <a:defRPr/>
            </a:pPr>
            <a:r>
              <a:rPr lang="en-US" altLang="en-US" dirty="0">
                <a:ea typeface="ＭＳ Ｐゴシック" panose="020B0600070205080204" pitchFamily="34" charset="-128"/>
              </a:rPr>
              <a:t>Responsible:</a:t>
            </a:r>
            <a:r>
              <a:rPr lang="en-US" altLang="en-US" baseline="0" dirty="0">
                <a:ea typeface="ＭＳ Ｐゴシック" panose="020B0600070205080204" pitchFamily="34" charset="-128"/>
              </a:rPr>
              <a:t> Jill</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55123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ctrTitle"/>
          </p:nvPr>
        </p:nvSpPr>
        <p:spPr>
          <a:xfrm>
            <a:off x="685800" y="1676400"/>
            <a:ext cx="7772400" cy="860425"/>
          </a:xfrm>
          <a:prstGeom prst="rect">
            <a:avLst/>
          </a:prstGeom>
          <a:solidFill>
            <a:schemeClr val="bg1"/>
          </a:solidFill>
        </p:spPr>
        <p:style>
          <a:lnRef idx="1">
            <a:schemeClr val="accent1"/>
          </a:lnRef>
          <a:fillRef idx="2">
            <a:schemeClr val="accent1"/>
          </a:fillRef>
          <a:effectRef idx="1">
            <a:schemeClr val="accent1"/>
          </a:effectRef>
          <a:fontRef idx="none"/>
        </p:style>
        <p:txBody>
          <a:bodyPr/>
          <a:lstStyle>
            <a:lvl1pPr>
              <a:defRPr b="1" baseline="0">
                <a:solidFill>
                  <a:srgbClr val="0D5072"/>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828800"/>
            <a:ext cx="8229600" cy="4343400"/>
          </a:xfrm>
          <a:prstGeom prst="rect">
            <a:avLst/>
          </a:prstGeo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p:cNvGrpSpPr/>
          <p:nvPr userDrawn="1"/>
        </p:nvGrpSpPr>
        <p:grpSpPr>
          <a:xfrm>
            <a:off x="8319117" y="6046412"/>
            <a:ext cx="844029" cy="811588"/>
            <a:chOff x="7422778" y="2057400"/>
            <a:chExt cx="1721222" cy="165506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1" name="Group 10"/>
            <p:cNvGrpSpPr/>
            <p:nvPr userDrawn="1"/>
          </p:nvGrpSpPr>
          <p:grpSpPr>
            <a:xfrm>
              <a:off x="7422778" y="2436813"/>
              <a:ext cx="1028182" cy="1028182"/>
              <a:chOff x="7422778" y="2436813"/>
              <a:chExt cx="1028182" cy="1028182"/>
            </a:xfrm>
          </p:grpSpPr>
          <p:sp>
            <p:nvSpPr>
              <p:cNvPr id="12" name="Rectangle: Rounded Corners 11"/>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p:cNvGrpSpPr/>
          <p:nvPr userDrawn="1"/>
        </p:nvGrpSpPr>
        <p:grpSpPr>
          <a:xfrm>
            <a:off x="8319117" y="6046412"/>
            <a:ext cx="844029" cy="811588"/>
            <a:chOff x="7422778" y="2057400"/>
            <a:chExt cx="1721222" cy="165506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1" name="Group 10"/>
            <p:cNvGrpSpPr/>
            <p:nvPr userDrawn="1"/>
          </p:nvGrpSpPr>
          <p:grpSpPr>
            <a:xfrm>
              <a:off x="7422778" y="2436813"/>
              <a:ext cx="1028182" cy="1028182"/>
              <a:chOff x="7422778" y="2436813"/>
              <a:chExt cx="1028182" cy="1028182"/>
            </a:xfrm>
          </p:grpSpPr>
          <p:sp>
            <p:nvSpPr>
              <p:cNvPr id="12" name="Rectangle: Rounded Corners 11"/>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a:prstGeom prst="rect">
            <a:avLst/>
          </a:prstGeom>
        </p:spPr>
        <p:txBody>
          <a:bodyPr/>
          <a:lstStyle>
            <a:lvl1pPr>
              <a:defRPr baseline="0">
                <a:solidFill>
                  <a:srgbClr val="0D5072"/>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457200" y="1828800"/>
            <a:ext cx="8229600" cy="4343400"/>
          </a:xfrm>
          <a:prstGeom prst="rect">
            <a:avLst/>
          </a:prstGeom>
        </p:spPr>
        <p:txBody>
          <a:bodyPr/>
          <a:lstStyle>
            <a:lvl1pPr marL="231775" indent="-231775" eaLnBrk="1" hangingPunct="1">
              <a:defRPr sz="2800">
                <a:latin typeface="Times New Roman" panose="02020603050405020304" pitchFamily="18" charset="0"/>
                <a:cs typeface="Times New Roman" panose="02020603050405020304" pitchFamily="18" charset="0"/>
              </a:defRPr>
            </a:lvl1pPr>
            <a:lvl2pPr marL="682625" indent="-225425" eaLnBrk="1" hangingPunct="1">
              <a:buClrTx/>
              <a:buFont typeface="Calibri" pitchFamily="34" charset="0"/>
              <a:buChar char="‒"/>
              <a:defRPr sz="2400">
                <a:latin typeface="Times New Roman" panose="02020603050405020304" pitchFamily="18" charset="0"/>
                <a:cs typeface="Times New Roman" panose="02020603050405020304" pitchFamily="18" charset="0"/>
              </a:defRPr>
            </a:lvl2pPr>
            <a:lvl3pPr marL="1146175" indent="-231775" eaLnBrk="1" hangingPunct="1">
              <a:buClrTx/>
              <a:buFont typeface="Courier New" pitchFamily="49" charset="0"/>
              <a:buChar char="o"/>
              <a:defRPr sz="2000">
                <a:latin typeface="Times New Roman" panose="02020603050405020304" pitchFamily="18"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grpSp>
        <p:nvGrpSpPr>
          <p:cNvPr id="5" name="Group 4"/>
          <p:cNvGrpSpPr/>
          <p:nvPr userDrawn="1"/>
        </p:nvGrpSpPr>
        <p:grpSpPr>
          <a:xfrm>
            <a:off x="8319117" y="6046412"/>
            <a:ext cx="844029" cy="811588"/>
            <a:chOff x="7422778" y="2057400"/>
            <a:chExt cx="1721222" cy="1655065"/>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7" name="Group 6"/>
            <p:cNvGrpSpPr/>
            <p:nvPr userDrawn="1"/>
          </p:nvGrpSpPr>
          <p:grpSpPr>
            <a:xfrm>
              <a:off x="7422778" y="2436813"/>
              <a:ext cx="1028182" cy="1028182"/>
              <a:chOff x="7422778" y="2436813"/>
              <a:chExt cx="1028182" cy="1028182"/>
            </a:xfrm>
          </p:grpSpPr>
          <p:sp>
            <p:nvSpPr>
              <p:cNvPr id="8" name="Rectangle: Rounded Corners 7"/>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grpSp>
        <p:nvGrpSpPr>
          <p:cNvPr id="9" name="Group 8"/>
          <p:cNvGrpSpPr/>
          <p:nvPr userDrawn="1"/>
        </p:nvGrpSpPr>
        <p:grpSpPr>
          <a:xfrm>
            <a:off x="8319117" y="6046412"/>
            <a:ext cx="844029" cy="811588"/>
            <a:chOff x="7422778" y="2057400"/>
            <a:chExt cx="1721222" cy="165506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1" name="Group 10"/>
            <p:cNvGrpSpPr/>
            <p:nvPr userDrawn="1"/>
          </p:nvGrpSpPr>
          <p:grpSpPr>
            <a:xfrm>
              <a:off x="7422778" y="2436813"/>
              <a:ext cx="1028182" cy="1028182"/>
              <a:chOff x="7422778" y="2436813"/>
              <a:chExt cx="1028182" cy="1028182"/>
            </a:xfrm>
          </p:grpSpPr>
          <p:sp>
            <p:nvSpPr>
              <p:cNvPr id="12" name="Rectangle: Rounded Corners 11"/>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6705600"/>
            <a:ext cx="9144000" cy="152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730250"/>
            <a:ext cx="8229600" cy="102235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7" name="Group 16"/>
          <p:cNvGrpSpPr/>
          <p:nvPr userDrawn="1"/>
        </p:nvGrpSpPr>
        <p:grpSpPr>
          <a:xfrm>
            <a:off x="8319117" y="6046412"/>
            <a:ext cx="844029" cy="811588"/>
            <a:chOff x="7422778" y="2057400"/>
            <a:chExt cx="1721222" cy="1655065"/>
          </a:xfrm>
        </p:grpSpPr>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9" name="Group 18"/>
            <p:cNvGrpSpPr/>
            <p:nvPr userDrawn="1"/>
          </p:nvGrpSpPr>
          <p:grpSpPr>
            <a:xfrm>
              <a:off x="7422778" y="2436813"/>
              <a:ext cx="1028182" cy="1028182"/>
              <a:chOff x="7422778" y="2436813"/>
              <a:chExt cx="1028182" cy="1028182"/>
            </a:xfrm>
          </p:grpSpPr>
          <p:sp>
            <p:nvSpPr>
              <p:cNvPr id="20" name="Rectangle: Rounded Corners 19"/>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2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lang="en-US" sz="2200" b="1" kern="1200" dirty="0" smtClean="0">
                <a:solidFill>
                  <a:schemeClr val="tx1"/>
                </a:solidFill>
                <a:latin typeface="Times New Roman" panose="02020603050405020304" pitchFamily="18" charset="0"/>
                <a:ea typeface="ＭＳ Ｐゴシック" pitchFamily="-123" charset="-128"/>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2" name="Group 11"/>
          <p:cNvGrpSpPr/>
          <p:nvPr userDrawn="1"/>
        </p:nvGrpSpPr>
        <p:grpSpPr>
          <a:xfrm>
            <a:off x="8319117" y="6046412"/>
            <a:ext cx="844029" cy="811588"/>
            <a:chOff x="7422778" y="2057400"/>
            <a:chExt cx="1721222" cy="1655065"/>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4" name="Group 13"/>
            <p:cNvGrpSpPr/>
            <p:nvPr userDrawn="1"/>
          </p:nvGrpSpPr>
          <p:grpSpPr>
            <a:xfrm>
              <a:off x="7422778" y="2436813"/>
              <a:ext cx="1028182" cy="1028182"/>
              <a:chOff x="7422778" y="2436813"/>
              <a:chExt cx="1028182" cy="1028182"/>
            </a:xfrm>
          </p:grpSpPr>
          <p:sp>
            <p:nvSpPr>
              <p:cNvPr id="15" name="Rectangle: Rounded Corners 14"/>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grpSp>
        <p:nvGrpSpPr>
          <p:cNvPr id="8" name="Group 7"/>
          <p:cNvGrpSpPr/>
          <p:nvPr userDrawn="1"/>
        </p:nvGrpSpPr>
        <p:grpSpPr>
          <a:xfrm>
            <a:off x="8319117" y="6046412"/>
            <a:ext cx="844029" cy="811588"/>
            <a:chOff x="7422778" y="2057400"/>
            <a:chExt cx="1721222" cy="165506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0" name="Group 9"/>
            <p:cNvGrpSpPr/>
            <p:nvPr userDrawn="1"/>
          </p:nvGrpSpPr>
          <p:grpSpPr>
            <a:xfrm>
              <a:off x="7422778" y="2436813"/>
              <a:ext cx="1028182" cy="1028182"/>
              <a:chOff x="7422778" y="2436813"/>
              <a:chExt cx="1028182" cy="1028182"/>
            </a:xfrm>
          </p:grpSpPr>
          <p:sp>
            <p:nvSpPr>
              <p:cNvPr id="11" name="Rectangle: Rounded Corners 10"/>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p:cNvGrpSpPr/>
          <p:nvPr userDrawn="1"/>
        </p:nvGrpSpPr>
        <p:grpSpPr>
          <a:xfrm>
            <a:off x="8319117" y="6046412"/>
            <a:ext cx="844029" cy="811588"/>
            <a:chOff x="7422778" y="2057400"/>
            <a:chExt cx="1721222" cy="1655065"/>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9" name="Group 8"/>
            <p:cNvGrpSpPr/>
            <p:nvPr userDrawn="1"/>
          </p:nvGrpSpPr>
          <p:grpSpPr>
            <a:xfrm>
              <a:off x="7422778" y="2436813"/>
              <a:ext cx="1028182" cy="1028182"/>
              <a:chOff x="7422778" y="2436813"/>
              <a:chExt cx="1028182" cy="1028182"/>
            </a:xfrm>
          </p:grpSpPr>
          <p:sp>
            <p:nvSpPr>
              <p:cNvPr id="10" name="Rectangle: Rounded Corners 9"/>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368300"/>
          </a:xfrm>
          <a:prstGeom prst="rect">
            <a:avLst/>
          </a:prstGeom>
        </p:spPr>
        <p:txBody>
          <a:bodyPr anchor="b"/>
          <a:lstStyle>
            <a:lvl1pPr algn="l">
              <a:defRPr sz="1700"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Times New Roman" panose="02020603050405020304" pitchFamily="18" charset="0"/>
                <a:cs typeface="Times New Roman" panose="02020603050405020304" pitchFamily="18" charset="0"/>
              </a:defRPr>
            </a:lvl1pPr>
            <a:lvl2pPr>
              <a:defRPr sz="28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grpSp>
        <p:nvGrpSpPr>
          <p:cNvPr id="10" name="Group 9"/>
          <p:cNvGrpSpPr/>
          <p:nvPr userDrawn="1"/>
        </p:nvGrpSpPr>
        <p:grpSpPr>
          <a:xfrm>
            <a:off x="8319117" y="6046412"/>
            <a:ext cx="844029" cy="811588"/>
            <a:chOff x="7422778" y="2057400"/>
            <a:chExt cx="1721222" cy="1655065"/>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2" name="Group 11"/>
            <p:cNvGrpSpPr/>
            <p:nvPr userDrawn="1"/>
          </p:nvGrpSpPr>
          <p:grpSpPr>
            <a:xfrm>
              <a:off x="7422778" y="2436813"/>
              <a:ext cx="1028182" cy="1028182"/>
              <a:chOff x="7422778" y="2436813"/>
              <a:chExt cx="1028182" cy="1028182"/>
            </a:xfrm>
          </p:grpSpPr>
          <p:sp>
            <p:nvSpPr>
              <p:cNvPr id="13" name="Rectangle: Rounded Corners 12"/>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Picture Placeholder 2"/>
          <p:cNvSpPr>
            <a:spLocks noGrp="1"/>
          </p:cNvSpPr>
          <p:nvPr>
            <p:ph type="pic" idx="1"/>
          </p:nvPr>
        </p:nvSpPr>
        <p:spPr>
          <a:xfrm>
            <a:off x="1792288" y="990599"/>
            <a:ext cx="5486400" cy="3736975"/>
          </a:xfrm>
          <a:prstGeom prst="rect">
            <a:avLst/>
          </a:prstGeom>
        </p:spPr>
        <p:txBody>
          <a:bodyPr/>
          <a:lstStyle>
            <a:lvl1pPr marL="0" indent="0">
              <a:buNone/>
              <a:defRPr sz="3200">
                <a:latin typeface="Times New Roman" panose="02020603050405020304" pitchFamily="18" charset="0"/>
                <a:cs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grpSp>
        <p:nvGrpSpPr>
          <p:cNvPr id="10" name="Group 9"/>
          <p:cNvGrpSpPr/>
          <p:nvPr userDrawn="1"/>
        </p:nvGrpSpPr>
        <p:grpSpPr>
          <a:xfrm>
            <a:off x="8319117" y="6046412"/>
            <a:ext cx="844029" cy="811588"/>
            <a:chOff x="7422778" y="2057400"/>
            <a:chExt cx="1721222" cy="1655065"/>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2" name="Group 11"/>
            <p:cNvGrpSpPr/>
            <p:nvPr userDrawn="1"/>
          </p:nvGrpSpPr>
          <p:grpSpPr>
            <a:xfrm>
              <a:off x="7422778" y="2436813"/>
              <a:ext cx="1028182" cy="1028182"/>
              <a:chOff x="7422778" y="2436813"/>
              <a:chExt cx="1028182" cy="1028182"/>
            </a:xfrm>
          </p:grpSpPr>
          <p:sp>
            <p:nvSpPr>
              <p:cNvPr id="13" name="Rectangle: Rounded Corners 12"/>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0" y="6466660"/>
            <a:ext cx="9144000" cy="40818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7" descr="internal_roundup_header_cropped.png"/>
          <p:cNvPicPr>
            <a:picLocks noChangeAspect="1"/>
          </p:cNvPicPr>
          <p:nvPr userDrawn="1"/>
        </p:nvPicPr>
        <p:blipFill>
          <a:blip r:embed="rId13" cstate="print"/>
          <a:srcRect/>
          <a:stretch>
            <a:fillRect/>
          </a:stretch>
        </p:blipFill>
        <p:spPr bwMode="auto">
          <a:xfrm>
            <a:off x="0" y="0"/>
            <a:ext cx="9144000" cy="381000"/>
          </a:xfrm>
          <a:prstGeom prst="rect">
            <a:avLst/>
          </a:prstGeom>
          <a:noFill/>
          <a:ln w="9525">
            <a:noFill/>
            <a:miter lim="800000"/>
            <a:headEnd/>
            <a:tailEnd/>
          </a:ln>
        </p:spPr>
      </p:pic>
      <p:sp>
        <p:nvSpPr>
          <p:cNvPr id="8" name="Text Box 6"/>
          <p:cNvSpPr txBox="1">
            <a:spLocks noChangeArrowheads="1"/>
          </p:cNvSpPr>
          <p:nvPr userDrawn="1"/>
        </p:nvSpPr>
        <p:spPr bwMode="auto">
          <a:xfrm>
            <a:off x="838203" y="274152"/>
            <a:ext cx="2286000" cy="430887"/>
          </a:xfrm>
          <a:prstGeom prst="rect">
            <a:avLst/>
          </a:prstGeom>
          <a:noFill/>
          <a:ln w="9525">
            <a:noFill/>
            <a:miter lim="800000"/>
            <a:headEnd/>
            <a:tailEnd/>
          </a:ln>
        </p:spPr>
        <p:txBody>
          <a:bodyPr wrap="square" anchor="ctr">
            <a:prstTxWarp prst="textNoShape">
              <a:avLst/>
            </a:prstTxWarp>
            <a:spAutoFit/>
          </a:bodyPr>
          <a:lstStyle/>
          <a:p>
            <a:r>
              <a:rPr lang="en-US" sz="1100" b="1" dirty="0">
                <a:solidFill>
                  <a:srgbClr val="0D5072"/>
                </a:solidFill>
                <a:latin typeface="Palatino" pitchFamily="-123" charset="0"/>
              </a:rPr>
              <a:t>New Jersey</a:t>
            </a:r>
          </a:p>
          <a:p>
            <a:r>
              <a:rPr lang="en-US" sz="1100" b="1" dirty="0">
                <a:solidFill>
                  <a:srgbClr val="0D5072"/>
                </a:solidFill>
                <a:latin typeface="Palatino" pitchFamily="-123" charset="0"/>
              </a:rPr>
              <a:t>DEPARTMENT OF EDUCATION</a:t>
            </a:r>
            <a:endParaRPr lang="en-US" sz="1100" dirty="0">
              <a:solidFill>
                <a:srgbClr val="0D5072"/>
              </a:solidFill>
            </a:endParaRP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28600" y="184795"/>
            <a:ext cx="609603" cy="609603"/>
          </a:xfrm>
          <a:prstGeom prst="rect">
            <a:avLst/>
          </a:prstGeom>
        </p:spPr>
      </p:pic>
      <p:sp>
        <p:nvSpPr>
          <p:cNvPr id="10" name="Rectangle 9"/>
          <p:cNvSpPr/>
          <p:nvPr userDrawn="1"/>
        </p:nvSpPr>
        <p:spPr>
          <a:xfrm>
            <a:off x="914400" y="6466661"/>
            <a:ext cx="2967415" cy="307777"/>
          </a:xfrm>
          <a:prstGeom prst="rect">
            <a:avLst/>
          </a:prstGeom>
        </p:spPr>
        <p:txBody>
          <a:bodyPr wrap="none">
            <a:spAutoFit/>
          </a:bodyPr>
          <a:lstStyle/>
          <a:p>
            <a:r>
              <a:rPr lang="en-US" sz="1400" dirty="0">
                <a:solidFill>
                  <a:schemeClr val="bg1"/>
                </a:solidFill>
                <a:latin typeface="+mn-lt"/>
                <a:cs typeface="Times New Roman" panose="02020603050405020304" pitchFamily="18" charset="0"/>
              </a:rPr>
              <a:t>|      www.state.nj.us/education/ESSA/</a:t>
            </a:r>
          </a:p>
        </p:txBody>
      </p:sp>
      <p:sp>
        <p:nvSpPr>
          <p:cNvPr id="11" name="Rectangle 10"/>
          <p:cNvSpPr/>
          <p:nvPr userDrawn="1"/>
        </p:nvSpPr>
        <p:spPr>
          <a:xfrm>
            <a:off x="445147" y="6466661"/>
            <a:ext cx="393056" cy="307777"/>
          </a:xfrm>
          <a:prstGeom prst="rect">
            <a:avLst/>
          </a:prstGeom>
        </p:spPr>
        <p:txBody>
          <a:bodyPr wrap="none">
            <a:spAutoFit/>
          </a:bodyPr>
          <a:lstStyle/>
          <a:p>
            <a:fld id="{BB6E7BE7-7590-42A1-BEEC-349CFB141555}" type="slidenum">
              <a:rPr lang="en-US" sz="1400" smtClean="0">
                <a:solidFill>
                  <a:schemeClr val="bg1"/>
                </a:solidFill>
                <a:latin typeface="Times New Roman" panose="02020603050405020304" pitchFamily="18" charset="0"/>
                <a:cs typeface="Times New Roman" panose="02020603050405020304" pitchFamily="18" charset="0"/>
              </a:rPr>
              <a:pPr/>
              <a:t>‹#›</a:t>
            </a:fld>
            <a:endParaRPr lang="en-US" sz="1400" dirty="0">
              <a:solidFill>
                <a:schemeClr val="bg1"/>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rtl="0" eaLnBrk="1" fontAlgn="base" hangingPunct="1">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p:titleStyle>
    <p:bodyStyle>
      <a:lvl1pPr marL="342900" indent="-342900" algn="l" rtl="0" eaLnBrk="1" fontAlgn="base" hangingPunct="1">
        <a:spcBef>
          <a:spcPct val="20000"/>
        </a:spcBef>
        <a:spcAft>
          <a:spcPct val="0"/>
        </a:spcAft>
        <a:buFont typeface="Arial" pitchFamily="-123"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rtl="0" eaLnBrk="1" fontAlgn="base" hangingPunct="1">
        <a:spcBef>
          <a:spcPct val="20000"/>
        </a:spcBef>
        <a:spcAft>
          <a:spcPct val="0"/>
        </a:spcAft>
        <a:buFont typeface="Arial" pitchFamily="-123" charset="0"/>
        <a:buChar char="–"/>
        <a:defRPr sz="2800" kern="1200">
          <a:solidFill>
            <a:schemeClr val="tx1"/>
          </a:solidFill>
          <a:latin typeface="+mn-lt"/>
          <a:ea typeface="ＭＳ Ｐゴシック" pitchFamily="-123" charset="-128"/>
          <a:cs typeface="+mn-cs"/>
        </a:defRPr>
      </a:lvl2pPr>
      <a:lvl3pPr marL="1143000" indent="-228600" algn="l" rtl="0" eaLnBrk="1" fontAlgn="base" hangingPunct="1">
        <a:spcBef>
          <a:spcPct val="20000"/>
        </a:spcBef>
        <a:spcAft>
          <a:spcPct val="0"/>
        </a:spcAft>
        <a:buFont typeface="Arial" pitchFamily="-123" charset="0"/>
        <a:buChar char="•"/>
        <a:defRPr sz="2400" kern="1200">
          <a:solidFill>
            <a:schemeClr val="tx1"/>
          </a:solidFill>
          <a:latin typeface="+mn-lt"/>
          <a:ea typeface="ＭＳ Ｐゴシック" pitchFamily="-123" charset="-128"/>
          <a:cs typeface="+mn-cs"/>
        </a:defRPr>
      </a:lvl3pPr>
      <a:lvl4pPr marL="1600200" indent="-228600" algn="l" rtl="0" eaLnBrk="1" fontAlgn="base" hangingPunct="1">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4pPr>
      <a:lvl5pPr marL="2057400" indent="-228600" algn="l" rtl="0" eaLnBrk="1" fontAlgn="base" hangingPunct="1">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CD1B2-C11B-4838-8012-37186D4001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2.ed.gov/policy/elsec/guid/secletter/160622.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tate.nj.us/education/ESSA/guidance/njdoe/add.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ate.nj.us/education/ESSA/" TargetMode="External"/><Relationship Id="rId7"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karen.Campbell@doe.state.nj.us" TargetMode="External"/><Relationship Id="rId5" Type="http://schemas.openxmlformats.org/officeDocument/2006/relationships/hyperlink" Target="mailto:titleone@doe.state.nj.us" TargetMode="External"/><Relationship Id="rId4" Type="http://schemas.openxmlformats.org/officeDocument/2006/relationships/hyperlink" Target="mailto:ESSA@doe.state.nj.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ate.nj.us/education/ESSA/plan/plan.pdf" TargetMode="External"/><Relationship Id="rId2" Type="http://schemas.openxmlformats.org/officeDocument/2006/relationships/hyperlink" Target="http://www.state.nj.us/education/ESSA/pl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828800"/>
            <a:ext cx="8534400" cy="3352800"/>
          </a:xfrm>
        </p:spPr>
        <p:txBody>
          <a:bodyPr/>
          <a:lstStyle/>
          <a:p>
            <a:r>
              <a:rPr lang="en-US" b="1" dirty="0">
                <a:latin typeface="+mn-lt"/>
              </a:rPr>
              <a:t>The Every Student Succeeds Act: </a:t>
            </a:r>
            <a:r>
              <a:rPr lang="en-US" b="1" i="1" dirty="0">
                <a:latin typeface="+mn-lt"/>
              </a:rPr>
              <a:t>Where Are We Now and Where Are We Going?</a:t>
            </a:r>
            <a:br>
              <a:rPr lang="en-US" b="1" i="1" dirty="0">
                <a:latin typeface="+mn-lt"/>
              </a:rPr>
            </a:br>
            <a:r>
              <a:rPr lang="en-US" b="1" i="1" dirty="0">
                <a:latin typeface="+mn-lt"/>
              </a:rPr>
              <a:t/>
            </a:r>
            <a:br>
              <a:rPr lang="en-US" b="1" i="1" dirty="0">
                <a:latin typeface="+mn-lt"/>
              </a:rPr>
            </a:br>
            <a:r>
              <a:rPr lang="en-US" sz="2400" dirty="0">
                <a:latin typeface="+mn-lt"/>
              </a:rPr>
              <a:t>New Jersey Association of Federal Program Administrators</a:t>
            </a:r>
            <a:br>
              <a:rPr lang="en-US" sz="2400" dirty="0">
                <a:latin typeface="+mn-lt"/>
              </a:rPr>
            </a:br>
            <a:r>
              <a:rPr lang="en-US" sz="2400" dirty="0">
                <a:latin typeface="+mn-lt"/>
              </a:rPr>
              <a:t>March 17, 2017</a:t>
            </a:r>
          </a:p>
        </p:txBody>
      </p:sp>
    </p:spTree>
    <p:extLst>
      <p:ext uri="{BB962C8B-B14F-4D97-AF65-F5344CB8AC3E}">
        <p14:creationId xmlns:p14="http://schemas.microsoft.com/office/powerpoint/2010/main" val="741182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b="1" i="1" dirty="0">
                <a:latin typeface="+mn-lt"/>
              </a:rPr>
              <a:t>ESSA</a:t>
            </a:r>
            <a:r>
              <a:rPr lang="en-US" sz="3800" b="1" dirty="0">
                <a:latin typeface="+mn-lt"/>
              </a:rPr>
              <a:t>: LEA Stakeholder Engagement </a:t>
            </a:r>
          </a:p>
        </p:txBody>
      </p:sp>
      <p:sp>
        <p:nvSpPr>
          <p:cNvPr id="3" name="Content Placeholder 2"/>
          <p:cNvSpPr>
            <a:spLocks noGrp="1"/>
          </p:cNvSpPr>
          <p:nvPr>
            <p:ph idx="1"/>
          </p:nvPr>
        </p:nvSpPr>
        <p:spPr/>
        <p:txBody>
          <a:bodyPr anchor="ctr"/>
          <a:lstStyle/>
          <a:p>
            <a:r>
              <a:rPr lang="en-US" sz="2200" dirty="0">
                <a:latin typeface="+mn-lt"/>
              </a:rPr>
              <a:t>More requirements than under NCLB</a:t>
            </a:r>
          </a:p>
          <a:p>
            <a:r>
              <a:rPr lang="en-US" sz="2200" dirty="0">
                <a:latin typeface="+mn-lt"/>
              </a:rPr>
              <a:t>Stakeholder consultation must be “timely” and “meaningful”</a:t>
            </a:r>
          </a:p>
          <a:p>
            <a:endParaRPr lang="en-US" sz="1200" dirty="0">
              <a:latin typeface="+mn-lt"/>
            </a:endParaRPr>
          </a:p>
          <a:p>
            <a:pPr lvl="1"/>
            <a:r>
              <a:rPr lang="en-US" sz="2200" b="1" u="sng" dirty="0">
                <a:latin typeface="+mn-lt"/>
              </a:rPr>
              <a:t>Timely consultation:</a:t>
            </a:r>
            <a:r>
              <a:rPr lang="en-US" sz="2200" dirty="0">
                <a:latin typeface="+mn-lt"/>
              </a:rPr>
              <a:t> “meaningful engagement starts at the beginning of the process, </a:t>
            </a:r>
            <a:r>
              <a:rPr lang="en-US" sz="2200" b="1" dirty="0">
                <a:latin typeface="+mn-lt"/>
              </a:rPr>
              <a:t>when initial planning is getting started</a:t>
            </a:r>
            <a:r>
              <a:rPr lang="en-US" sz="2200" dirty="0">
                <a:latin typeface="+mn-lt"/>
              </a:rPr>
              <a:t>; not at the end, when a plan is nearing completion”</a:t>
            </a:r>
            <a:r>
              <a:rPr lang="en-US" sz="2200" baseline="30000" dirty="0">
                <a:latin typeface="+mn-lt"/>
              </a:rPr>
              <a:t>1</a:t>
            </a:r>
            <a:endParaRPr lang="en-US" sz="2200" dirty="0">
              <a:latin typeface="+mn-lt"/>
            </a:endParaRPr>
          </a:p>
          <a:p>
            <a:pPr marL="457200" lvl="1" indent="0">
              <a:buNone/>
            </a:pPr>
            <a:endParaRPr lang="en-US" sz="2200" b="1" u="sng" dirty="0">
              <a:latin typeface="+mn-lt"/>
            </a:endParaRPr>
          </a:p>
          <a:p>
            <a:pPr lvl="1"/>
            <a:r>
              <a:rPr lang="en-US" sz="2200" b="1" u="sng" dirty="0">
                <a:latin typeface="+mn-lt"/>
              </a:rPr>
              <a:t>Meaningful consultation:</a:t>
            </a:r>
            <a:r>
              <a:rPr lang="en-US" sz="2200" b="1" dirty="0">
                <a:latin typeface="+mn-lt"/>
              </a:rPr>
              <a:t> </a:t>
            </a:r>
            <a:r>
              <a:rPr lang="en-US" sz="2200" dirty="0">
                <a:latin typeface="+mn-lt"/>
              </a:rPr>
              <a:t>Includes a </a:t>
            </a:r>
            <a:r>
              <a:rPr lang="en-US" sz="2200" b="1" dirty="0">
                <a:latin typeface="+mn-lt"/>
              </a:rPr>
              <a:t>diverse, representative group of stakeholders; be transparent; and take place at multiple points </a:t>
            </a:r>
            <a:r>
              <a:rPr lang="en-US" sz="2200" dirty="0">
                <a:latin typeface="+mn-lt"/>
              </a:rPr>
              <a:t>during the design, development, and implementation of the plan</a:t>
            </a:r>
            <a:r>
              <a:rPr lang="en-US" sz="2200" baseline="30000" dirty="0">
                <a:latin typeface="+mn-lt"/>
              </a:rPr>
              <a:t>1</a:t>
            </a:r>
          </a:p>
          <a:p>
            <a:pPr marL="450850" lvl="1" indent="0">
              <a:buNone/>
            </a:pPr>
            <a:endParaRPr lang="en-US" sz="1400" baseline="30000" dirty="0">
              <a:latin typeface="+mn-lt"/>
            </a:endParaRPr>
          </a:p>
          <a:p>
            <a:pPr marL="450850" lvl="1" indent="0">
              <a:buNone/>
            </a:pPr>
            <a:r>
              <a:rPr lang="en-US" sz="1400" baseline="30000" dirty="0">
                <a:latin typeface="+mn-lt"/>
              </a:rPr>
              <a:t>1</a:t>
            </a:r>
            <a:r>
              <a:rPr lang="en-US" baseline="30000" dirty="0">
                <a:latin typeface="+mn-lt"/>
              </a:rPr>
              <a:t> </a:t>
            </a:r>
            <a:r>
              <a:rPr lang="en-US" sz="1400" dirty="0">
                <a:latin typeface="+mn-lt"/>
              </a:rPr>
              <a:t>June 23rd Dear Colleague Letter: </a:t>
            </a:r>
            <a:r>
              <a:rPr lang="en-US" sz="1400" dirty="0">
                <a:latin typeface="+mn-lt"/>
                <a:hlinkClick r:id="rId2"/>
              </a:rPr>
              <a:t>http://www2.ed.gov/policy/elsec/guid/secletter/160622.html</a:t>
            </a:r>
            <a:r>
              <a:rPr lang="en-US" sz="1400" dirty="0">
                <a:latin typeface="+mn-lt"/>
              </a:rPr>
              <a:t> </a:t>
            </a:r>
          </a:p>
        </p:txBody>
      </p:sp>
    </p:spTree>
    <p:extLst>
      <p:ext uri="{BB962C8B-B14F-4D97-AF65-F5344CB8AC3E}">
        <p14:creationId xmlns:p14="http://schemas.microsoft.com/office/powerpoint/2010/main" val="422675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914400"/>
          </a:xfrm>
        </p:spPr>
        <p:txBody>
          <a:bodyPr anchor="ctr" anchorCtr="0"/>
          <a:lstStyle/>
          <a:p>
            <a:r>
              <a:rPr lang="en-US" sz="4000" b="1" dirty="0">
                <a:latin typeface="+mn-lt"/>
              </a:rPr>
              <a:t>Specific Requirements</a:t>
            </a:r>
          </a:p>
        </p:txBody>
      </p:sp>
      <p:sp>
        <p:nvSpPr>
          <p:cNvPr id="3" name="Content Placeholder 2"/>
          <p:cNvSpPr>
            <a:spLocks noGrp="1"/>
          </p:cNvSpPr>
          <p:nvPr>
            <p:ph idx="1"/>
          </p:nvPr>
        </p:nvSpPr>
        <p:spPr>
          <a:xfrm>
            <a:off x="304800" y="1600200"/>
            <a:ext cx="8534400" cy="685800"/>
          </a:xfrm>
        </p:spPr>
        <p:txBody>
          <a:bodyPr/>
          <a:lstStyle/>
          <a:p>
            <a:pPr marL="0" indent="0">
              <a:buNone/>
            </a:pPr>
            <a:r>
              <a:rPr lang="en-US" sz="2000" dirty="0">
                <a:latin typeface="+mn-lt"/>
              </a:rPr>
              <a:t>The following chart lists the </a:t>
            </a:r>
            <a:r>
              <a:rPr lang="en-US" sz="2000" u="sng" dirty="0">
                <a:latin typeface="+mn-lt"/>
              </a:rPr>
              <a:t>minimum stakeholder engagement requirements</a:t>
            </a:r>
            <a:r>
              <a:rPr lang="en-US" sz="2000" dirty="0">
                <a:latin typeface="+mn-lt"/>
              </a:rPr>
              <a:t> for developing and implementing the district’s ESEA plan: </a:t>
            </a:r>
          </a:p>
          <a:p>
            <a:pPr marL="0" indent="0">
              <a:buNone/>
            </a:pPr>
            <a:endParaRPr lang="en-US" dirty="0">
              <a:solidFill>
                <a:srgbClr val="FF0000"/>
              </a:solidFill>
            </a:endParaRPr>
          </a:p>
        </p:txBody>
      </p:sp>
      <p:sp>
        <p:nvSpPr>
          <p:cNvPr id="5" name="Rectangle 4"/>
          <p:cNvSpPr/>
          <p:nvPr/>
        </p:nvSpPr>
        <p:spPr>
          <a:xfrm>
            <a:off x="8929300" y="228600"/>
            <a:ext cx="214700" cy="6248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5400000">
            <a:off x="6043999" y="3100001"/>
            <a:ext cx="6019802" cy="276999"/>
          </a:xfrm>
          <a:prstGeom prst="rect">
            <a:avLst/>
          </a:prstGeom>
          <a:noFill/>
        </p:spPr>
        <p:txBody>
          <a:bodyPr wrap="square" rtlCol="0">
            <a:spAutoFit/>
          </a:bodyPr>
          <a:lstStyle/>
          <a:p>
            <a:r>
              <a:rPr lang="en-US" sz="1200" dirty="0">
                <a:solidFill>
                  <a:schemeClr val="bg1"/>
                </a:solidFill>
                <a:cs typeface="Times New Roman" panose="02020603050405020304" pitchFamily="18" charset="0"/>
              </a:rPr>
              <a:t>School District Stakeholder Engagement Requirements</a:t>
            </a:r>
          </a:p>
        </p:txBody>
      </p:sp>
      <p:graphicFrame>
        <p:nvGraphicFramePr>
          <p:cNvPr id="7" name="Table 6"/>
          <p:cNvGraphicFramePr>
            <a:graphicFrameLocks noGrp="1"/>
          </p:cNvGraphicFramePr>
          <p:nvPr>
            <p:extLst/>
          </p:nvPr>
        </p:nvGraphicFramePr>
        <p:xfrm>
          <a:off x="304800" y="2333363"/>
          <a:ext cx="8534398" cy="4017907"/>
        </p:xfrm>
        <a:graphic>
          <a:graphicData uri="http://schemas.openxmlformats.org/drawingml/2006/table">
            <a:tbl>
              <a:tblPr/>
              <a:tblGrid>
                <a:gridCol w="3198262">
                  <a:extLst>
                    <a:ext uri="{9D8B030D-6E8A-4147-A177-3AD203B41FA5}">
                      <a16:colId xmlns:a16="http://schemas.microsoft.com/office/drawing/2014/main" xmlns="" val="20000"/>
                    </a:ext>
                  </a:extLst>
                </a:gridCol>
                <a:gridCol w="1334034">
                  <a:extLst>
                    <a:ext uri="{9D8B030D-6E8A-4147-A177-3AD203B41FA5}">
                      <a16:colId xmlns:a16="http://schemas.microsoft.com/office/drawing/2014/main" xmlns="" val="20001"/>
                    </a:ext>
                  </a:extLst>
                </a:gridCol>
                <a:gridCol w="1334034">
                  <a:extLst>
                    <a:ext uri="{9D8B030D-6E8A-4147-A177-3AD203B41FA5}">
                      <a16:colId xmlns:a16="http://schemas.microsoft.com/office/drawing/2014/main" xmlns="" val="20002"/>
                    </a:ext>
                  </a:extLst>
                </a:gridCol>
                <a:gridCol w="1334034">
                  <a:extLst>
                    <a:ext uri="{9D8B030D-6E8A-4147-A177-3AD203B41FA5}">
                      <a16:colId xmlns:a16="http://schemas.microsoft.com/office/drawing/2014/main" xmlns="" val="20003"/>
                    </a:ext>
                  </a:extLst>
                </a:gridCol>
                <a:gridCol w="1334034">
                  <a:extLst>
                    <a:ext uri="{9D8B030D-6E8A-4147-A177-3AD203B41FA5}">
                      <a16:colId xmlns:a16="http://schemas.microsoft.com/office/drawing/2014/main" xmlns="" val="20004"/>
                    </a:ext>
                  </a:extLst>
                </a:gridCol>
              </a:tblGrid>
              <a:tr h="217507">
                <a:tc>
                  <a:txBody>
                    <a:bodyPr/>
                    <a:lstStyle/>
                    <a:p>
                      <a:pPr algn="ctr" fontAlgn="b"/>
                      <a:r>
                        <a:rPr lang="en-US" sz="1400" b="1" i="0" u="none" strike="noStrike" dirty="0">
                          <a:solidFill>
                            <a:schemeClr val="bg1"/>
                          </a:solidFill>
                          <a:effectLst/>
                          <a:latin typeface="Calibri" panose="020F0502020204030204" pitchFamily="34" charset="0"/>
                        </a:rPr>
                        <a:t>Stakeholders</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400" b="1" i="0" u="none" strike="noStrike" dirty="0">
                          <a:solidFill>
                            <a:schemeClr val="bg1"/>
                          </a:solidFill>
                          <a:effectLst/>
                          <a:latin typeface="Calibri" panose="020F0502020204030204" pitchFamily="34" charset="0"/>
                        </a:rPr>
                        <a:t>Title IA</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400" b="1" i="0" u="none" strike="noStrike">
                          <a:solidFill>
                            <a:schemeClr val="bg1"/>
                          </a:solidFill>
                          <a:effectLst/>
                          <a:latin typeface="Calibri" panose="020F0502020204030204" pitchFamily="34" charset="0"/>
                        </a:rPr>
                        <a:t>Title IIA</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400" b="1" i="0" u="none" strike="noStrike" dirty="0">
                          <a:solidFill>
                            <a:schemeClr val="bg1"/>
                          </a:solidFill>
                          <a:effectLst/>
                          <a:latin typeface="Calibri" panose="020F0502020204030204" pitchFamily="34" charset="0"/>
                        </a:rPr>
                        <a:t>Title III</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400" b="1" i="0" u="none" strike="noStrike" dirty="0">
                          <a:solidFill>
                            <a:schemeClr val="bg1"/>
                          </a:solidFill>
                          <a:effectLst/>
                          <a:latin typeface="Calibri" panose="020F0502020204030204" pitchFamily="34" charset="0"/>
                        </a:rPr>
                        <a:t>Title IVA</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10000"/>
                  </a:ext>
                </a:extLst>
              </a:tr>
              <a:tr h="142070">
                <a:tc>
                  <a:txBody>
                    <a:bodyPr/>
                    <a:lstStyle/>
                    <a:p>
                      <a:pPr algn="l" fontAlgn="b"/>
                      <a:r>
                        <a:rPr lang="en-US" sz="1000" b="0" i="0" u="none" strike="noStrike" dirty="0">
                          <a:solidFill>
                            <a:srgbClr val="000000"/>
                          </a:solidFill>
                          <a:effectLst/>
                          <a:latin typeface="Calibri" panose="020F0502020204030204" pitchFamily="34" charset="0"/>
                        </a:rPr>
                        <a:t>CITATION</a:t>
                      </a:r>
                    </a:p>
                  </a:txBody>
                  <a:tcPr marL="4572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D9D9D9"/>
                    </a:solidFill>
                  </a:tcPr>
                </a:tc>
                <a:tc>
                  <a:txBody>
                    <a:bodyPr/>
                    <a:lstStyle/>
                    <a:p>
                      <a:pPr algn="ctr" fontAlgn="b"/>
                      <a:r>
                        <a:rPr lang="pt-BR" sz="800" b="0" i="0" u="none" strike="noStrike" dirty="0">
                          <a:solidFill>
                            <a:srgbClr val="000000"/>
                          </a:solidFill>
                          <a:effectLst/>
                          <a:latin typeface="Calibri" panose="020F0502020204030204" pitchFamily="34" charset="0"/>
                        </a:rPr>
                        <a:t>1112(a)(1)(A), 1112(b)(7-10)</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pt-BR" sz="800" b="0" i="0" u="none" strike="noStrike" dirty="0">
                          <a:solidFill>
                            <a:srgbClr val="000000"/>
                          </a:solidFill>
                          <a:effectLst/>
                          <a:latin typeface="Calibri" panose="020F0502020204030204" pitchFamily="34" charset="0"/>
                        </a:rPr>
                        <a:t>2102(b)(3)(A) &amp; 2102(b)(2)(D)</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0" i="0" u="none" strike="noStrike" dirty="0">
                          <a:solidFill>
                            <a:srgbClr val="000000"/>
                          </a:solidFill>
                          <a:effectLst/>
                          <a:latin typeface="Calibri" panose="020F0502020204030204" pitchFamily="34" charset="0"/>
                        </a:rPr>
                        <a:t>3116(b)(4)(C)</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0" i="0" u="none" strike="noStrike" dirty="0">
                          <a:solidFill>
                            <a:srgbClr val="000000"/>
                          </a:solidFill>
                          <a:effectLst/>
                          <a:latin typeface="Calibri" panose="020F0502020204030204" pitchFamily="34" charset="0"/>
                        </a:rPr>
                        <a:t>4106(c)(1&amp;2)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1"/>
                  </a:ext>
                </a:extLst>
              </a:tr>
              <a:tr h="142070">
                <a:tc>
                  <a:txBody>
                    <a:bodyPr/>
                    <a:lstStyle/>
                    <a:p>
                      <a:pPr algn="l" fontAlgn="b"/>
                      <a:r>
                        <a:rPr lang="en-US" sz="1050" b="0" i="0" u="none" strike="noStrike" dirty="0">
                          <a:solidFill>
                            <a:srgbClr val="000000"/>
                          </a:solidFill>
                          <a:effectLst/>
                          <a:latin typeface="Calibri" panose="020F0502020204030204" pitchFamily="34" charset="0"/>
                        </a:rPr>
                        <a:t>Teachers</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42070">
                <a:tc>
                  <a:txBody>
                    <a:bodyPr/>
                    <a:lstStyle/>
                    <a:p>
                      <a:pPr algn="l" fontAlgn="b"/>
                      <a:r>
                        <a:rPr lang="en-US" sz="1050" b="0" i="0" u="none" strike="noStrike" dirty="0">
                          <a:solidFill>
                            <a:srgbClr val="000000"/>
                          </a:solidFill>
                          <a:effectLst/>
                          <a:latin typeface="Calibri" panose="020F0502020204030204" pitchFamily="34" charset="0"/>
                        </a:rPr>
                        <a:t>Principals</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1077">
                <a:tc>
                  <a:txBody>
                    <a:bodyPr/>
                    <a:lstStyle/>
                    <a:p>
                      <a:pPr algn="l" fontAlgn="b"/>
                      <a:r>
                        <a:rPr lang="en-US" sz="1050" b="0" i="0" u="none" strike="noStrike" dirty="0">
                          <a:solidFill>
                            <a:srgbClr val="000000"/>
                          </a:solidFill>
                          <a:effectLst/>
                          <a:latin typeface="Calibri" panose="020F0502020204030204" pitchFamily="34" charset="0"/>
                        </a:rPr>
                        <a:t>Other School Leaders</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88527">
                <a:tc>
                  <a:txBody>
                    <a:bodyPr/>
                    <a:lstStyle/>
                    <a:p>
                      <a:pPr algn="l" fontAlgn="b"/>
                      <a:r>
                        <a:rPr lang="en-US" sz="1050" b="0" i="0" u="none" strike="noStrike" dirty="0">
                          <a:solidFill>
                            <a:srgbClr val="000000"/>
                          </a:solidFill>
                          <a:effectLst/>
                          <a:latin typeface="Calibri" panose="020F0502020204030204" pitchFamily="34" charset="0"/>
                        </a:rPr>
                        <a:t>Parents/Family Members</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42070">
                <a:tc>
                  <a:txBody>
                    <a:bodyPr/>
                    <a:lstStyle/>
                    <a:p>
                      <a:pPr algn="l" fontAlgn="b"/>
                      <a:r>
                        <a:rPr lang="en-US" sz="1050" b="0" i="0" u="none" strike="noStrike" dirty="0">
                          <a:solidFill>
                            <a:srgbClr val="000000"/>
                          </a:solidFill>
                          <a:effectLst/>
                          <a:latin typeface="Calibri" panose="020F0502020204030204" pitchFamily="34" charset="0"/>
                        </a:rPr>
                        <a:t>Paraprofessionals</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42070">
                <a:tc>
                  <a:txBody>
                    <a:bodyPr/>
                    <a:lstStyle/>
                    <a:p>
                      <a:pPr algn="l" fontAlgn="b"/>
                      <a:r>
                        <a:rPr lang="en-US" sz="1050" b="0" i="0" u="none" strike="noStrike" dirty="0">
                          <a:solidFill>
                            <a:srgbClr val="000000"/>
                          </a:solidFill>
                          <a:effectLst/>
                          <a:latin typeface="Calibri" panose="020F0502020204030204" pitchFamily="34" charset="0"/>
                        </a:rPr>
                        <a:t>Specialized Instructional Support Personnel</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42070">
                <a:tc>
                  <a:txBody>
                    <a:bodyPr/>
                    <a:lstStyle/>
                    <a:p>
                      <a:pPr algn="l" fontAlgn="b"/>
                      <a:r>
                        <a:rPr lang="en-US" sz="1050" b="0" i="0" u="none" strike="noStrike" dirty="0">
                          <a:solidFill>
                            <a:srgbClr val="000000"/>
                          </a:solidFill>
                          <a:effectLst/>
                          <a:latin typeface="Calibri" panose="020F0502020204030204" pitchFamily="34" charset="0"/>
                        </a:rPr>
                        <a:t>Administrators </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42070">
                <a:tc>
                  <a:txBody>
                    <a:bodyPr/>
                    <a:lstStyle/>
                    <a:p>
                      <a:pPr algn="l" fontAlgn="b"/>
                      <a:r>
                        <a:rPr lang="en-US" sz="1050" b="0" i="0" u="none" strike="noStrike" dirty="0">
                          <a:solidFill>
                            <a:srgbClr val="000000"/>
                          </a:solidFill>
                          <a:effectLst/>
                          <a:latin typeface="Calibri" panose="020F0502020204030204" pitchFamily="34" charset="0"/>
                        </a:rPr>
                        <a:t>Other Appropriate School Personnel</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42070">
                <a:tc>
                  <a:txBody>
                    <a:bodyPr/>
                    <a:lstStyle/>
                    <a:p>
                      <a:pPr algn="l" fontAlgn="b"/>
                      <a:r>
                        <a:rPr lang="en-US" sz="1050" b="0" i="0" u="none" strike="noStrike" dirty="0">
                          <a:solidFill>
                            <a:srgbClr val="000000"/>
                          </a:solidFill>
                          <a:effectLst/>
                          <a:latin typeface="Calibri" panose="020F0502020204030204" pitchFamily="34" charset="0"/>
                        </a:rPr>
                        <a:t>Non-Public Schools</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77855">
                <a:tc>
                  <a:txBody>
                    <a:bodyPr/>
                    <a:lstStyle/>
                    <a:p>
                      <a:pPr algn="l" fontAlgn="b"/>
                      <a:r>
                        <a:rPr lang="en-US" sz="1050" b="0" i="0" u="none" strike="noStrike" dirty="0">
                          <a:solidFill>
                            <a:srgbClr val="000000"/>
                          </a:solidFill>
                          <a:effectLst/>
                          <a:latin typeface="Calibri" panose="020F0502020204030204" pitchFamily="34" charset="0"/>
                        </a:rPr>
                        <a:t>Community Partners/Community-Based Organizations/Community Members</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42070">
                <a:tc>
                  <a:txBody>
                    <a:bodyPr/>
                    <a:lstStyle/>
                    <a:p>
                      <a:pPr algn="l" fontAlgn="b"/>
                      <a:r>
                        <a:rPr lang="en-US" sz="1050" b="0" i="0" u="none" strike="noStrike" dirty="0">
                          <a:solidFill>
                            <a:srgbClr val="000000"/>
                          </a:solidFill>
                          <a:effectLst/>
                          <a:latin typeface="Calibri" panose="020F0502020204030204" pitchFamily="34" charset="0"/>
                        </a:rPr>
                        <a:t>Researchers</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42070">
                <a:tc>
                  <a:txBody>
                    <a:bodyPr/>
                    <a:lstStyle/>
                    <a:p>
                      <a:pPr algn="l" fontAlgn="b"/>
                      <a:r>
                        <a:rPr lang="en-US" sz="1050" b="0" i="0" u="none" strike="noStrike" dirty="0">
                          <a:solidFill>
                            <a:srgbClr val="000000"/>
                          </a:solidFill>
                          <a:effectLst/>
                          <a:latin typeface="Calibri" panose="020F0502020204030204" pitchFamily="34" charset="0"/>
                        </a:rPr>
                        <a:t>Early childhood education programs (where applicable)</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42070">
                <a:tc>
                  <a:txBody>
                    <a:bodyPr/>
                    <a:lstStyle/>
                    <a:p>
                      <a:pPr algn="l" fontAlgn="b"/>
                      <a:r>
                        <a:rPr lang="en-US" sz="1050" b="0" i="0" u="none" strike="noStrike" dirty="0">
                          <a:solidFill>
                            <a:srgbClr val="000000"/>
                          </a:solidFill>
                          <a:effectLst/>
                          <a:latin typeface="Calibri" panose="020F0502020204030204" pitchFamily="34" charset="0"/>
                        </a:rPr>
                        <a:t>Institutions of higher education (where applicable)</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42070">
                <a:tc>
                  <a:txBody>
                    <a:bodyPr/>
                    <a:lstStyle/>
                    <a:p>
                      <a:pPr algn="l" fontAlgn="b"/>
                      <a:r>
                        <a:rPr lang="en-US" sz="1050" b="0" i="0" u="none" strike="noStrike" dirty="0">
                          <a:solidFill>
                            <a:srgbClr val="000000"/>
                          </a:solidFill>
                          <a:effectLst/>
                          <a:latin typeface="Calibri" panose="020F0502020204030204" pitchFamily="34" charset="0"/>
                        </a:rPr>
                        <a:t>Employers (where applicable)</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413640">
                <a:tc>
                  <a:txBody>
                    <a:bodyPr/>
                    <a:lstStyle/>
                    <a:p>
                      <a:pPr algn="l" fontAlgn="b"/>
                      <a:r>
                        <a:rPr lang="en-US" sz="1050" b="0" i="0" u="none" strike="noStrike" dirty="0">
                          <a:solidFill>
                            <a:srgbClr val="000000"/>
                          </a:solidFill>
                          <a:effectLst/>
                          <a:latin typeface="Calibri" panose="020F0502020204030204" pitchFamily="34" charset="0"/>
                        </a:rPr>
                        <a:t>Local government representatives (which may include a local law enforcement agency, local juvenile court, local child welfare agency, or local public housing agency)</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49487">
                <a:tc>
                  <a:txBody>
                    <a:bodyPr/>
                    <a:lstStyle/>
                    <a:p>
                      <a:pPr algn="l" fontAlgn="b"/>
                      <a:r>
                        <a:rPr lang="en-US" sz="1050" b="0" i="0" u="none" strike="noStrike" dirty="0">
                          <a:solidFill>
                            <a:srgbClr val="000000"/>
                          </a:solidFill>
                          <a:effectLst/>
                          <a:latin typeface="Calibri" panose="020F0502020204030204" pitchFamily="34" charset="0"/>
                        </a:rPr>
                        <a:t>Indian tribes or tribal organizations (where applicable)</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277855">
                <a:tc>
                  <a:txBody>
                    <a:bodyPr/>
                    <a:lstStyle/>
                    <a:p>
                      <a:pPr algn="l" fontAlgn="b"/>
                      <a:r>
                        <a:rPr lang="en-US" sz="1050" b="0" i="0" u="none" strike="noStrike" dirty="0">
                          <a:solidFill>
                            <a:srgbClr val="000000"/>
                          </a:solidFill>
                          <a:effectLst/>
                          <a:latin typeface="Calibri" panose="020F0502020204030204" pitchFamily="34" charset="0"/>
                        </a:rPr>
                        <a:t>Other Stakeholders/Other Organizations with Relevant Experience</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42070">
                <a:tc>
                  <a:txBody>
                    <a:bodyPr/>
                    <a:lstStyle/>
                    <a:p>
                      <a:pPr algn="l" fontAlgn="b"/>
                      <a:r>
                        <a:rPr lang="en-US" sz="1050" b="0" i="0" u="none" strike="noStrike" dirty="0">
                          <a:solidFill>
                            <a:srgbClr val="000000"/>
                          </a:solidFill>
                          <a:effectLst/>
                          <a:latin typeface="Calibri" panose="020F0502020204030204" pitchFamily="34" charset="0"/>
                        </a:rPr>
                        <a:t>Public or private entities</a:t>
                      </a:r>
                    </a:p>
                  </a:txBody>
                  <a:tcPr marL="45720" marR="6350" marT="635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x</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Calibri" panose="020F0502020204030204" pitchFamily="34" charset="0"/>
                        </a:rPr>
                        <a:t> </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val="3846655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914400"/>
          </a:xfrm>
        </p:spPr>
        <p:txBody>
          <a:bodyPr anchor="ctr" anchorCtr="0"/>
          <a:lstStyle/>
          <a:p>
            <a:r>
              <a:rPr lang="en-US" sz="4000" b="1" dirty="0">
                <a:latin typeface="+mn-lt"/>
              </a:rPr>
              <a:t>Additional Stakeholders to Consider</a:t>
            </a:r>
          </a:p>
        </p:txBody>
      </p:sp>
      <p:sp>
        <p:nvSpPr>
          <p:cNvPr id="3" name="Content Placeholder 2"/>
          <p:cNvSpPr>
            <a:spLocks noGrp="1"/>
          </p:cNvSpPr>
          <p:nvPr>
            <p:ph idx="1"/>
          </p:nvPr>
        </p:nvSpPr>
        <p:spPr>
          <a:xfrm>
            <a:off x="304800" y="1600200"/>
            <a:ext cx="8382000" cy="4572000"/>
          </a:xfrm>
        </p:spPr>
        <p:txBody>
          <a:bodyPr/>
          <a:lstStyle/>
          <a:p>
            <a:pPr marL="0" indent="0">
              <a:buNone/>
            </a:pPr>
            <a:r>
              <a:rPr lang="en-US" sz="2200" dirty="0">
                <a:latin typeface="+mn-lt"/>
              </a:rPr>
              <a:t>In addition to the required group of stakeholders, we recommend you consider some or all of the following as you create your district plans:</a:t>
            </a:r>
            <a:endParaRPr lang="en-US" sz="2200" dirty="0">
              <a:solidFill>
                <a:srgbClr val="FF0000"/>
              </a:solidFill>
              <a:latin typeface="+mn-lt"/>
            </a:endParaRPr>
          </a:p>
          <a:p>
            <a:pPr marL="0" indent="0">
              <a:buNone/>
            </a:pPr>
            <a:endParaRPr lang="en-US" sz="1600" dirty="0"/>
          </a:p>
        </p:txBody>
      </p:sp>
      <p:sp>
        <p:nvSpPr>
          <p:cNvPr id="5" name="Rectangle 4"/>
          <p:cNvSpPr/>
          <p:nvPr/>
        </p:nvSpPr>
        <p:spPr>
          <a:xfrm>
            <a:off x="8929300" y="228600"/>
            <a:ext cx="214700" cy="6248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5400000">
            <a:off x="6043999" y="3100001"/>
            <a:ext cx="6019802" cy="276999"/>
          </a:xfrm>
          <a:prstGeom prst="rect">
            <a:avLst/>
          </a:prstGeom>
          <a:noFill/>
        </p:spPr>
        <p:txBody>
          <a:bodyPr wrap="square" rtlCol="0">
            <a:spAutoFit/>
          </a:bodyPr>
          <a:lstStyle/>
          <a:p>
            <a:r>
              <a:rPr lang="en-US" sz="1200" dirty="0">
                <a:solidFill>
                  <a:schemeClr val="bg1"/>
                </a:solidFill>
                <a:cs typeface="Times New Roman" panose="02020603050405020304" pitchFamily="18" charset="0"/>
              </a:rPr>
              <a:t>School District Stakeholder Engagement Requirements</a:t>
            </a:r>
          </a:p>
        </p:txBody>
      </p:sp>
      <p:graphicFrame>
        <p:nvGraphicFramePr>
          <p:cNvPr id="4" name="Table 3"/>
          <p:cNvGraphicFramePr>
            <a:graphicFrameLocks noGrp="1"/>
          </p:cNvGraphicFramePr>
          <p:nvPr>
            <p:extLst/>
          </p:nvPr>
        </p:nvGraphicFramePr>
        <p:xfrm>
          <a:off x="319268" y="2514600"/>
          <a:ext cx="8367532" cy="3749040"/>
        </p:xfrm>
        <a:graphic>
          <a:graphicData uri="http://schemas.openxmlformats.org/drawingml/2006/table">
            <a:tbl>
              <a:tblPr firstRow="1" bandRow="1">
                <a:tableStyleId>{5C22544A-7EE6-4342-B048-85BDC9FD1C3A}</a:tableStyleId>
              </a:tblPr>
              <a:tblGrid>
                <a:gridCol w="4183766">
                  <a:extLst>
                    <a:ext uri="{9D8B030D-6E8A-4147-A177-3AD203B41FA5}">
                      <a16:colId xmlns:a16="http://schemas.microsoft.com/office/drawing/2014/main" xmlns="" val="20000"/>
                    </a:ext>
                  </a:extLst>
                </a:gridCol>
                <a:gridCol w="4183766">
                  <a:extLst>
                    <a:ext uri="{9D8B030D-6E8A-4147-A177-3AD203B41FA5}">
                      <a16:colId xmlns:a16="http://schemas.microsoft.com/office/drawing/2014/main" xmlns="" val="20001"/>
                    </a:ext>
                  </a:extLst>
                </a:gridCol>
              </a:tblGrid>
              <a:tr h="3048000">
                <a:tc>
                  <a:txBody>
                    <a:bodyPr/>
                    <a:lstStyle/>
                    <a:p>
                      <a:pPr marL="285750" indent="-285750">
                        <a:buFont typeface="Arial" panose="020B0604020202020204" pitchFamily="34" charset="0"/>
                        <a:buChar char="•"/>
                      </a:pPr>
                      <a:r>
                        <a:rPr lang="en-US" sz="2000" b="0" dirty="0">
                          <a:solidFill>
                            <a:sysClr val="windowText" lastClr="000000"/>
                          </a:solidFill>
                        </a:rPr>
                        <a:t>Mayors, local school board members, other locally elected officials</a:t>
                      </a:r>
                    </a:p>
                    <a:p>
                      <a:pPr marL="285750" indent="-285750">
                        <a:buFont typeface="Arial" panose="020B0604020202020204" pitchFamily="34" charset="0"/>
                        <a:buChar char="•"/>
                      </a:pPr>
                      <a:r>
                        <a:rPr lang="en-US" sz="2000" b="0" dirty="0">
                          <a:solidFill>
                            <a:sysClr val="windowText" lastClr="000000"/>
                          </a:solidFill>
                        </a:rPr>
                        <a:t>Parents from geographically diverse areas, perspectives, and backgrounds who are representative of </a:t>
                      </a:r>
                      <a:r>
                        <a:rPr lang="en-US" sz="2000" b="0" i="1" dirty="0">
                          <a:solidFill>
                            <a:sysClr val="windowText" lastClr="000000"/>
                          </a:solidFill>
                        </a:rPr>
                        <a:t>ALL</a:t>
                      </a:r>
                      <a:r>
                        <a:rPr lang="en-US" sz="2000" b="0" dirty="0">
                          <a:solidFill>
                            <a:sysClr val="windowText" lastClr="000000"/>
                          </a:solidFill>
                        </a:rPr>
                        <a:t> students served by the district</a:t>
                      </a:r>
                    </a:p>
                    <a:p>
                      <a:pPr marL="285750" indent="-285750">
                        <a:buFont typeface="Arial" panose="020B0604020202020204" pitchFamily="34" charset="0"/>
                        <a:buChar char="•"/>
                      </a:pPr>
                      <a:r>
                        <a:rPr lang="en-US" sz="2000" b="0" dirty="0">
                          <a:solidFill>
                            <a:sysClr val="windowText" lastClr="000000"/>
                          </a:solidFill>
                        </a:rPr>
                        <a:t>Students (primarily at the secondary level)</a:t>
                      </a:r>
                    </a:p>
                    <a:p>
                      <a:pPr marL="285750" indent="-285750">
                        <a:buFont typeface="Arial" panose="020B0604020202020204" pitchFamily="34" charset="0"/>
                        <a:buChar char="•"/>
                      </a:pPr>
                      <a:r>
                        <a:rPr lang="en-US" sz="2000" b="0" dirty="0">
                          <a:solidFill>
                            <a:sysClr val="windowText" lastClr="000000"/>
                          </a:solidFill>
                        </a:rPr>
                        <a:t>Civil rights and advocacy groups</a:t>
                      </a:r>
                    </a:p>
                    <a:p>
                      <a:pPr marL="285750" indent="-285750">
                        <a:buFont typeface="Arial" panose="020B0604020202020204" pitchFamily="34" charset="0"/>
                        <a:buChar char="•"/>
                      </a:pPr>
                      <a:r>
                        <a:rPr lang="en-US" sz="2000" b="0" dirty="0">
                          <a:solidFill>
                            <a:sysClr val="windowText" lastClr="000000"/>
                          </a:solidFill>
                        </a:rPr>
                        <a:t>Business leaders</a:t>
                      </a:r>
                    </a:p>
                  </a:txBody>
                  <a:tcP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2000" b="0" dirty="0">
                          <a:solidFill>
                            <a:sysClr val="windowText" lastClr="000000"/>
                          </a:solidFill>
                        </a:rPr>
                        <a:t>Other related state and local governmental bodies (e.g. health and human services)</a:t>
                      </a:r>
                    </a:p>
                    <a:p>
                      <a:pPr marL="285750" indent="-285750">
                        <a:buFont typeface="Arial" panose="020B0604020202020204" pitchFamily="34" charset="0"/>
                        <a:buChar char="•"/>
                      </a:pPr>
                      <a:r>
                        <a:rPr lang="en-US" sz="2000" b="0" dirty="0">
                          <a:solidFill>
                            <a:sysClr val="windowText" lastClr="000000"/>
                          </a:solidFill>
                        </a:rPr>
                        <a:t>Philanthropic community</a:t>
                      </a:r>
                    </a:p>
                    <a:p>
                      <a:pPr marL="285750" indent="-285750">
                        <a:buFont typeface="Arial" panose="020B0604020202020204" pitchFamily="34" charset="0"/>
                        <a:buChar char="•"/>
                      </a:pPr>
                      <a:r>
                        <a:rPr lang="en-US" sz="2000" b="0" dirty="0">
                          <a:solidFill>
                            <a:sysClr val="windowText" lastClr="000000"/>
                          </a:solidFill>
                        </a:rPr>
                        <a:t>GED and workforce programs</a:t>
                      </a:r>
                    </a:p>
                    <a:p>
                      <a:pPr marL="285750" indent="-285750">
                        <a:buFont typeface="Arial" panose="020B0604020202020204" pitchFamily="34" charset="0"/>
                        <a:buChar char="•"/>
                      </a:pPr>
                      <a:r>
                        <a:rPr lang="en-US" sz="2000" b="0" dirty="0">
                          <a:solidFill>
                            <a:sysClr val="windowText" lastClr="000000"/>
                          </a:solidFill>
                        </a:rPr>
                        <a:t>Teacher preparation programs</a:t>
                      </a:r>
                    </a:p>
                    <a:p>
                      <a:pPr marL="285750" indent="-285750">
                        <a:buFont typeface="Arial" panose="020B0604020202020204" pitchFamily="34" charset="0"/>
                        <a:buChar char="•"/>
                      </a:pPr>
                      <a:r>
                        <a:rPr lang="en-US" sz="2000" b="0" dirty="0">
                          <a:solidFill>
                            <a:sysClr val="windowText" lastClr="000000"/>
                          </a:solidFill>
                        </a:rPr>
                        <a:t>Other districts (in order to form consortium and for sharing best practices)</a:t>
                      </a:r>
                    </a:p>
                  </a:txBody>
                  <a:tcPr marL="182880">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83257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914400"/>
          </a:xfrm>
        </p:spPr>
        <p:txBody>
          <a:bodyPr anchor="ctr" anchorCtr="0"/>
          <a:lstStyle/>
          <a:p>
            <a:r>
              <a:rPr lang="en-US" sz="4000" b="1" dirty="0">
                <a:latin typeface="+mj-lt"/>
              </a:rPr>
              <a:t>Key Takeaways</a:t>
            </a:r>
          </a:p>
        </p:txBody>
      </p:sp>
      <p:sp>
        <p:nvSpPr>
          <p:cNvPr id="3" name="Content Placeholder 2"/>
          <p:cNvSpPr>
            <a:spLocks noGrp="1"/>
          </p:cNvSpPr>
          <p:nvPr>
            <p:ph idx="1"/>
          </p:nvPr>
        </p:nvSpPr>
        <p:spPr>
          <a:xfrm>
            <a:off x="457200" y="1600200"/>
            <a:ext cx="8229600" cy="4572000"/>
          </a:xfrm>
        </p:spPr>
        <p:txBody>
          <a:bodyPr anchor="ctr"/>
          <a:lstStyle/>
          <a:p>
            <a:pPr>
              <a:spcBef>
                <a:spcPts val="1200"/>
              </a:spcBef>
              <a:spcAft>
                <a:spcPts val="1200"/>
              </a:spcAft>
            </a:pPr>
            <a:r>
              <a:rPr lang="en-US" sz="2200" dirty="0">
                <a:latin typeface="+mj-lt"/>
              </a:rPr>
              <a:t>Start building/convening a team of stakeholders soon to ensure “timely” and “meaningful” consultation can happen </a:t>
            </a:r>
          </a:p>
          <a:p>
            <a:pPr>
              <a:spcBef>
                <a:spcPts val="1200"/>
              </a:spcBef>
              <a:spcAft>
                <a:spcPts val="1200"/>
              </a:spcAft>
            </a:pPr>
            <a:r>
              <a:rPr lang="en-US" sz="2200" dirty="0">
                <a:latin typeface="+mj-lt"/>
              </a:rPr>
              <a:t>Develop a team that reflects the diverse perspectives and backgrounds within community as well as ensuring the input from the groups and individuals required by law</a:t>
            </a:r>
          </a:p>
          <a:p>
            <a:pPr>
              <a:spcBef>
                <a:spcPts val="1200"/>
              </a:spcBef>
              <a:spcAft>
                <a:spcPts val="1200"/>
              </a:spcAft>
            </a:pPr>
            <a:r>
              <a:rPr lang="en-US" sz="2200" dirty="0">
                <a:latin typeface="+mj-lt"/>
              </a:rPr>
              <a:t>Help support your stakeholders to better understand the needs and context of your district as well as the requirements within the law</a:t>
            </a:r>
          </a:p>
          <a:p>
            <a:pPr>
              <a:spcBef>
                <a:spcPts val="1200"/>
              </a:spcBef>
              <a:spcAft>
                <a:spcPts val="1200"/>
              </a:spcAft>
            </a:pPr>
            <a:r>
              <a:rPr lang="en-US" sz="2200" dirty="0">
                <a:latin typeface="+mj-lt"/>
              </a:rPr>
              <a:t>Consider specific requirements as it pertains to consulting with non-public schools in your attendance area</a:t>
            </a:r>
            <a:endParaRPr lang="en-US" sz="2200" dirty="0"/>
          </a:p>
        </p:txBody>
      </p:sp>
      <p:sp>
        <p:nvSpPr>
          <p:cNvPr id="5" name="Rectangle 4"/>
          <p:cNvSpPr/>
          <p:nvPr/>
        </p:nvSpPr>
        <p:spPr>
          <a:xfrm>
            <a:off x="8929300" y="228600"/>
            <a:ext cx="214700" cy="6248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5400000">
            <a:off x="6043999" y="3100001"/>
            <a:ext cx="6019802" cy="276999"/>
          </a:xfrm>
          <a:prstGeom prst="rect">
            <a:avLst/>
          </a:prstGeom>
          <a:noFill/>
        </p:spPr>
        <p:txBody>
          <a:bodyPr wrap="square" rtlCol="0">
            <a:spAutoFit/>
          </a:bodyPr>
          <a:lstStyle/>
          <a:p>
            <a:r>
              <a:rPr lang="en-US" sz="1200" dirty="0">
                <a:solidFill>
                  <a:schemeClr val="bg1"/>
                </a:solidFill>
                <a:cs typeface="Times New Roman" panose="02020603050405020304" pitchFamily="18" charset="0"/>
              </a:rPr>
              <a:t>School District Stakeholder Engagement Requirements</a:t>
            </a:r>
          </a:p>
        </p:txBody>
      </p:sp>
    </p:spTree>
    <p:extLst>
      <p:ext uri="{BB962C8B-B14F-4D97-AF65-F5344CB8AC3E}">
        <p14:creationId xmlns:p14="http://schemas.microsoft.com/office/powerpoint/2010/main" val="3582416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447800"/>
            <a:ext cx="8907967" cy="685800"/>
          </a:xfrm>
          <a:prstGeom prst="rect">
            <a:avLst/>
          </a:prstGeom>
        </p:spPr>
        <p:txBody>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pPr algn="l"/>
            <a:endParaRPr lang="en-US" sz="1800" dirty="0">
              <a:solidFill>
                <a:schemeClr val="tx1"/>
              </a:solidFill>
              <a:latin typeface="+mn-lt"/>
            </a:endParaRPr>
          </a:p>
        </p:txBody>
      </p:sp>
      <p:sp>
        <p:nvSpPr>
          <p:cNvPr id="12" name="Title 1"/>
          <p:cNvSpPr txBox="1">
            <a:spLocks/>
          </p:cNvSpPr>
          <p:nvPr/>
        </p:nvSpPr>
        <p:spPr bwMode="auto">
          <a:xfrm>
            <a:off x="0" y="914399"/>
            <a:ext cx="9144000" cy="90830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r>
              <a:rPr lang="en-US" altLang="en-US" sz="3200" b="1" dirty="0">
                <a:latin typeface="+mj-lt"/>
                <a:ea typeface="ＭＳ Ｐゴシック" panose="020B0600070205080204" pitchFamily="34" charset="-128"/>
              </a:rPr>
              <a:t>NJDOE </a:t>
            </a:r>
            <a:r>
              <a:rPr lang="en-US" altLang="en-US" sz="3200" b="1" i="1" dirty="0">
                <a:latin typeface="+mj-lt"/>
                <a:ea typeface="ＭＳ Ｐゴシック" panose="020B0600070205080204" pitchFamily="34" charset="-128"/>
              </a:rPr>
              <a:t>ESSA</a:t>
            </a:r>
            <a:r>
              <a:rPr lang="en-US" altLang="en-US" sz="3200" b="1" dirty="0">
                <a:latin typeface="+mj-lt"/>
                <a:ea typeface="ＭＳ Ｐゴシック" panose="020B0600070205080204" pitchFamily="34" charset="-128"/>
              </a:rPr>
              <a:t> Guidance </a:t>
            </a:r>
          </a:p>
          <a:p>
            <a:r>
              <a:rPr lang="en-US" altLang="en-US" sz="2400" b="1" dirty="0">
                <a:latin typeface="+mj-lt"/>
                <a:ea typeface="ＭＳ Ｐゴシック" panose="020B0600070205080204" pitchFamily="34" charset="-128"/>
                <a:hlinkClick r:id="rId3"/>
              </a:rPr>
              <a:t>http://www.state.nj.us/education/ESSA/guidance/njdoe/add.shtml</a:t>
            </a:r>
            <a:r>
              <a:rPr lang="en-US" altLang="en-US" sz="2400" b="1" dirty="0">
                <a:latin typeface="+mj-lt"/>
                <a:ea typeface="ＭＳ Ｐゴシック" panose="020B0600070205080204" pitchFamily="34" charset="-128"/>
              </a:rPr>
              <a:t> </a:t>
            </a:r>
          </a:p>
        </p:txBody>
      </p:sp>
      <p:sp>
        <p:nvSpPr>
          <p:cNvPr id="6" name="TextBox 5"/>
          <p:cNvSpPr txBox="1"/>
          <p:nvPr/>
        </p:nvSpPr>
        <p:spPr>
          <a:xfrm>
            <a:off x="1129282" y="1987297"/>
            <a:ext cx="7972902" cy="4480560"/>
          </a:xfrm>
          <a:prstGeom prst="rect">
            <a:avLst/>
          </a:prstGeom>
          <a:noFill/>
        </p:spPr>
        <p:txBody>
          <a:bodyPr wrap="square" rtlCol="0">
            <a:spAutoFit/>
          </a:bodyPr>
          <a:lstStyle/>
          <a:p>
            <a:pPr marL="109538"/>
            <a:r>
              <a:rPr lang="en-US" sz="1600" b="1" dirty="0"/>
              <a:t>General Fiscal Guidance: </a:t>
            </a:r>
            <a:r>
              <a:rPr lang="en-US" sz="1600" dirty="0"/>
              <a:t>ESSA changes the allowable uses for various funding sources, primarily allowing more flexibility. NJDOE has already begun providing resources to help districts with the changes including:</a:t>
            </a:r>
          </a:p>
          <a:p>
            <a:pPr marL="365760" lvl="2" indent="-238125">
              <a:buFont typeface="Arial" panose="020B0604020202020204" pitchFamily="34" charset="0"/>
              <a:buChar char="•"/>
            </a:pPr>
            <a:r>
              <a:rPr lang="en-US" sz="1600" dirty="0"/>
              <a:t>Recorded webinars on topics of confusion or interest</a:t>
            </a:r>
          </a:p>
          <a:p>
            <a:pPr marL="365760" lvl="2" indent="-238125">
              <a:buFont typeface="Arial" panose="020B0604020202020204" pitchFamily="34" charset="0"/>
              <a:buChar char="•"/>
            </a:pPr>
            <a:r>
              <a:rPr lang="en-US" sz="1600" dirty="0"/>
              <a:t>Fiscal spending handbook and other resources</a:t>
            </a:r>
            <a:endParaRPr lang="en-US" sz="1100" dirty="0"/>
          </a:p>
          <a:p>
            <a:pPr marL="347663" indent="-238125"/>
            <a:endParaRPr lang="en-US" sz="1100" dirty="0"/>
          </a:p>
          <a:p>
            <a:pPr marL="109538"/>
            <a:r>
              <a:rPr lang="en-US" sz="1600" b="1" dirty="0"/>
              <a:t>Activity Based Guidance: </a:t>
            </a:r>
            <a:r>
              <a:rPr lang="en-US" sz="1600" dirty="0"/>
              <a:t>In addition to providing information on the requirements of how to spend each federal funding stream, NJDOE will help districts think more creatively by showcasing a variety of key activities that are known to improve student outcomes and then highlight the variety of funding sources throughout ESSA that could be used to support the key activity.</a:t>
            </a:r>
          </a:p>
          <a:p>
            <a:pPr marL="109538"/>
            <a:endParaRPr lang="en-US" sz="1600" b="1" dirty="0"/>
          </a:p>
          <a:p>
            <a:r>
              <a:rPr lang="en-US" sz="1600" b="1" dirty="0"/>
              <a:t>Operational Guidance: </a:t>
            </a:r>
            <a:r>
              <a:rPr lang="en-US" sz="1600" dirty="0"/>
              <a:t>ESSA changes requires schools and districts to adjust and/or add new processes. Examples of hands on support from NJDOE include: </a:t>
            </a:r>
          </a:p>
          <a:p>
            <a:pPr marL="274320" lvl="2" indent="-238125">
              <a:buFont typeface="Arial" panose="020B0604020202020204" pitchFamily="34" charset="0"/>
              <a:buChar char="•"/>
            </a:pPr>
            <a:r>
              <a:rPr lang="en-US" sz="1600" dirty="0"/>
              <a:t>Forming consortium</a:t>
            </a:r>
          </a:p>
          <a:p>
            <a:pPr marL="274320" lvl="2" indent="-238125">
              <a:buFont typeface="Arial" panose="020B0604020202020204" pitchFamily="34" charset="0"/>
              <a:buChar char="•"/>
            </a:pPr>
            <a:r>
              <a:rPr lang="en-US" sz="1600" dirty="0"/>
              <a:t>Using the electronic application</a:t>
            </a:r>
          </a:p>
          <a:p>
            <a:pPr marL="274320" lvl="2" indent="-238125">
              <a:buFont typeface="Arial" panose="020B0604020202020204" pitchFamily="34" charset="0"/>
              <a:buChar char="•"/>
            </a:pPr>
            <a:r>
              <a:rPr lang="en-US" sz="1600" dirty="0"/>
              <a:t>Working with non-public schools</a:t>
            </a:r>
          </a:p>
        </p:txBody>
      </p:sp>
      <p:cxnSp>
        <p:nvCxnSpPr>
          <p:cNvPr id="3" name="Straight Connector 2"/>
          <p:cNvCxnSpPr/>
          <p:nvPr/>
        </p:nvCxnSpPr>
        <p:spPr>
          <a:xfrm>
            <a:off x="182880" y="3352800"/>
            <a:ext cx="877824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7263" y="4800600"/>
            <a:ext cx="877824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6" name="Oval 15"/>
          <p:cNvSpPr>
            <a:spLocks noChangeAspect="1"/>
          </p:cNvSpPr>
          <p:nvPr/>
        </p:nvSpPr>
        <p:spPr>
          <a:xfrm>
            <a:off x="305059" y="2346961"/>
            <a:ext cx="640080" cy="64008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4173" y="5135880"/>
            <a:ext cx="731520" cy="731520"/>
          </a:xfrm>
          <a:prstGeom prst="rect">
            <a:avLst/>
          </a:prstGeom>
        </p:spPr>
      </p:pic>
      <p:cxnSp>
        <p:nvCxnSpPr>
          <p:cNvPr id="33" name="Straight Connector 32"/>
          <p:cNvCxnSpPr/>
          <p:nvPr/>
        </p:nvCxnSpPr>
        <p:spPr>
          <a:xfrm>
            <a:off x="182880" y="1905000"/>
            <a:ext cx="877824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pic>
        <p:nvPicPr>
          <p:cNvPr id="11" name="Picture 33"/>
          <p:cNvPicPr>
            <a:picLocks noChangeAspect="1" noChangeArrowheads="1"/>
          </p:cNvPicPr>
          <p:nvPr/>
        </p:nvPicPr>
        <p:blipFill>
          <a:blip r:embed="rId5" cstate="print">
            <a:grayscl/>
          </a:blip>
          <a:srcRect/>
          <a:stretch>
            <a:fillRect/>
          </a:stretch>
        </p:blipFill>
        <p:spPr bwMode="auto">
          <a:xfrm>
            <a:off x="305059" y="3764281"/>
            <a:ext cx="731520" cy="731520"/>
          </a:xfrm>
          <a:prstGeom prst="rect">
            <a:avLst/>
          </a:prstGeom>
          <a:noFill/>
          <a:ln w="9525">
            <a:noFill/>
            <a:miter lim="800000"/>
            <a:headEnd/>
            <a:tailEnd/>
          </a:ln>
        </p:spPr>
      </p:pic>
    </p:spTree>
    <p:extLst>
      <p:ext uri="{BB962C8B-B14F-4D97-AF65-F5344CB8AC3E}">
        <p14:creationId xmlns:p14="http://schemas.microsoft.com/office/powerpoint/2010/main" val="181935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mn-lt"/>
              </a:rPr>
              <a:t>NJDOE</a:t>
            </a:r>
            <a:r>
              <a:rPr lang="en-US" sz="4000" b="1" i="1" dirty="0">
                <a:latin typeface="+mn-lt"/>
              </a:rPr>
              <a:t> ESSA </a:t>
            </a:r>
            <a:r>
              <a:rPr lang="en-US" sz="4000" b="1" dirty="0">
                <a:latin typeface="+mn-lt"/>
              </a:rPr>
              <a:t>Technical Assistance and Guidance </a:t>
            </a:r>
          </a:p>
        </p:txBody>
      </p:sp>
      <p:sp>
        <p:nvSpPr>
          <p:cNvPr id="3" name="Content Placeholder 2"/>
          <p:cNvSpPr>
            <a:spLocks noGrp="1"/>
          </p:cNvSpPr>
          <p:nvPr>
            <p:ph idx="1"/>
          </p:nvPr>
        </p:nvSpPr>
        <p:spPr>
          <a:xfrm>
            <a:off x="457200" y="1828800"/>
            <a:ext cx="8229600" cy="4343400"/>
          </a:xfrm>
        </p:spPr>
        <p:txBody>
          <a:bodyPr anchor="ctr"/>
          <a:lstStyle/>
          <a:p>
            <a:r>
              <a:rPr lang="en-US" b="1" dirty="0">
                <a:latin typeface="+mn-lt"/>
              </a:rPr>
              <a:t>March 2017: </a:t>
            </a:r>
            <a:r>
              <a:rPr lang="en-US" dirty="0">
                <a:latin typeface="+mn-lt"/>
              </a:rPr>
              <a:t>Title I, Part A and Title II, Part A Equitable Services Fiscal Requirements</a:t>
            </a:r>
          </a:p>
          <a:p>
            <a:endParaRPr lang="en-US" dirty="0">
              <a:latin typeface="+mn-lt"/>
            </a:endParaRPr>
          </a:p>
          <a:p>
            <a:r>
              <a:rPr lang="en-US" b="1" dirty="0">
                <a:latin typeface="+mn-lt"/>
              </a:rPr>
              <a:t>Summer 2017: </a:t>
            </a:r>
            <a:r>
              <a:rPr lang="en-US" dirty="0">
                <a:latin typeface="+mn-lt"/>
              </a:rPr>
              <a:t>2017-2018 EWEG Work Sessions </a:t>
            </a:r>
          </a:p>
        </p:txBody>
      </p:sp>
    </p:spTree>
    <p:extLst>
      <p:ext uri="{BB962C8B-B14F-4D97-AF65-F5344CB8AC3E}">
        <p14:creationId xmlns:p14="http://schemas.microsoft.com/office/powerpoint/2010/main" val="1789218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752599"/>
            <a:ext cx="8229600" cy="4572000"/>
          </a:xfrm>
          <a:prstGeom prst="rect">
            <a:avLst/>
          </a:prstGeom>
        </p:spPr>
        <p:txBody>
          <a:bodyPr wrap="square">
            <a:spAutoFit/>
          </a:bodyPr>
          <a:lstStyle/>
          <a:p>
            <a:pPr algn="ctr"/>
            <a:r>
              <a:rPr lang="en-US" sz="2800" b="1" dirty="0"/>
              <a:t>Contact Information/Resources</a:t>
            </a:r>
          </a:p>
          <a:p>
            <a:pPr algn="ctr"/>
            <a:endParaRPr lang="en-US" sz="2400" b="1" dirty="0"/>
          </a:p>
          <a:p>
            <a:r>
              <a:rPr lang="en-US" sz="2600" dirty="0"/>
              <a:t>NJDOE ESSA webpage: </a:t>
            </a:r>
            <a:r>
              <a:rPr lang="en-US" sz="2600" dirty="0">
                <a:hlinkClick r:id="rId3"/>
              </a:rPr>
              <a:t>www.state.nj.us/education/ESSA/</a:t>
            </a:r>
            <a:endParaRPr lang="en-US" sz="2600" dirty="0"/>
          </a:p>
          <a:p>
            <a:endParaRPr lang="en-US" sz="2400" dirty="0"/>
          </a:p>
          <a:p>
            <a:r>
              <a:rPr lang="en-US" sz="2600" dirty="0"/>
              <a:t>NJDOE ESSA email address: </a:t>
            </a:r>
            <a:r>
              <a:rPr lang="en-US" sz="2600" dirty="0">
                <a:hlinkClick r:id="rId4"/>
              </a:rPr>
              <a:t>ESSA@doe.state.nj.us</a:t>
            </a:r>
            <a:endParaRPr lang="en-US" sz="2600" dirty="0"/>
          </a:p>
          <a:p>
            <a:endParaRPr lang="en-US" sz="2400" dirty="0"/>
          </a:p>
          <a:p>
            <a:r>
              <a:rPr lang="en-US" sz="2600" dirty="0"/>
              <a:t>Office of Supplemental Educational Program: </a:t>
            </a:r>
            <a:r>
              <a:rPr lang="en-US" sz="2600" dirty="0">
                <a:hlinkClick r:id="rId5"/>
              </a:rPr>
              <a:t>titleone@doe.state.nj.us</a:t>
            </a:r>
            <a:endParaRPr lang="en-US" sz="2600" dirty="0"/>
          </a:p>
          <a:p>
            <a:endParaRPr lang="en-US" sz="2400" dirty="0"/>
          </a:p>
          <a:p>
            <a:r>
              <a:rPr lang="en-US" sz="2600" dirty="0"/>
              <a:t>Karen Campbell, Director: </a:t>
            </a:r>
            <a:r>
              <a:rPr lang="en-US" sz="2600" dirty="0">
                <a:hlinkClick r:id="rId6"/>
              </a:rPr>
              <a:t>karen.campbell@doe.state.nj.us</a:t>
            </a:r>
            <a:r>
              <a:rPr lang="en-US" sz="2600" dirty="0"/>
              <a:t>  </a:t>
            </a:r>
          </a:p>
        </p:txBody>
      </p:sp>
      <p:sp>
        <p:nvSpPr>
          <p:cNvPr id="7" name="Rectangle 6"/>
          <p:cNvSpPr/>
          <p:nvPr/>
        </p:nvSpPr>
        <p:spPr>
          <a:xfrm>
            <a:off x="3601743" y="786825"/>
            <a:ext cx="1940531" cy="584775"/>
          </a:xfrm>
          <a:prstGeom prst="rect">
            <a:avLst/>
          </a:prstGeom>
        </p:spPr>
        <p:txBody>
          <a:bodyPr wrap="none">
            <a:spAutoFit/>
          </a:bodyPr>
          <a:lstStyle/>
          <a:p>
            <a:pPr algn="ctr"/>
            <a:r>
              <a:rPr lang="en-US" sz="3200" b="1" dirty="0">
                <a:solidFill>
                  <a:schemeClr val="tx2"/>
                </a:solidFill>
              </a:rPr>
              <a:t>Thank You</a:t>
            </a:r>
          </a:p>
        </p:txBody>
      </p:sp>
      <p:pic>
        <p:nvPicPr>
          <p:cNvPr id="3" name="Picture 2" descr="&lt;strong&gt;Contact&lt;/strong&gt; &lt;strong&gt;Us&lt;/strong&gt; Icon - Free Vecto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24040" y="304800"/>
            <a:ext cx="1737360" cy="1737360"/>
          </a:xfrm>
          <a:prstGeom prst="rect">
            <a:avLst/>
          </a:prstGeom>
        </p:spPr>
      </p:pic>
    </p:spTree>
    <p:extLst>
      <p:ext uri="{BB962C8B-B14F-4D97-AF65-F5344CB8AC3E}">
        <p14:creationId xmlns:p14="http://schemas.microsoft.com/office/powerpoint/2010/main" val="147232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tIns="45720"/>
          <a:lstStyle/>
          <a:p>
            <a:r>
              <a:rPr lang="en-US" b="1" dirty="0">
                <a:latin typeface="+mj-lt"/>
                <a:cs typeface="Arial" panose="020B0604020202020204" pitchFamily="34" charset="0"/>
              </a:rPr>
              <a:t>Presentation Topics</a:t>
            </a:r>
          </a:p>
        </p:txBody>
      </p:sp>
      <p:graphicFrame>
        <p:nvGraphicFramePr>
          <p:cNvPr id="4" name="Group 817"/>
          <p:cNvGraphicFramePr>
            <a:graphicFrameLocks/>
          </p:cNvGraphicFramePr>
          <p:nvPr>
            <p:extLst>
              <p:ext uri="{D42A27DB-BD31-4B8C-83A1-F6EECF244321}">
                <p14:modId xmlns:p14="http://schemas.microsoft.com/office/powerpoint/2010/main" val="2157895781"/>
              </p:ext>
            </p:extLst>
          </p:nvPr>
        </p:nvGraphicFramePr>
        <p:xfrm>
          <a:off x="457200" y="1828800"/>
          <a:ext cx="8229600" cy="3828325"/>
        </p:xfrm>
        <a:graphic>
          <a:graphicData uri="http://schemas.openxmlformats.org/drawingml/2006/table">
            <a:tbl>
              <a:tblPr>
                <a:tableStyleId>{10A1B5D5-9B99-4C35-A422-299274C87663}</a:tableStyleId>
              </a:tblPr>
              <a:tblGrid>
                <a:gridCol w="8229600">
                  <a:extLst>
                    <a:ext uri="{9D8B030D-6E8A-4147-A177-3AD203B41FA5}">
                      <a16:colId xmlns:a16="http://schemas.microsoft.com/office/drawing/2014/main" xmlns="" val="20000"/>
                    </a:ext>
                  </a:extLst>
                </a:gridCol>
              </a:tblGrid>
              <a:tr h="3828325">
                <a:tc>
                  <a:txBody>
                    <a:bodyPr/>
                    <a:lstStyle/>
                    <a:p>
                      <a:pPr marL="457200" marR="0" lvl="0" indent="-457200" algn="l" defTabSz="914400" rtl="0" eaLnBrk="1" fontAlgn="base" latinLnBrk="0" hangingPunct="1">
                        <a:lnSpc>
                          <a:spcPct val="150000"/>
                        </a:lnSpc>
                        <a:spcBef>
                          <a:spcPts val="0"/>
                        </a:spcBef>
                        <a:spcAft>
                          <a:spcPct val="0"/>
                        </a:spcAft>
                        <a:buClrTx/>
                        <a:buSzTx/>
                        <a:buFont typeface="Arial" panose="020B0604020202020204" pitchFamily="34" charset="0"/>
                        <a:buChar char="•"/>
                        <a:tabLst/>
                      </a:pPr>
                      <a:r>
                        <a:rPr kumimoji="0" lang="en-US" sz="2800" b="0" i="1" u="none" strike="noStrike" cap="none" normalizeH="0" baseline="0" dirty="0">
                          <a:ln>
                            <a:noFill/>
                          </a:ln>
                          <a:solidFill>
                            <a:schemeClr val="tx1"/>
                          </a:solidFill>
                          <a:effectLst/>
                          <a:latin typeface="+mn-lt"/>
                          <a:cs typeface="Calibri"/>
                        </a:rPr>
                        <a:t>ESSA</a:t>
                      </a:r>
                      <a:r>
                        <a:rPr kumimoji="0" lang="en-US" sz="2800" b="0" i="0" u="none" strike="noStrike" cap="none" normalizeH="0" baseline="0" dirty="0">
                          <a:ln>
                            <a:noFill/>
                          </a:ln>
                          <a:solidFill>
                            <a:schemeClr val="tx1"/>
                          </a:solidFill>
                          <a:effectLst/>
                          <a:latin typeface="+mn-lt"/>
                          <a:cs typeface="Calibri"/>
                        </a:rPr>
                        <a:t> State Plan Update</a:t>
                      </a:r>
                    </a:p>
                    <a:p>
                      <a:pPr marL="457200" marR="0" lvl="0" indent="-457200" algn="l" defTabSz="914400" rtl="0" eaLnBrk="1" fontAlgn="base" latinLnBrk="0" hangingPunct="1">
                        <a:lnSpc>
                          <a:spcPct val="150000"/>
                        </a:lnSpc>
                        <a:spcBef>
                          <a:spcPts val="0"/>
                        </a:spcBef>
                        <a:spcAft>
                          <a:spcPct val="0"/>
                        </a:spcAft>
                        <a:buClrTx/>
                        <a:buSzTx/>
                        <a:buFont typeface="Arial" panose="020B0604020202020204" pitchFamily="34" charset="0"/>
                        <a:buChar char="•"/>
                        <a:tabLst/>
                        <a:defRPr/>
                      </a:pPr>
                      <a:r>
                        <a:rPr kumimoji="0" lang="en-US" sz="2800" b="0" i="0" u="none" strike="noStrike" cap="none" normalizeH="0" baseline="0" dirty="0">
                          <a:ln>
                            <a:noFill/>
                          </a:ln>
                          <a:solidFill>
                            <a:schemeClr val="tx1"/>
                          </a:solidFill>
                          <a:effectLst/>
                          <a:latin typeface="+mn-lt"/>
                          <a:cs typeface="Calibri"/>
                        </a:rPr>
                        <a:t>2017-2018 Allocations Update</a:t>
                      </a:r>
                    </a:p>
                    <a:p>
                      <a:pPr marL="457200" marR="0" lvl="0" indent="-457200" algn="l" defTabSz="914400" rtl="0" eaLnBrk="1" fontAlgn="base" latinLnBrk="0" hangingPunct="1">
                        <a:lnSpc>
                          <a:spcPct val="150000"/>
                        </a:lnSpc>
                        <a:spcBef>
                          <a:spcPts val="0"/>
                        </a:spcBef>
                        <a:spcAft>
                          <a:spcPct val="0"/>
                        </a:spcAft>
                        <a:buClrTx/>
                        <a:buSzTx/>
                        <a:buFont typeface="Arial" panose="020B0604020202020204" pitchFamily="34" charset="0"/>
                        <a:buChar char="•"/>
                        <a:tabLst/>
                      </a:pPr>
                      <a:r>
                        <a:rPr kumimoji="0" lang="en-US" sz="2800" b="0" i="0" u="none" strike="noStrike" cap="none" normalizeH="0" baseline="0" dirty="0">
                          <a:ln>
                            <a:noFill/>
                          </a:ln>
                          <a:solidFill>
                            <a:schemeClr val="tx1"/>
                          </a:solidFill>
                          <a:effectLst/>
                          <a:latin typeface="+mn-lt"/>
                          <a:cs typeface="Calibri"/>
                        </a:rPr>
                        <a:t>EWEG Update</a:t>
                      </a:r>
                    </a:p>
                    <a:p>
                      <a:pPr marL="457200" marR="0" lvl="0" indent="-457200" algn="l" defTabSz="914400" rtl="0" eaLnBrk="1" fontAlgn="base" latinLnBrk="0" hangingPunct="1">
                        <a:lnSpc>
                          <a:spcPct val="150000"/>
                        </a:lnSpc>
                        <a:spcBef>
                          <a:spcPts val="0"/>
                        </a:spcBef>
                        <a:spcAft>
                          <a:spcPct val="0"/>
                        </a:spcAft>
                        <a:buClrTx/>
                        <a:buSzTx/>
                        <a:buFont typeface="Arial" panose="020B0604020202020204" pitchFamily="34" charset="0"/>
                        <a:buChar char="•"/>
                        <a:tabLst/>
                      </a:pPr>
                      <a:r>
                        <a:rPr kumimoji="0" lang="en-US" sz="2800" b="0" i="0" u="none" strike="noStrike" cap="none" normalizeH="0" baseline="0" dirty="0">
                          <a:ln>
                            <a:noFill/>
                          </a:ln>
                          <a:solidFill>
                            <a:schemeClr val="tx1"/>
                          </a:solidFill>
                          <a:effectLst/>
                          <a:latin typeface="+mn-lt"/>
                          <a:cs typeface="Calibri"/>
                        </a:rPr>
                        <a:t>LEA Stakeholder Engagement</a:t>
                      </a:r>
                    </a:p>
                    <a:p>
                      <a:pPr marL="457200" marR="0" lvl="0" indent="-457200" algn="l" defTabSz="914400" rtl="0" eaLnBrk="1" fontAlgn="base" latinLnBrk="0" hangingPunct="1">
                        <a:lnSpc>
                          <a:spcPct val="150000"/>
                        </a:lnSpc>
                        <a:spcBef>
                          <a:spcPts val="0"/>
                        </a:spcBef>
                        <a:spcAft>
                          <a:spcPct val="0"/>
                        </a:spcAft>
                        <a:buClrTx/>
                        <a:buSzTx/>
                        <a:buFont typeface="Arial" panose="020B0604020202020204" pitchFamily="34" charset="0"/>
                        <a:buChar char="•"/>
                        <a:tabLst/>
                      </a:pPr>
                      <a:r>
                        <a:rPr kumimoji="0" lang="en-US" sz="2800" b="0" i="0" u="none" strike="noStrike" cap="none" normalizeH="0" baseline="0" dirty="0">
                          <a:ln>
                            <a:noFill/>
                          </a:ln>
                          <a:solidFill>
                            <a:schemeClr val="tx1"/>
                          </a:solidFill>
                          <a:effectLst/>
                          <a:latin typeface="+mn-lt"/>
                          <a:cs typeface="Calibri"/>
                        </a:rPr>
                        <a:t>NJDOE </a:t>
                      </a:r>
                      <a:r>
                        <a:rPr kumimoji="0" lang="en-US" sz="2800" b="0" i="1" u="none" strike="noStrike" cap="none" normalizeH="0" baseline="0" dirty="0">
                          <a:ln>
                            <a:noFill/>
                          </a:ln>
                          <a:solidFill>
                            <a:schemeClr val="tx1"/>
                          </a:solidFill>
                          <a:effectLst/>
                          <a:latin typeface="+mn-lt"/>
                          <a:cs typeface="Calibri"/>
                        </a:rPr>
                        <a:t>ESSA</a:t>
                      </a:r>
                      <a:r>
                        <a:rPr kumimoji="0" lang="en-US" sz="2800" b="0" i="0" u="none" strike="noStrike" cap="none" normalizeH="0" baseline="0" dirty="0">
                          <a:ln>
                            <a:noFill/>
                          </a:ln>
                          <a:solidFill>
                            <a:schemeClr val="tx1"/>
                          </a:solidFill>
                          <a:effectLst/>
                          <a:latin typeface="+mn-lt"/>
                          <a:cs typeface="Calibri"/>
                        </a:rPr>
                        <a:t> Technical Assistance Plans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65664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i="1" dirty="0">
                <a:latin typeface="+mn-lt"/>
              </a:rPr>
              <a:t>ESSA</a:t>
            </a:r>
            <a:r>
              <a:rPr lang="en-US" sz="4000" b="1" dirty="0">
                <a:latin typeface="+mn-lt"/>
              </a:rPr>
              <a:t> State Plan: Update</a:t>
            </a:r>
          </a:p>
        </p:txBody>
      </p:sp>
      <p:sp>
        <p:nvSpPr>
          <p:cNvPr id="3" name="Content Placeholder 2"/>
          <p:cNvSpPr>
            <a:spLocks noGrp="1"/>
          </p:cNvSpPr>
          <p:nvPr>
            <p:ph idx="1"/>
          </p:nvPr>
        </p:nvSpPr>
        <p:spPr/>
        <p:txBody>
          <a:bodyPr anchor="ctr"/>
          <a:lstStyle/>
          <a:p>
            <a:r>
              <a:rPr lang="en-US" sz="2400" b="1" dirty="0">
                <a:latin typeface="+mn-lt"/>
              </a:rPr>
              <a:t>February 15, 2017: </a:t>
            </a:r>
            <a:r>
              <a:rPr lang="en-US" sz="2400" dirty="0">
                <a:latin typeface="+mn-lt"/>
              </a:rPr>
              <a:t>Plan posted for public comment</a:t>
            </a:r>
          </a:p>
          <a:p>
            <a:pPr lvl="1"/>
            <a:r>
              <a:rPr lang="en-US" dirty="0">
                <a:latin typeface="+mn-lt"/>
              </a:rPr>
              <a:t>PowerPoint: </a:t>
            </a:r>
            <a:r>
              <a:rPr lang="en-US" dirty="0">
                <a:latin typeface="+mn-lt"/>
                <a:hlinkClick r:id="rId2"/>
              </a:rPr>
              <a:t>http://www.state.nj.us/education/ESSA/plan/</a:t>
            </a:r>
            <a:r>
              <a:rPr lang="en-US" dirty="0">
                <a:latin typeface="+mn-lt"/>
              </a:rPr>
              <a:t> </a:t>
            </a:r>
          </a:p>
          <a:p>
            <a:pPr lvl="1"/>
            <a:r>
              <a:rPr lang="en-US" dirty="0">
                <a:latin typeface="+mn-lt"/>
              </a:rPr>
              <a:t>Draft Plan: </a:t>
            </a:r>
            <a:r>
              <a:rPr lang="en-US" dirty="0">
                <a:latin typeface="+mn-lt"/>
                <a:hlinkClick r:id="rId3"/>
              </a:rPr>
              <a:t>http://www.state.nj.us/education/ESSA/plan/plan.pdf</a:t>
            </a:r>
            <a:r>
              <a:rPr lang="en-US" dirty="0">
                <a:latin typeface="+mn-lt"/>
              </a:rPr>
              <a:t> </a:t>
            </a:r>
          </a:p>
          <a:p>
            <a:r>
              <a:rPr lang="en-US" sz="2400" b="1" dirty="0">
                <a:latin typeface="+mn-lt"/>
              </a:rPr>
              <a:t>March 20, 2017 (5:00 PM): </a:t>
            </a:r>
            <a:r>
              <a:rPr lang="en-US" sz="2400" dirty="0">
                <a:latin typeface="+mn-lt"/>
              </a:rPr>
              <a:t>Deadline for public comments</a:t>
            </a:r>
          </a:p>
          <a:p>
            <a:pPr lvl="1"/>
            <a:r>
              <a:rPr lang="en-US" dirty="0">
                <a:latin typeface="+mn-lt"/>
              </a:rPr>
              <a:t> State accountability system and long-term goals</a:t>
            </a:r>
          </a:p>
          <a:p>
            <a:r>
              <a:rPr lang="en-US" sz="2400" b="1" dirty="0">
                <a:latin typeface="+mn-lt"/>
              </a:rPr>
              <a:t>April 3, 2017</a:t>
            </a:r>
            <a:r>
              <a:rPr lang="en-US" sz="2400" dirty="0">
                <a:latin typeface="+mn-lt"/>
              </a:rPr>
              <a:t>: New Jersey’s plan submitted to United States Department of Education</a:t>
            </a:r>
          </a:p>
          <a:p>
            <a:r>
              <a:rPr lang="en-US" sz="2400" b="1" dirty="0">
                <a:latin typeface="+mn-lt"/>
              </a:rPr>
              <a:t>July 1, 2017: </a:t>
            </a:r>
            <a:r>
              <a:rPr lang="en-US" sz="2400" dirty="0">
                <a:latin typeface="+mn-lt"/>
              </a:rPr>
              <a:t>New Jersey begins implementation of ESSA </a:t>
            </a:r>
          </a:p>
        </p:txBody>
      </p:sp>
    </p:spTree>
    <p:extLst>
      <p:ext uri="{BB962C8B-B14F-4D97-AF65-F5344CB8AC3E}">
        <p14:creationId xmlns:p14="http://schemas.microsoft.com/office/powerpoint/2010/main" val="188060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57200" y="2167124"/>
          <a:ext cx="8382000" cy="3928876"/>
        </p:xfrm>
        <a:graphic>
          <a:graphicData uri="http://schemas.openxmlformats.org/drawingml/2006/table">
            <a:tbl>
              <a:tblPr firstRow="1" bandRow="1">
                <a:tableStyleId>{22838BEF-8BB2-4498-84A7-C5851F593DF1}</a:tableStyleId>
              </a:tblPr>
              <a:tblGrid>
                <a:gridCol w="838200">
                  <a:extLst>
                    <a:ext uri="{9D8B030D-6E8A-4147-A177-3AD203B41FA5}">
                      <a16:colId xmlns:a16="http://schemas.microsoft.com/office/drawing/2014/main" xmlns="" val="20000"/>
                    </a:ext>
                  </a:extLst>
                </a:gridCol>
                <a:gridCol w="838200">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838200">
                  <a:extLst>
                    <a:ext uri="{9D8B030D-6E8A-4147-A177-3AD203B41FA5}">
                      <a16:colId xmlns:a16="http://schemas.microsoft.com/office/drawing/2014/main" xmlns="" val="20003"/>
                    </a:ext>
                  </a:extLst>
                </a:gridCol>
                <a:gridCol w="8382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gridCol w="838200">
                  <a:extLst>
                    <a:ext uri="{9D8B030D-6E8A-4147-A177-3AD203B41FA5}">
                      <a16:colId xmlns:a16="http://schemas.microsoft.com/office/drawing/2014/main" xmlns="" val="20007"/>
                    </a:ext>
                  </a:extLst>
                </a:gridCol>
                <a:gridCol w="838200">
                  <a:extLst>
                    <a:ext uri="{9D8B030D-6E8A-4147-A177-3AD203B41FA5}">
                      <a16:colId xmlns:a16="http://schemas.microsoft.com/office/drawing/2014/main" xmlns="" val="20008"/>
                    </a:ext>
                  </a:extLst>
                </a:gridCol>
                <a:gridCol w="838200">
                  <a:extLst>
                    <a:ext uri="{9D8B030D-6E8A-4147-A177-3AD203B41FA5}">
                      <a16:colId xmlns:a16="http://schemas.microsoft.com/office/drawing/2014/main" xmlns="" val="20009"/>
                    </a:ext>
                  </a:extLst>
                </a:gridCol>
              </a:tblGrid>
              <a:tr h="360557">
                <a:tc>
                  <a:txBody>
                    <a:bodyPr/>
                    <a:lstStyle/>
                    <a:p>
                      <a:pPr algn="ctr"/>
                      <a:r>
                        <a:rPr lang="en-US" sz="1400" dirty="0">
                          <a:solidFill>
                            <a:schemeClr val="bg1"/>
                          </a:solidFill>
                          <a:latin typeface="+mj-lt"/>
                          <a:cs typeface="Times New Roman" panose="02020603050405020304" pitchFamily="18" charset="0"/>
                        </a:rPr>
                        <a:t>Jan.  </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Feb. </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Mar.</a:t>
                      </a:r>
                      <a:r>
                        <a:rPr lang="en-US" sz="1400" baseline="0" dirty="0">
                          <a:solidFill>
                            <a:schemeClr val="bg1"/>
                          </a:solidFill>
                          <a:latin typeface="+mj-lt"/>
                          <a:cs typeface="Times New Roman" panose="02020603050405020304" pitchFamily="18" charset="0"/>
                        </a:rPr>
                        <a:t> </a:t>
                      </a: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Apr.</a:t>
                      </a:r>
                      <a:r>
                        <a:rPr lang="en-US" sz="1400" baseline="0" dirty="0">
                          <a:solidFill>
                            <a:schemeClr val="bg1"/>
                          </a:solidFill>
                          <a:latin typeface="+mj-lt"/>
                          <a:cs typeface="Times New Roman" panose="02020603050405020304" pitchFamily="18" charset="0"/>
                        </a:rPr>
                        <a:t> </a:t>
                      </a: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May</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Jun.</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Jul.</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Aug.</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Sept.</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Oct.</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ot"/>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extLst>
                  <a:ext uri="{0D108BD9-81ED-4DB2-BD59-A6C34878D82A}">
                    <a16:rowId xmlns:a16="http://schemas.microsoft.com/office/drawing/2014/main" xmlns="" val="10000"/>
                  </a:ext>
                </a:extLst>
              </a:tr>
              <a:tr h="3568319">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pPr algn="r"/>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2" name="Title 1"/>
          <p:cNvSpPr>
            <a:spLocks noGrp="1"/>
          </p:cNvSpPr>
          <p:nvPr>
            <p:ph type="title"/>
          </p:nvPr>
        </p:nvSpPr>
        <p:spPr>
          <a:xfrm>
            <a:off x="457200" y="762000"/>
            <a:ext cx="8229600" cy="838200"/>
          </a:xfrm>
        </p:spPr>
        <p:txBody>
          <a:bodyPr/>
          <a:lstStyle/>
          <a:p>
            <a:r>
              <a:rPr lang="en-US" sz="3900" b="1" dirty="0">
                <a:latin typeface="+mj-lt"/>
              </a:rPr>
              <a:t>New Jersey's </a:t>
            </a:r>
            <a:r>
              <a:rPr lang="en-US" sz="3900" b="1" i="1" dirty="0">
                <a:latin typeface="+mj-lt"/>
              </a:rPr>
              <a:t>ESSA</a:t>
            </a:r>
            <a:r>
              <a:rPr lang="en-US" sz="3900" b="1" dirty="0">
                <a:latin typeface="+mj-lt"/>
              </a:rPr>
              <a:t> State Plan Timeline</a:t>
            </a:r>
            <a:r>
              <a:rPr lang="en-US" sz="3200" b="1" dirty="0">
                <a:latin typeface="+mj-lt"/>
              </a:rPr>
              <a:t> </a:t>
            </a:r>
          </a:p>
        </p:txBody>
      </p:sp>
      <p:sp>
        <p:nvSpPr>
          <p:cNvPr id="5" name="TextBox 4"/>
          <p:cNvSpPr txBox="1"/>
          <p:nvPr/>
        </p:nvSpPr>
        <p:spPr>
          <a:xfrm>
            <a:off x="609600" y="2782155"/>
            <a:ext cx="2819400" cy="692897"/>
          </a:xfrm>
          <a:prstGeom prst="rect">
            <a:avLst/>
          </a:prstGeom>
          <a:solidFill>
            <a:schemeClr val="bg1"/>
          </a:solidFill>
          <a:ln w="15875">
            <a:solidFill>
              <a:schemeClr val="accent1">
                <a:shade val="50000"/>
              </a:schemeClr>
            </a:solidFill>
          </a:ln>
        </p:spPr>
        <p:txBody>
          <a:bodyPr wrap="square" rtlCol="0" anchor="ctr" anchorCtr="0">
            <a:noAutofit/>
          </a:bodyPr>
          <a:lstStyle/>
          <a:p>
            <a:pPr algn="ctr"/>
            <a:r>
              <a:rPr lang="en-US" sz="1200" b="1" dirty="0">
                <a:solidFill>
                  <a:schemeClr val="tx2"/>
                </a:solidFill>
                <a:latin typeface="+mj-lt"/>
                <a:cs typeface="Times New Roman" panose="02020603050405020304" pitchFamily="18" charset="0"/>
              </a:rPr>
              <a:t>NJDOE releases key elements of the proposed State Plan and continues to collect feedback </a:t>
            </a:r>
          </a:p>
        </p:txBody>
      </p:sp>
      <p:sp>
        <p:nvSpPr>
          <p:cNvPr id="8" name="TextBox 7"/>
          <p:cNvSpPr txBox="1"/>
          <p:nvPr/>
        </p:nvSpPr>
        <p:spPr>
          <a:xfrm>
            <a:off x="3560661" y="4460020"/>
            <a:ext cx="1620939" cy="707291"/>
          </a:xfrm>
          <a:prstGeom prst="rect">
            <a:avLst/>
          </a:prstGeom>
          <a:solidFill>
            <a:schemeClr val="bg1"/>
          </a:solidFill>
          <a:ln w="15875">
            <a:solidFill>
              <a:schemeClr val="accent1">
                <a:shade val="50000"/>
              </a:schemeClr>
            </a:solidFill>
          </a:ln>
        </p:spPr>
        <p:txBody>
          <a:bodyPr wrap="square" rtlCol="0" anchor="ctr" anchorCtr="0">
            <a:noAutofit/>
          </a:bodyPr>
          <a:lstStyle/>
          <a:p>
            <a:pPr algn="ctr"/>
            <a:r>
              <a:rPr lang="en-US" sz="1200" b="1" dirty="0">
                <a:solidFill>
                  <a:schemeClr val="tx2"/>
                </a:solidFill>
                <a:latin typeface="+mj-lt"/>
                <a:cs typeface="Times New Roman" panose="02020603050405020304" pitchFamily="18" charset="0"/>
              </a:rPr>
              <a:t>NJDOE submits plan to U.S. Department of Education by April 3</a:t>
            </a:r>
          </a:p>
        </p:txBody>
      </p:sp>
      <p:sp>
        <p:nvSpPr>
          <p:cNvPr id="19" name="TextBox 18"/>
          <p:cNvSpPr txBox="1"/>
          <p:nvPr/>
        </p:nvSpPr>
        <p:spPr>
          <a:xfrm>
            <a:off x="1524000" y="3645403"/>
            <a:ext cx="1295400" cy="898743"/>
          </a:xfrm>
          <a:prstGeom prst="rect">
            <a:avLst/>
          </a:prstGeom>
          <a:solidFill>
            <a:schemeClr val="bg1"/>
          </a:solidFill>
          <a:ln w="15875">
            <a:solidFill>
              <a:schemeClr val="accent1">
                <a:shade val="50000"/>
              </a:schemeClr>
            </a:solidFill>
          </a:ln>
        </p:spPr>
        <p:txBody>
          <a:bodyPr wrap="square" rtlCol="0" anchor="ctr" anchorCtr="0">
            <a:noAutofit/>
          </a:bodyPr>
          <a:lstStyle/>
          <a:p>
            <a:pPr algn="ctr"/>
            <a:r>
              <a:rPr lang="en-US" sz="1200" b="1" dirty="0">
                <a:solidFill>
                  <a:schemeClr val="tx2"/>
                </a:solidFill>
                <a:latin typeface="+mj-lt"/>
                <a:cs typeface="Times New Roman" panose="02020603050405020304" pitchFamily="18" charset="0"/>
              </a:rPr>
              <a:t>NJDOE releases full proposed State Plan for 30-day public comment period </a:t>
            </a:r>
          </a:p>
        </p:txBody>
      </p:sp>
      <p:sp>
        <p:nvSpPr>
          <p:cNvPr id="31" name="TextBox 30"/>
          <p:cNvSpPr txBox="1"/>
          <p:nvPr/>
        </p:nvSpPr>
        <p:spPr>
          <a:xfrm>
            <a:off x="6400800" y="4627943"/>
            <a:ext cx="2159623" cy="655038"/>
          </a:xfrm>
          <a:prstGeom prst="rect">
            <a:avLst/>
          </a:prstGeom>
          <a:solidFill>
            <a:schemeClr val="bg1"/>
          </a:solidFill>
          <a:ln w="15875">
            <a:solidFill>
              <a:schemeClr val="accent1">
                <a:shade val="50000"/>
              </a:schemeClr>
            </a:solidFill>
          </a:ln>
        </p:spPr>
        <p:txBody>
          <a:bodyPr wrap="square" rtlCol="0" anchor="ctr" anchorCtr="0">
            <a:noAutofit/>
          </a:bodyPr>
          <a:lstStyle/>
          <a:p>
            <a:pPr algn="ctr"/>
            <a:r>
              <a:rPr lang="en-US" sz="1200" b="1" dirty="0">
                <a:solidFill>
                  <a:schemeClr val="tx2"/>
                </a:solidFill>
                <a:latin typeface="+mj-lt"/>
                <a:cs typeface="Times New Roman" panose="02020603050405020304" pitchFamily="18" charset="0"/>
              </a:rPr>
              <a:t>State Plan is approved</a:t>
            </a:r>
          </a:p>
          <a:p>
            <a:pPr algn="ctr"/>
            <a:r>
              <a:rPr lang="en-US" sz="1200" b="1" dirty="0">
                <a:solidFill>
                  <a:schemeClr val="tx2"/>
                </a:solidFill>
                <a:latin typeface="+mj-lt"/>
                <a:cs typeface="Times New Roman" panose="02020603050405020304" pitchFamily="18" charset="0"/>
              </a:rPr>
              <a:t>(U.S. Department of Education has 120 days to approve)</a:t>
            </a:r>
          </a:p>
        </p:txBody>
      </p:sp>
      <p:sp>
        <p:nvSpPr>
          <p:cNvPr id="6" name="Oval 5"/>
          <p:cNvSpPr/>
          <p:nvPr/>
        </p:nvSpPr>
        <p:spPr>
          <a:xfrm>
            <a:off x="533400" y="2743200"/>
            <a:ext cx="182880" cy="18288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417320" y="3627120"/>
            <a:ext cx="182880" cy="18288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74720" y="4419600"/>
            <a:ext cx="182880" cy="18288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294120" y="4541520"/>
            <a:ext cx="182880" cy="18288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592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19199" y="2987196"/>
            <a:ext cx="7388352" cy="73152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Establish state standards, set academic goals, and assess progress toward those goals for all students and schools  </a:t>
            </a:r>
          </a:p>
        </p:txBody>
      </p:sp>
      <p:sp>
        <p:nvSpPr>
          <p:cNvPr id="35" name="Rectangle 34"/>
          <p:cNvSpPr/>
          <p:nvPr/>
        </p:nvSpPr>
        <p:spPr>
          <a:xfrm>
            <a:off x="1219199" y="4673652"/>
            <a:ext cx="7388352" cy="7315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Identify and support schools in need of improvement</a:t>
            </a:r>
          </a:p>
        </p:txBody>
      </p:sp>
      <p:sp>
        <p:nvSpPr>
          <p:cNvPr id="36" name="Rectangle 35"/>
          <p:cNvSpPr/>
          <p:nvPr/>
        </p:nvSpPr>
        <p:spPr>
          <a:xfrm>
            <a:off x="1219199" y="3830424"/>
            <a:ext cx="7388352" cy="7315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Measure and report performance of all students, schools and districts</a:t>
            </a:r>
          </a:p>
        </p:txBody>
      </p:sp>
      <p:sp>
        <p:nvSpPr>
          <p:cNvPr id="27" name="Rectangle 26"/>
          <p:cNvSpPr/>
          <p:nvPr/>
        </p:nvSpPr>
        <p:spPr>
          <a:xfrm>
            <a:off x="1219199" y="5516880"/>
            <a:ext cx="7388352" cy="73152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Support all students, educators, schools and districts</a:t>
            </a:r>
            <a:r>
              <a:rPr lang="en-US" sz="2000" b="1" strike="sngStrike" dirty="0">
                <a:solidFill>
                  <a:schemeClr val="bg1"/>
                </a:solidFill>
              </a:rPr>
              <a:t> </a:t>
            </a:r>
          </a:p>
        </p:txBody>
      </p:sp>
      <p:pic>
        <p:nvPicPr>
          <p:cNvPr id="16" name="Picture 15"/>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t="10185" b="25261"/>
          <a:stretch/>
        </p:blipFill>
        <p:spPr>
          <a:xfrm>
            <a:off x="381000" y="3855720"/>
            <a:ext cx="855848" cy="640080"/>
          </a:xfrm>
          <a:prstGeom prst="rect">
            <a:avLst/>
          </a:prstGeom>
          <a:noFill/>
        </p:spPr>
      </p:pic>
      <p:pic>
        <p:nvPicPr>
          <p:cNvPr id="17" name="Picture 16"/>
          <p:cNvPicPr>
            <a:picLocks noChangeAspect="1"/>
          </p:cNvPicPr>
          <p:nvPr/>
        </p:nvPicPr>
        <p:blipFill>
          <a:blip r:embed="rId4"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53517" y="5584009"/>
            <a:ext cx="710815" cy="640080"/>
          </a:xfrm>
          <a:prstGeom prst="rect">
            <a:avLst/>
          </a:prstGeom>
          <a:noFill/>
        </p:spPr>
      </p:pic>
      <p:pic>
        <p:nvPicPr>
          <p:cNvPr id="18" name="Picture 17"/>
          <p:cNvPicPr>
            <a:picLocks noChangeAspect="1"/>
          </p:cNvPicPr>
          <p:nvPr/>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b="16367"/>
          <a:stretch/>
        </p:blipFill>
        <p:spPr>
          <a:xfrm>
            <a:off x="453961" y="3017520"/>
            <a:ext cx="709926" cy="640080"/>
          </a:xfrm>
          <a:prstGeom prst="rect">
            <a:avLst/>
          </a:prstGeom>
        </p:spPr>
      </p:pic>
      <p:pic>
        <p:nvPicPr>
          <p:cNvPr id="19" name="Picture 2" descr="https://d30y9cdsu7xlg0.cloudfront.net/png/550270-200.png"/>
          <p:cNvPicPr>
            <a:picLocks noChangeAspect="1" noChangeArrowheads="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8884" y="4724400"/>
            <a:ext cx="640080" cy="64008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title"/>
          </p:nvPr>
        </p:nvSpPr>
        <p:spPr>
          <a:xfrm>
            <a:off x="457200" y="762000"/>
            <a:ext cx="8229600" cy="914400"/>
          </a:xfrm>
        </p:spPr>
        <p:txBody>
          <a:bodyPr/>
          <a:lstStyle/>
          <a:p>
            <a:r>
              <a:rPr lang="en-US" sz="3200" b="1" i="1" dirty="0">
                <a:solidFill>
                  <a:schemeClr val="tx2"/>
                </a:solidFill>
                <a:latin typeface="+mj-lt"/>
              </a:rPr>
              <a:t>ESSA</a:t>
            </a:r>
            <a:r>
              <a:rPr lang="en-US" sz="3200" b="1" dirty="0">
                <a:solidFill>
                  <a:schemeClr val="tx2"/>
                </a:solidFill>
                <a:latin typeface="+mj-lt"/>
              </a:rPr>
              <a:t> State Plan: Update</a:t>
            </a:r>
          </a:p>
        </p:txBody>
      </p:sp>
      <p:sp>
        <p:nvSpPr>
          <p:cNvPr id="2" name="Rectangle 1"/>
          <p:cNvSpPr/>
          <p:nvPr/>
        </p:nvSpPr>
        <p:spPr>
          <a:xfrm>
            <a:off x="457200" y="1447800"/>
            <a:ext cx="8229600" cy="923330"/>
          </a:xfrm>
          <a:prstGeom prst="rect">
            <a:avLst/>
          </a:prstGeom>
        </p:spPr>
        <p:txBody>
          <a:bodyPr wrap="square">
            <a:spAutoFit/>
          </a:bodyPr>
          <a:lstStyle/>
          <a:p>
            <a:r>
              <a:rPr lang="en-US" dirty="0"/>
              <a:t>The purpose of </a:t>
            </a:r>
            <a:r>
              <a:rPr lang="en-US" i="1" dirty="0"/>
              <a:t>ESEA</a:t>
            </a:r>
            <a:r>
              <a:rPr lang="en-US" dirty="0"/>
              <a:t>, as reauthorized by </a:t>
            </a:r>
            <a:r>
              <a:rPr lang="en-US" i="1" dirty="0"/>
              <a:t>ESSA</a:t>
            </a:r>
            <a:r>
              <a:rPr lang="en-US" dirty="0"/>
              <a:t>, is “to provide all children significant opportunity to receive a fair, equitable, and high-quality education, and to close educational achievement gaps.’’</a:t>
            </a:r>
            <a:endParaRPr lang="en-US" altLang="en-US" dirty="0"/>
          </a:p>
        </p:txBody>
      </p:sp>
    </p:spTree>
    <p:extLst>
      <p:ext uri="{BB962C8B-B14F-4D97-AF65-F5344CB8AC3E}">
        <p14:creationId xmlns:p14="http://schemas.microsoft.com/office/powerpoint/2010/main" val="514613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a:spLocks noGrp="1"/>
          </p:cNvSpPr>
          <p:nvPr>
            <p:ph type="title"/>
          </p:nvPr>
        </p:nvSpPr>
        <p:spPr bwMode="auto">
          <a:xfrm>
            <a:off x="464812" y="824433"/>
            <a:ext cx="8229600" cy="914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b="1" dirty="0">
                <a:latin typeface="+mj-lt"/>
                <a:ea typeface="ＭＳ Ｐゴシック" panose="020B0600070205080204" pitchFamily="34" charset="-128"/>
              </a:rPr>
              <a:t>District ESSA Applications</a:t>
            </a:r>
          </a:p>
        </p:txBody>
      </p:sp>
      <p:graphicFrame>
        <p:nvGraphicFramePr>
          <p:cNvPr id="30" name="Content Placeholder 3"/>
          <p:cNvGraphicFramePr>
            <a:graphicFrameLocks noGrp="1"/>
          </p:cNvGraphicFramePr>
          <p:nvPr>
            <p:ph idx="1"/>
            <p:extLst>
              <p:ext uri="{D42A27DB-BD31-4B8C-83A1-F6EECF244321}">
                <p14:modId xmlns:p14="http://schemas.microsoft.com/office/powerpoint/2010/main" val="379870819"/>
              </p:ext>
            </p:extLst>
          </p:nvPr>
        </p:nvGraphicFramePr>
        <p:xfrm>
          <a:off x="228600" y="2614009"/>
          <a:ext cx="8610602" cy="3749040"/>
        </p:xfrm>
        <a:graphic>
          <a:graphicData uri="http://schemas.openxmlformats.org/drawingml/2006/table">
            <a:tbl>
              <a:tblPr firstRow="1" bandRow="1">
                <a:tableStyleId>{22838BEF-8BB2-4498-84A7-C5851F593DF1}</a:tableStyleId>
              </a:tblPr>
              <a:tblGrid>
                <a:gridCol w="782782">
                  <a:extLst>
                    <a:ext uri="{9D8B030D-6E8A-4147-A177-3AD203B41FA5}">
                      <a16:colId xmlns:a16="http://schemas.microsoft.com/office/drawing/2014/main" xmlns="" val="20000"/>
                    </a:ext>
                  </a:extLst>
                </a:gridCol>
                <a:gridCol w="782782">
                  <a:extLst>
                    <a:ext uri="{9D8B030D-6E8A-4147-A177-3AD203B41FA5}">
                      <a16:colId xmlns:a16="http://schemas.microsoft.com/office/drawing/2014/main" xmlns="" val="20001"/>
                    </a:ext>
                  </a:extLst>
                </a:gridCol>
                <a:gridCol w="782782">
                  <a:extLst>
                    <a:ext uri="{9D8B030D-6E8A-4147-A177-3AD203B41FA5}">
                      <a16:colId xmlns:a16="http://schemas.microsoft.com/office/drawing/2014/main" xmlns="" val="20002"/>
                    </a:ext>
                  </a:extLst>
                </a:gridCol>
                <a:gridCol w="782782">
                  <a:extLst>
                    <a:ext uri="{9D8B030D-6E8A-4147-A177-3AD203B41FA5}">
                      <a16:colId xmlns:a16="http://schemas.microsoft.com/office/drawing/2014/main" xmlns="" val="20003"/>
                    </a:ext>
                  </a:extLst>
                </a:gridCol>
                <a:gridCol w="782782">
                  <a:extLst>
                    <a:ext uri="{9D8B030D-6E8A-4147-A177-3AD203B41FA5}">
                      <a16:colId xmlns:a16="http://schemas.microsoft.com/office/drawing/2014/main" xmlns="" val="20004"/>
                    </a:ext>
                  </a:extLst>
                </a:gridCol>
                <a:gridCol w="782782">
                  <a:extLst>
                    <a:ext uri="{9D8B030D-6E8A-4147-A177-3AD203B41FA5}">
                      <a16:colId xmlns:a16="http://schemas.microsoft.com/office/drawing/2014/main" xmlns="" val="20005"/>
                    </a:ext>
                  </a:extLst>
                </a:gridCol>
                <a:gridCol w="782782">
                  <a:extLst>
                    <a:ext uri="{9D8B030D-6E8A-4147-A177-3AD203B41FA5}">
                      <a16:colId xmlns:a16="http://schemas.microsoft.com/office/drawing/2014/main" xmlns="" val="20006"/>
                    </a:ext>
                  </a:extLst>
                </a:gridCol>
                <a:gridCol w="782782">
                  <a:extLst>
                    <a:ext uri="{9D8B030D-6E8A-4147-A177-3AD203B41FA5}">
                      <a16:colId xmlns:a16="http://schemas.microsoft.com/office/drawing/2014/main" xmlns="" val="20007"/>
                    </a:ext>
                  </a:extLst>
                </a:gridCol>
                <a:gridCol w="782782">
                  <a:extLst>
                    <a:ext uri="{9D8B030D-6E8A-4147-A177-3AD203B41FA5}">
                      <a16:colId xmlns:a16="http://schemas.microsoft.com/office/drawing/2014/main" xmlns="" val="20008"/>
                    </a:ext>
                  </a:extLst>
                </a:gridCol>
                <a:gridCol w="782782">
                  <a:extLst>
                    <a:ext uri="{9D8B030D-6E8A-4147-A177-3AD203B41FA5}">
                      <a16:colId xmlns:a16="http://schemas.microsoft.com/office/drawing/2014/main" xmlns="" val="20009"/>
                    </a:ext>
                  </a:extLst>
                </a:gridCol>
                <a:gridCol w="782782">
                  <a:extLst>
                    <a:ext uri="{9D8B030D-6E8A-4147-A177-3AD203B41FA5}">
                      <a16:colId xmlns:a16="http://schemas.microsoft.com/office/drawing/2014/main" xmlns="" val="20010"/>
                    </a:ext>
                  </a:extLst>
                </a:gridCol>
              </a:tblGrid>
              <a:tr h="427539">
                <a:tc>
                  <a:txBody>
                    <a:bodyPr/>
                    <a:lstStyle/>
                    <a:p>
                      <a:pPr algn="ctr"/>
                      <a:r>
                        <a:rPr lang="en-US" sz="1400" dirty="0">
                          <a:solidFill>
                            <a:schemeClr val="bg1"/>
                          </a:solidFill>
                          <a:latin typeface="+mj-lt"/>
                          <a:cs typeface="Times New Roman" panose="02020603050405020304" pitchFamily="18" charset="0"/>
                        </a:rPr>
                        <a:t>Dec</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Jan.  </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Feb. </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Mar.</a:t>
                      </a:r>
                      <a:r>
                        <a:rPr lang="en-US" sz="1400" baseline="0" dirty="0">
                          <a:solidFill>
                            <a:schemeClr val="bg1"/>
                          </a:solidFill>
                          <a:latin typeface="+mj-lt"/>
                          <a:cs typeface="Times New Roman" panose="02020603050405020304" pitchFamily="18" charset="0"/>
                        </a:rPr>
                        <a:t> </a:t>
                      </a: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Apr.</a:t>
                      </a:r>
                      <a:r>
                        <a:rPr lang="en-US" sz="1400" baseline="0" dirty="0">
                          <a:solidFill>
                            <a:schemeClr val="bg1"/>
                          </a:solidFill>
                          <a:latin typeface="+mj-lt"/>
                          <a:cs typeface="Times New Roman" panose="02020603050405020304" pitchFamily="18" charset="0"/>
                        </a:rPr>
                        <a:t> </a:t>
                      </a: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May</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Jun.</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Jul.</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Aug.</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Sept.</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a:txBody>
                    <a:bodyPr/>
                    <a:lstStyle/>
                    <a:p>
                      <a:pPr algn="ctr"/>
                      <a:r>
                        <a:rPr lang="en-US" sz="1400" dirty="0">
                          <a:solidFill>
                            <a:schemeClr val="bg1"/>
                          </a:solidFill>
                          <a:latin typeface="+mj-lt"/>
                          <a:cs typeface="Times New Roman" panose="02020603050405020304" pitchFamily="18" charset="0"/>
                        </a:rPr>
                        <a:t>Oct.</a:t>
                      </a: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ot"/>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extLst>
                  <a:ext uri="{0D108BD9-81ED-4DB2-BD59-A6C34878D82A}">
                    <a16:rowId xmlns:a16="http://schemas.microsoft.com/office/drawing/2014/main" xmlns="" val="10000"/>
                  </a:ext>
                </a:extLst>
              </a:tr>
              <a:tr h="3321501">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pPr algn="r"/>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tc>
                  <a:txBody>
                    <a:bodyPr/>
                    <a:lstStyle/>
                    <a:p>
                      <a:endParaRPr lang="en-US" sz="1400" dirty="0">
                        <a:latin typeface="+mj-lt"/>
                      </a:endParaRPr>
                    </a:p>
                  </a:txBody>
                  <a:tcPr marL="68580" marR="68580" marT="34290" marB="34290">
                    <a:lnL w="3175" cap="flat" cmpd="sng" algn="ctr">
                      <a:solidFill>
                        <a:schemeClr val="accent1">
                          <a:lumMod val="75000"/>
                        </a:schemeClr>
                      </a:solidFill>
                      <a:prstDash val="sysDash"/>
                      <a:round/>
                      <a:headEnd type="none" w="med" len="med"/>
                      <a:tailEnd type="none" w="med" len="med"/>
                    </a:lnL>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41" name="TextBox 40"/>
          <p:cNvSpPr txBox="1"/>
          <p:nvPr/>
        </p:nvSpPr>
        <p:spPr>
          <a:xfrm>
            <a:off x="5730837" y="4895889"/>
            <a:ext cx="2459139" cy="709384"/>
          </a:xfrm>
          <a:prstGeom prst="rect">
            <a:avLst/>
          </a:prstGeom>
          <a:solidFill>
            <a:schemeClr val="bg1"/>
          </a:solidFill>
          <a:ln w="15875">
            <a:solidFill>
              <a:schemeClr val="accent1">
                <a:shade val="50000"/>
              </a:schemeClr>
            </a:solidFill>
          </a:ln>
        </p:spPr>
        <p:txBody>
          <a:bodyPr wrap="square" rtlCol="0" anchor="ctr" anchorCtr="0">
            <a:noAutofit/>
          </a:bodyPr>
          <a:lstStyle/>
          <a:p>
            <a:pPr algn="ctr"/>
            <a:r>
              <a:rPr lang="en-US" sz="1200" b="1" dirty="0">
                <a:solidFill>
                  <a:schemeClr val="tx2"/>
                </a:solidFill>
                <a:latin typeface="+mj-lt"/>
                <a:cs typeface="Times New Roman" panose="02020603050405020304" pitchFamily="18" charset="0"/>
              </a:rPr>
              <a:t>District applications due to NJDOE by June 30</a:t>
            </a:r>
            <a:r>
              <a:rPr lang="en-US" sz="1200" b="1" baseline="30000" dirty="0">
                <a:solidFill>
                  <a:schemeClr val="tx2"/>
                </a:solidFill>
                <a:latin typeface="+mj-lt"/>
                <a:cs typeface="Times New Roman" panose="02020603050405020304" pitchFamily="18" charset="0"/>
              </a:rPr>
              <a:t>th</a:t>
            </a:r>
            <a:r>
              <a:rPr lang="en-US" sz="1200" b="1" dirty="0">
                <a:solidFill>
                  <a:schemeClr val="tx2"/>
                </a:solidFill>
                <a:latin typeface="+mj-lt"/>
                <a:cs typeface="Times New Roman" panose="02020603050405020304" pitchFamily="18" charset="0"/>
              </a:rPr>
              <a:t>. Districts can begin spending against plans on July 1</a:t>
            </a:r>
          </a:p>
        </p:txBody>
      </p:sp>
      <p:sp>
        <p:nvSpPr>
          <p:cNvPr id="43" name="TextBox 42"/>
          <p:cNvSpPr txBox="1"/>
          <p:nvPr/>
        </p:nvSpPr>
        <p:spPr>
          <a:xfrm>
            <a:off x="3886200" y="3998975"/>
            <a:ext cx="2362200" cy="814617"/>
          </a:xfrm>
          <a:prstGeom prst="rect">
            <a:avLst/>
          </a:prstGeom>
          <a:solidFill>
            <a:schemeClr val="bg1"/>
          </a:solidFill>
          <a:ln w="15875">
            <a:solidFill>
              <a:schemeClr val="accent1">
                <a:shade val="50000"/>
              </a:schemeClr>
            </a:solidFill>
          </a:ln>
        </p:spPr>
        <p:txBody>
          <a:bodyPr wrap="square" rtlCol="0" anchor="ctr" anchorCtr="0">
            <a:noAutofit/>
          </a:bodyPr>
          <a:lstStyle/>
          <a:p>
            <a:pPr algn="ctr"/>
            <a:r>
              <a:rPr lang="en-US" sz="1200" b="1" dirty="0">
                <a:solidFill>
                  <a:schemeClr val="tx2"/>
                </a:solidFill>
                <a:latin typeface="+mj-lt"/>
                <a:cs typeface="Times New Roman" panose="02020603050405020304" pitchFamily="18" charset="0"/>
              </a:rPr>
              <a:t>Estimate (dependent on Federal Budget process): NJ will release initial allocations and new electronic application </a:t>
            </a:r>
          </a:p>
        </p:txBody>
      </p:sp>
      <p:sp>
        <p:nvSpPr>
          <p:cNvPr id="45" name="TextBox 44"/>
          <p:cNvSpPr txBox="1"/>
          <p:nvPr/>
        </p:nvSpPr>
        <p:spPr>
          <a:xfrm>
            <a:off x="283455" y="3037617"/>
            <a:ext cx="8592315" cy="458791"/>
          </a:xfrm>
          <a:prstGeom prst="rightArrow">
            <a:avLst/>
          </a:prstGeom>
          <a:solidFill>
            <a:srgbClr val="FFC000"/>
          </a:solidFill>
          <a:ln>
            <a:noFill/>
          </a:ln>
        </p:spPr>
        <p:txBody>
          <a:bodyPr wrap="square" rtlCol="0" anchor="ctr" anchorCtr="0">
            <a:noAutofit/>
          </a:bodyPr>
          <a:lstStyle/>
          <a:p>
            <a:pPr algn="ctr"/>
            <a:r>
              <a:rPr lang="en-US" sz="1200" b="1" dirty="0">
                <a:solidFill>
                  <a:srgbClr val="0D5072"/>
                </a:solidFill>
                <a:latin typeface="+mj-lt"/>
                <a:cs typeface="Times New Roman" panose="02020603050405020304" pitchFamily="18" charset="0"/>
              </a:rPr>
              <a:t>Districts engage with communities to develop and implement district </a:t>
            </a:r>
            <a:r>
              <a:rPr lang="en-US" sz="1200" b="1" i="1" dirty="0">
                <a:solidFill>
                  <a:srgbClr val="0D5072"/>
                </a:solidFill>
                <a:latin typeface="+mj-lt"/>
                <a:cs typeface="Times New Roman" panose="02020603050405020304" pitchFamily="18" charset="0"/>
              </a:rPr>
              <a:t>ESSA</a:t>
            </a:r>
            <a:r>
              <a:rPr lang="en-US" sz="1200" b="1" dirty="0">
                <a:solidFill>
                  <a:srgbClr val="0D5072"/>
                </a:solidFill>
                <a:latin typeface="+mj-lt"/>
                <a:cs typeface="Times New Roman" panose="02020603050405020304" pitchFamily="18" charset="0"/>
              </a:rPr>
              <a:t> plans</a:t>
            </a:r>
          </a:p>
        </p:txBody>
      </p:sp>
      <p:sp>
        <p:nvSpPr>
          <p:cNvPr id="48" name="Oval 47"/>
          <p:cNvSpPr/>
          <p:nvPr/>
        </p:nvSpPr>
        <p:spPr>
          <a:xfrm>
            <a:off x="3779520" y="3980692"/>
            <a:ext cx="182880" cy="18288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675376" y="4855468"/>
            <a:ext cx="182880" cy="18288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7312750" y="5734092"/>
            <a:ext cx="1544738" cy="556984"/>
          </a:xfrm>
          <a:prstGeom prst="rect">
            <a:avLst/>
          </a:prstGeom>
          <a:solidFill>
            <a:schemeClr val="bg1"/>
          </a:solidFill>
          <a:ln w="15875">
            <a:solidFill>
              <a:schemeClr val="accent1">
                <a:shade val="50000"/>
              </a:schemeClr>
            </a:solidFill>
          </a:ln>
        </p:spPr>
        <p:txBody>
          <a:bodyPr wrap="square" rtlCol="0" anchor="ctr" anchorCtr="0">
            <a:noAutofit/>
          </a:bodyPr>
          <a:lstStyle/>
          <a:p>
            <a:pPr algn="ctr"/>
            <a:r>
              <a:rPr lang="en-US" sz="1200" b="1" dirty="0">
                <a:solidFill>
                  <a:schemeClr val="tx2"/>
                </a:solidFill>
                <a:latin typeface="+mj-lt"/>
                <a:cs typeface="Times New Roman" panose="02020603050405020304" pitchFamily="18" charset="0"/>
              </a:rPr>
              <a:t>NJDOE approves all district applications</a:t>
            </a:r>
          </a:p>
        </p:txBody>
      </p:sp>
      <p:sp>
        <p:nvSpPr>
          <p:cNvPr id="54" name="Oval 53"/>
          <p:cNvSpPr/>
          <p:nvPr/>
        </p:nvSpPr>
        <p:spPr>
          <a:xfrm>
            <a:off x="7187184" y="5632711"/>
            <a:ext cx="182880" cy="18288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a:spLocks/>
          </p:cNvSpPr>
          <p:nvPr/>
        </p:nvSpPr>
        <p:spPr>
          <a:xfrm>
            <a:off x="2638780" y="3524949"/>
            <a:ext cx="6236990" cy="458791"/>
          </a:xfrm>
          <a:prstGeom prst="rightArrow">
            <a:avLst/>
          </a:prstGeom>
          <a:solidFill>
            <a:schemeClr val="bg1">
              <a:lumMod val="50000"/>
            </a:schemeClr>
          </a:solidFill>
          <a:ln>
            <a:noFill/>
          </a:ln>
        </p:spPr>
        <p:txBody>
          <a:bodyPr wrap="square" rtlCol="0" anchor="ctr" anchorCtr="0">
            <a:noAutofit/>
          </a:bodyPr>
          <a:lstStyle/>
          <a:p>
            <a:pPr algn="ctr"/>
            <a:r>
              <a:rPr lang="en-US" sz="1200" b="1" dirty="0">
                <a:solidFill>
                  <a:schemeClr val="bg1"/>
                </a:solidFill>
                <a:latin typeface="+mj-lt"/>
                <a:cs typeface="Times New Roman" panose="02020603050405020304" pitchFamily="18" charset="0"/>
              </a:rPr>
              <a:t>NJDOE continues to support district </a:t>
            </a:r>
            <a:r>
              <a:rPr lang="en-US" sz="1200" b="1" i="1" dirty="0">
                <a:solidFill>
                  <a:schemeClr val="bg1"/>
                </a:solidFill>
                <a:latin typeface="+mj-lt"/>
                <a:cs typeface="Times New Roman" panose="02020603050405020304" pitchFamily="18" charset="0"/>
              </a:rPr>
              <a:t>ESSA</a:t>
            </a:r>
            <a:r>
              <a:rPr lang="en-US" sz="1200" b="1" dirty="0">
                <a:solidFill>
                  <a:schemeClr val="bg1"/>
                </a:solidFill>
                <a:latin typeface="+mj-lt"/>
                <a:cs typeface="Times New Roman" panose="02020603050405020304" pitchFamily="18" charset="0"/>
              </a:rPr>
              <a:t> plans</a:t>
            </a:r>
          </a:p>
        </p:txBody>
      </p:sp>
      <p:sp>
        <p:nvSpPr>
          <p:cNvPr id="31" name="TextBox 30"/>
          <p:cNvSpPr txBox="1"/>
          <p:nvPr/>
        </p:nvSpPr>
        <p:spPr>
          <a:xfrm>
            <a:off x="304800" y="3434430"/>
            <a:ext cx="2362200" cy="896795"/>
          </a:xfrm>
          <a:prstGeom prst="rect">
            <a:avLst/>
          </a:prstGeom>
          <a:solidFill>
            <a:schemeClr val="bg1"/>
          </a:solidFill>
          <a:ln w="15875">
            <a:solidFill>
              <a:schemeClr val="accent1">
                <a:shade val="50000"/>
              </a:schemeClr>
            </a:solidFill>
          </a:ln>
        </p:spPr>
        <p:txBody>
          <a:bodyPr wrap="square" rtlCol="0" anchor="ctr" anchorCtr="0">
            <a:noAutofit/>
          </a:bodyPr>
          <a:lstStyle/>
          <a:p>
            <a:pPr algn="ctr"/>
            <a:r>
              <a:rPr lang="en-US" sz="1200" b="1" dirty="0">
                <a:solidFill>
                  <a:schemeClr val="tx2"/>
                </a:solidFill>
                <a:latin typeface="+mj-lt"/>
                <a:cs typeface="Times New Roman" panose="02020603050405020304" pitchFamily="18" charset="0"/>
              </a:rPr>
              <a:t>NJDOE provided in person technical assistance and recorded webinars on fiscal changes under </a:t>
            </a:r>
            <a:r>
              <a:rPr lang="en-US" sz="1200" b="1" i="1" dirty="0">
                <a:solidFill>
                  <a:schemeClr val="tx2"/>
                </a:solidFill>
                <a:latin typeface="+mj-lt"/>
                <a:cs typeface="Times New Roman" panose="02020603050405020304" pitchFamily="18" charset="0"/>
              </a:rPr>
              <a:t>ESSA</a:t>
            </a:r>
          </a:p>
        </p:txBody>
      </p:sp>
      <p:sp>
        <p:nvSpPr>
          <p:cNvPr id="47" name="Oval 46"/>
          <p:cNvSpPr/>
          <p:nvPr/>
        </p:nvSpPr>
        <p:spPr>
          <a:xfrm>
            <a:off x="228600" y="3395476"/>
            <a:ext cx="182880" cy="18288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737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EWEG Update</a:t>
            </a:r>
          </a:p>
        </p:txBody>
      </p:sp>
      <p:sp>
        <p:nvSpPr>
          <p:cNvPr id="3" name="Content Placeholder 2"/>
          <p:cNvSpPr>
            <a:spLocks noGrp="1"/>
          </p:cNvSpPr>
          <p:nvPr>
            <p:ph idx="1"/>
          </p:nvPr>
        </p:nvSpPr>
        <p:spPr/>
        <p:txBody>
          <a:bodyPr anchor="ctr"/>
          <a:lstStyle/>
          <a:p>
            <a:r>
              <a:rPr lang="en-US" dirty="0">
                <a:latin typeface="+mn-lt"/>
              </a:rPr>
              <a:t>July 1, 2017: Project Period Begins</a:t>
            </a:r>
          </a:p>
          <a:p>
            <a:endParaRPr lang="en-US" dirty="0">
              <a:latin typeface="+mn-lt"/>
            </a:endParaRPr>
          </a:p>
          <a:p>
            <a:r>
              <a:rPr lang="en-US" dirty="0">
                <a:latin typeface="+mn-lt"/>
              </a:rPr>
              <a:t>Application release: TBD</a:t>
            </a:r>
          </a:p>
          <a:p>
            <a:pPr lvl="1"/>
            <a:r>
              <a:rPr lang="en-US" dirty="0">
                <a:latin typeface="+mn-lt"/>
              </a:rPr>
              <a:t>Issues impacting release</a:t>
            </a:r>
          </a:p>
          <a:p>
            <a:pPr lvl="2"/>
            <a:r>
              <a:rPr lang="en-US" sz="2400" dirty="0">
                <a:latin typeface="+mn-lt"/>
              </a:rPr>
              <a:t>Release of 2017-2018 preliminary allocations</a:t>
            </a:r>
          </a:p>
          <a:p>
            <a:pPr lvl="2"/>
            <a:r>
              <a:rPr lang="en-US" sz="2400" dirty="0">
                <a:latin typeface="+mn-lt"/>
              </a:rPr>
              <a:t>Availability of federal guidance</a:t>
            </a:r>
          </a:p>
          <a:p>
            <a:pPr lvl="2"/>
            <a:r>
              <a:rPr lang="en-US" sz="2400" dirty="0">
                <a:latin typeface="+mn-lt"/>
              </a:rPr>
              <a:t>Redesign of application for ESSA</a:t>
            </a:r>
          </a:p>
        </p:txBody>
      </p:sp>
    </p:spTree>
    <p:extLst>
      <p:ext uri="{BB962C8B-B14F-4D97-AF65-F5344CB8AC3E}">
        <p14:creationId xmlns:p14="http://schemas.microsoft.com/office/powerpoint/2010/main" val="4139553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j-lt"/>
              </a:rPr>
              <a:t>2017-2018 Allocations Update</a:t>
            </a:r>
          </a:p>
        </p:txBody>
      </p:sp>
      <p:sp>
        <p:nvSpPr>
          <p:cNvPr id="3" name="Content Placeholder 2"/>
          <p:cNvSpPr>
            <a:spLocks noGrp="1"/>
          </p:cNvSpPr>
          <p:nvPr>
            <p:ph idx="1"/>
          </p:nvPr>
        </p:nvSpPr>
        <p:spPr/>
        <p:txBody>
          <a:bodyPr anchor="ctr"/>
          <a:lstStyle/>
          <a:p>
            <a:r>
              <a:rPr lang="en-US" b="1" dirty="0">
                <a:latin typeface="+mj-lt"/>
              </a:rPr>
              <a:t>SFY 2017/FFY 2016 </a:t>
            </a:r>
            <a:r>
              <a:rPr lang="en-US" dirty="0">
                <a:latin typeface="+mj-lt"/>
              </a:rPr>
              <a:t>Final allocations: Not received </a:t>
            </a:r>
          </a:p>
          <a:p>
            <a:endParaRPr lang="en-US" dirty="0">
              <a:latin typeface="+mj-lt"/>
            </a:endParaRPr>
          </a:p>
          <a:p>
            <a:r>
              <a:rPr lang="en-US" b="1" dirty="0">
                <a:latin typeface="+mj-lt"/>
              </a:rPr>
              <a:t>SFY 2018/FFY 2017 </a:t>
            </a:r>
            <a:r>
              <a:rPr lang="en-US" dirty="0">
                <a:latin typeface="+mj-lt"/>
              </a:rPr>
              <a:t>Preliminary allocations: Release date unknown</a:t>
            </a:r>
          </a:p>
          <a:p>
            <a:endParaRPr lang="en-US" dirty="0">
              <a:latin typeface="+mj-lt"/>
            </a:endParaRPr>
          </a:p>
          <a:p>
            <a:r>
              <a:rPr lang="en-US" b="1" dirty="0">
                <a:latin typeface="+mj-lt"/>
              </a:rPr>
              <a:t>2017-2018 Planning for LEAs: </a:t>
            </a:r>
          </a:p>
          <a:p>
            <a:pPr lvl="1"/>
            <a:r>
              <a:rPr lang="en-US" dirty="0">
                <a:latin typeface="+mj-lt"/>
              </a:rPr>
              <a:t>Nonpublic Consultation</a:t>
            </a:r>
          </a:p>
          <a:p>
            <a:pPr lvl="1"/>
            <a:r>
              <a:rPr lang="en-US" dirty="0">
                <a:latin typeface="+mj-lt"/>
              </a:rPr>
              <a:t>Stakeholder Engagement </a:t>
            </a:r>
          </a:p>
        </p:txBody>
      </p:sp>
    </p:spTree>
    <p:extLst>
      <p:ext uri="{BB962C8B-B14F-4D97-AF65-F5344CB8AC3E}">
        <p14:creationId xmlns:p14="http://schemas.microsoft.com/office/powerpoint/2010/main" val="241952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2"/>
            <a:ext cx="9144000" cy="914400"/>
          </a:xfrm>
        </p:spPr>
        <p:txBody>
          <a:bodyPr anchor="ctr" anchorCtr="0"/>
          <a:lstStyle/>
          <a:p>
            <a:r>
              <a:rPr lang="en-US" sz="3200" b="1" dirty="0">
                <a:latin typeface="+mn-lt"/>
              </a:rPr>
              <a:t>Nonpublic Consultation Requirements</a:t>
            </a:r>
          </a:p>
        </p:txBody>
      </p:sp>
      <p:sp>
        <p:nvSpPr>
          <p:cNvPr id="3" name="Content Placeholder 2"/>
          <p:cNvSpPr>
            <a:spLocks noGrp="1"/>
          </p:cNvSpPr>
          <p:nvPr>
            <p:ph idx="1"/>
          </p:nvPr>
        </p:nvSpPr>
        <p:spPr>
          <a:xfrm>
            <a:off x="457200" y="1295400"/>
            <a:ext cx="8229600" cy="5562600"/>
          </a:xfrm>
        </p:spPr>
        <p:txBody>
          <a:bodyPr anchor="ctr"/>
          <a:lstStyle/>
          <a:p>
            <a:pPr marL="0" indent="0">
              <a:spcBef>
                <a:spcPts val="400"/>
              </a:spcBef>
              <a:spcAft>
                <a:spcPts val="400"/>
              </a:spcAft>
              <a:buNone/>
            </a:pPr>
            <a:r>
              <a:rPr lang="en-US" sz="1900" b="1" dirty="0">
                <a:latin typeface="+mn-lt"/>
              </a:rPr>
              <a:t>Goal</a:t>
            </a:r>
            <a:r>
              <a:rPr lang="en-US" sz="1900" dirty="0">
                <a:latin typeface="+mn-lt"/>
              </a:rPr>
              <a:t>: LEAs and officials of nonpublic schools to agree on how to provide equitable and effective programs for eligible nonpublic school children:</a:t>
            </a:r>
          </a:p>
          <a:p>
            <a:pPr>
              <a:spcBef>
                <a:spcPts val="400"/>
              </a:spcBef>
              <a:spcAft>
                <a:spcPts val="400"/>
              </a:spcAft>
            </a:pPr>
            <a:r>
              <a:rPr lang="en-US" sz="1900" b="1" u="sng" dirty="0">
                <a:latin typeface="+mn-lt"/>
              </a:rPr>
              <a:t>Topics for Discussion:</a:t>
            </a:r>
            <a:r>
              <a:rPr lang="en-US" sz="1900" b="1" dirty="0">
                <a:latin typeface="+mn-lt"/>
              </a:rPr>
              <a:t> </a:t>
            </a:r>
            <a:r>
              <a:rPr lang="en-US" sz="1900" dirty="0">
                <a:latin typeface="+mn-lt"/>
              </a:rPr>
              <a:t>What services will be provided? When will they be provided? Where? And by Whom?</a:t>
            </a:r>
          </a:p>
          <a:p>
            <a:pPr>
              <a:spcBef>
                <a:spcPts val="400"/>
              </a:spcBef>
              <a:spcAft>
                <a:spcPts val="400"/>
              </a:spcAft>
            </a:pPr>
            <a:r>
              <a:rPr lang="en-US" sz="1900" b="1" u="sng" dirty="0">
                <a:latin typeface="+mn-lt"/>
              </a:rPr>
              <a:t>Documentation:</a:t>
            </a:r>
            <a:r>
              <a:rPr lang="en-US" sz="1900" b="1" dirty="0">
                <a:latin typeface="+mn-lt"/>
              </a:rPr>
              <a:t> </a:t>
            </a:r>
            <a:r>
              <a:rPr lang="en-US" sz="1900" dirty="0">
                <a:latin typeface="+mn-lt"/>
              </a:rPr>
              <a:t>Each year, districts must keep a record of and provide to the State documentation signed by officials from each participating nonpublic school indicating that timely and meaningful consultation did, or did not, take place. </a:t>
            </a:r>
          </a:p>
          <a:p>
            <a:pPr>
              <a:spcBef>
                <a:spcPts val="400"/>
              </a:spcBef>
              <a:spcAft>
                <a:spcPts val="400"/>
              </a:spcAft>
            </a:pPr>
            <a:r>
              <a:rPr lang="en-US" sz="1900" b="1" u="sng" dirty="0">
                <a:latin typeface="+mn-lt"/>
              </a:rPr>
              <a:t>Timing: </a:t>
            </a:r>
            <a:r>
              <a:rPr lang="en-US" sz="1900" u="sng" dirty="0">
                <a:latin typeface="+mn-lt"/>
              </a:rPr>
              <a:t>Before the district </a:t>
            </a:r>
            <a:r>
              <a:rPr lang="en-US" sz="1900" dirty="0">
                <a:latin typeface="+mn-lt"/>
              </a:rPr>
              <a:t>makes any decision that affects the opportunities of eligible private school children to participate in programs; throughout implementation and evaluation of services provided.  </a:t>
            </a:r>
          </a:p>
          <a:p>
            <a:pPr>
              <a:spcBef>
                <a:spcPts val="400"/>
              </a:spcBef>
              <a:spcAft>
                <a:spcPts val="400"/>
              </a:spcAft>
            </a:pPr>
            <a:r>
              <a:rPr lang="en-US" sz="1900" b="1" u="sng" dirty="0">
                <a:latin typeface="+mn-lt"/>
              </a:rPr>
              <a:t>Ombudsman:</a:t>
            </a:r>
            <a:r>
              <a:rPr lang="en-US" sz="1900" b="1" dirty="0">
                <a:latin typeface="+mn-lt"/>
              </a:rPr>
              <a:t> </a:t>
            </a:r>
            <a:r>
              <a:rPr lang="en-US" sz="1900" dirty="0">
                <a:latin typeface="+mn-lt"/>
              </a:rPr>
              <a:t>A new position of ombudsman has been created in the law at the SEA level to monitor and enforce compliance with the equitable services provisions pertaining to the participation of nonpublic school students and teachers</a:t>
            </a:r>
          </a:p>
          <a:p>
            <a:endParaRPr lang="en-US" sz="1400" dirty="0"/>
          </a:p>
        </p:txBody>
      </p:sp>
      <p:sp>
        <p:nvSpPr>
          <p:cNvPr id="5" name="Rectangle 4"/>
          <p:cNvSpPr/>
          <p:nvPr/>
        </p:nvSpPr>
        <p:spPr>
          <a:xfrm>
            <a:off x="8929300" y="228600"/>
            <a:ext cx="214700" cy="6248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5400000">
            <a:off x="6043999" y="3100001"/>
            <a:ext cx="6019802" cy="276999"/>
          </a:xfrm>
          <a:prstGeom prst="rect">
            <a:avLst/>
          </a:prstGeom>
          <a:noFill/>
        </p:spPr>
        <p:txBody>
          <a:bodyPr wrap="square" rtlCol="0">
            <a:spAutoFit/>
          </a:bodyPr>
          <a:lstStyle/>
          <a:p>
            <a:r>
              <a:rPr lang="en-US" sz="1200" dirty="0">
                <a:solidFill>
                  <a:schemeClr val="bg1"/>
                </a:solidFill>
                <a:cs typeface="Times New Roman" panose="02020603050405020304" pitchFamily="18" charset="0"/>
              </a:rPr>
              <a:t>School District Stakeholder Engagement Requirements</a:t>
            </a:r>
          </a:p>
        </p:txBody>
      </p:sp>
      <p:sp>
        <p:nvSpPr>
          <p:cNvPr id="7" name="TextBox 6"/>
          <p:cNvSpPr txBox="1"/>
          <p:nvPr/>
        </p:nvSpPr>
        <p:spPr>
          <a:xfrm>
            <a:off x="7162800" y="6519446"/>
            <a:ext cx="1371600" cy="338554"/>
          </a:xfrm>
          <a:prstGeom prst="rect">
            <a:avLst/>
          </a:prstGeom>
          <a:noFill/>
        </p:spPr>
        <p:txBody>
          <a:bodyPr wrap="square" rtlCol="0">
            <a:spAutoFit/>
          </a:bodyPr>
          <a:lstStyle/>
          <a:p>
            <a:pPr algn="r"/>
            <a:r>
              <a:rPr lang="en-US" sz="1600" dirty="0">
                <a:solidFill>
                  <a:schemeClr val="bg1"/>
                </a:solidFill>
              </a:rPr>
              <a:t>Sec. 8501(c)</a:t>
            </a:r>
          </a:p>
        </p:txBody>
      </p:sp>
    </p:spTree>
    <p:extLst>
      <p:ext uri="{BB962C8B-B14F-4D97-AF65-F5344CB8AC3E}">
        <p14:creationId xmlns:p14="http://schemas.microsoft.com/office/powerpoint/2010/main" val="1825970314"/>
      </p:ext>
    </p:extLst>
  </p:cSld>
  <p:clrMapOvr>
    <a:masterClrMapping/>
  </p:clrMapOvr>
</p:sld>
</file>

<file path=ppt/theme/theme1.xml><?xml version="1.0" encoding="utf-8"?>
<a:theme xmlns:a="http://schemas.openxmlformats.org/drawingml/2006/main" name="DOE Talent Divi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 Talent Division</Template>
  <TotalTime>125716</TotalTime>
  <Words>1342</Words>
  <Application>Microsoft Office PowerPoint</Application>
  <PresentationFormat>On-screen Show (4:3)</PresentationFormat>
  <Paragraphs>245</Paragraphs>
  <Slides>16</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ＭＳ Ｐゴシック</vt:lpstr>
      <vt:lpstr>Arial</vt:lpstr>
      <vt:lpstr>Calibri</vt:lpstr>
      <vt:lpstr>Courier New</vt:lpstr>
      <vt:lpstr>Palatino</vt:lpstr>
      <vt:lpstr>Times New Roman</vt:lpstr>
      <vt:lpstr>DOE Talent Division</vt:lpstr>
      <vt:lpstr>Custom Design</vt:lpstr>
      <vt:lpstr>The Every Student Succeeds Act: Where Are We Now and Where Are We Going?  New Jersey Association of Federal Program Administrators March 17, 2017</vt:lpstr>
      <vt:lpstr>Presentation Topics</vt:lpstr>
      <vt:lpstr>ESSA State Plan: Update</vt:lpstr>
      <vt:lpstr>New Jersey's ESSA State Plan Timeline </vt:lpstr>
      <vt:lpstr>ESSA State Plan: Update</vt:lpstr>
      <vt:lpstr>District ESSA Applications</vt:lpstr>
      <vt:lpstr>EWEG Update</vt:lpstr>
      <vt:lpstr>2017-2018 Allocations Update</vt:lpstr>
      <vt:lpstr>Nonpublic Consultation Requirements</vt:lpstr>
      <vt:lpstr>ESSA: LEA Stakeholder Engagement </vt:lpstr>
      <vt:lpstr>Specific Requirements</vt:lpstr>
      <vt:lpstr>Additional Stakeholders to Consider</vt:lpstr>
      <vt:lpstr>Key Takeaways</vt:lpstr>
      <vt:lpstr>PowerPoint Presentation</vt:lpstr>
      <vt:lpstr>NJDOE ESSA Technical Assistance and Guidance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of Teacher &amp; Leader Effectiveness</dc:title>
  <dc:creator>abencan</dc:creator>
  <cp:lastModifiedBy>Campbell, Karen</cp:lastModifiedBy>
  <cp:revision>2090</cp:revision>
  <cp:lastPrinted>2017-02-06T15:17:19Z</cp:lastPrinted>
  <dcterms:created xsi:type="dcterms:W3CDTF">2015-01-16T19:17:08Z</dcterms:created>
  <dcterms:modified xsi:type="dcterms:W3CDTF">2017-03-15T13:10:35Z</dcterms:modified>
</cp:coreProperties>
</file>