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373" r:id="rId2"/>
    <p:sldId id="377" r:id="rId3"/>
    <p:sldId id="379" r:id="rId4"/>
    <p:sldId id="400" r:id="rId5"/>
    <p:sldId id="413" r:id="rId6"/>
    <p:sldId id="414" r:id="rId7"/>
    <p:sldId id="415" r:id="rId8"/>
    <p:sldId id="416" r:id="rId9"/>
    <p:sldId id="409" r:id="rId10"/>
    <p:sldId id="417" r:id="rId11"/>
    <p:sldId id="423" r:id="rId12"/>
    <p:sldId id="412" r:id="rId13"/>
    <p:sldId id="418" r:id="rId14"/>
    <p:sldId id="420" r:id="rId15"/>
    <p:sldId id="421" r:id="rId16"/>
    <p:sldId id="401" r:id="rId17"/>
    <p:sldId id="403" r:id="rId18"/>
    <p:sldId id="422" r:id="rId19"/>
    <p:sldId id="404" r:id="rId20"/>
    <p:sldId id="378" r:id="rId21"/>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1pPr>
    <a:lvl2pPr marL="457200"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2pPr>
    <a:lvl3pPr marL="914400"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3pPr>
    <a:lvl4pPr marL="1371600"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4pPr>
    <a:lvl5pPr marL="1828800"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5pPr>
    <a:lvl6pPr marL="22860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6pPr>
    <a:lvl7pPr marL="27432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7pPr>
    <a:lvl8pPr marL="32004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8pPr>
    <a:lvl9pPr marL="36576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celyn Pickford" initials="JP" lastIdx="2" clrIdx="0">
    <p:extLst>
      <p:ext uri="{19B8F6BF-5375-455C-9EA6-DF929625EA0E}">
        <p15:presenceInfo xmlns:p15="http://schemas.microsoft.com/office/powerpoint/2012/main" userId="f8db40a0da8b217d" providerId="Windows Live"/>
      </p:ext>
    </p:extLst>
  </p:cmAuthor>
  <p:cmAuthor id="2" name="jpickfor" initials="j" lastIdx="10" clrIdx="1"/>
  <p:cmAuthor id="3" name="kcampbel" initials="k"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85" autoAdjust="0"/>
    <p:restoredTop sz="76663" autoAdjust="0"/>
  </p:normalViewPr>
  <p:slideViewPr>
    <p:cSldViewPr>
      <p:cViewPr varScale="1">
        <p:scale>
          <a:sx n="52" d="100"/>
          <a:sy n="52" d="100"/>
        </p:scale>
        <p:origin x="1925"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04" tIns="46653" rIns="93304" bIns="46653"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04" tIns="46653" rIns="93304" bIns="46653" rtlCol="0"/>
          <a:lstStyle>
            <a:lvl1pPr algn="r" fontAlgn="auto">
              <a:spcBef>
                <a:spcPts val="0"/>
              </a:spcBef>
              <a:spcAft>
                <a:spcPts val="0"/>
              </a:spcAft>
              <a:defRPr sz="1200" smtClean="0">
                <a:latin typeface="+mn-lt"/>
                <a:ea typeface="+mn-ea"/>
                <a:cs typeface="+mn-cs"/>
              </a:defRPr>
            </a:lvl1pPr>
          </a:lstStyle>
          <a:p>
            <a:pPr>
              <a:defRPr/>
            </a:pPr>
            <a:fld id="{9AD59986-91C4-41BF-9536-E9334655B377}" type="datetimeFigureOut">
              <a:rPr lang="en-US"/>
              <a:pPr>
                <a:defRPr/>
              </a:pPr>
              <a:t>6/9/2016</a:t>
            </a:fld>
            <a:endParaRPr lang="en-US"/>
          </a:p>
        </p:txBody>
      </p:sp>
      <p:sp>
        <p:nvSpPr>
          <p:cNvPr id="4" name="Slide Image Placeholder 3"/>
          <p:cNvSpPr>
            <a:spLocks noGrp="1" noRot="1" noChangeAspect="1"/>
          </p:cNvSpPr>
          <p:nvPr>
            <p:ph type="sldImg" idx="2"/>
          </p:nvPr>
        </p:nvSpPr>
        <p:spPr>
          <a:xfrm>
            <a:off x="1182688" y="696913"/>
            <a:ext cx="4657725" cy="3492500"/>
          </a:xfrm>
          <a:prstGeom prst="rect">
            <a:avLst/>
          </a:prstGeom>
          <a:noFill/>
          <a:ln w="12700">
            <a:solidFill>
              <a:prstClr val="black"/>
            </a:solidFill>
          </a:ln>
        </p:spPr>
        <p:txBody>
          <a:bodyPr vert="horz" lIns="93304" tIns="46653" rIns="93304" bIns="46653" rtlCol="0" anchor="ctr"/>
          <a:lstStyle/>
          <a:p>
            <a:pPr lvl="0"/>
            <a:endParaRPr lang="en-US" noProof="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04" tIns="46653" rIns="93304" bIns="46653"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30"/>
            <a:ext cx="3043343" cy="465455"/>
          </a:xfrm>
          <a:prstGeom prst="rect">
            <a:avLst/>
          </a:prstGeom>
        </p:spPr>
        <p:txBody>
          <a:bodyPr vert="horz" lIns="93304" tIns="46653" rIns="93304" bIns="46653"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304" tIns="46653" rIns="93304" bIns="46653" rtlCol="0" anchor="b"/>
          <a:lstStyle>
            <a:lvl1pPr algn="r" fontAlgn="auto">
              <a:spcBef>
                <a:spcPts val="0"/>
              </a:spcBef>
              <a:spcAft>
                <a:spcPts val="0"/>
              </a:spcAft>
              <a:defRPr sz="1200" smtClean="0">
                <a:latin typeface="+mn-lt"/>
                <a:ea typeface="+mn-ea"/>
                <a:cs typeface="+mn-cs"/>
              </a:defRPr>
            </a:lvl1pPr>
          </a:lstStyle>
          <a:p>
            <a:pPr>
              <a:defRPr/>
            </a:pPr>
            <a:fld id="{2592C128-BF65-4AD3-9B5B-F9FE24D9497B}" type="slidenum">
              <a:rPr lang="en-US"/>
              <a:pPr>
                <a:defRPr/>
              </a:pPr>
              <a:t>‹#›</a:t>
            </a:fld>
            <a:endParaRPr lang="en-US"/>
          </a:p>
        </p:txBody>
      </p:sp>
    </p:spTree>
    <p:extLst>
      <p:ext uri="{BB962C8B-B14F-4D97-AF65-F5344CB8AC3E}">
        <p14:creationId xmlns:p14="http://schemas.microsoft.com/office/powerpoint/2010/main" val="19045916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pitchFamily="-123" charset="-128"/>
        <a:cs typeface="ＭＳ Ｐゴシック" pitchFamily="-123" charset="-128"/>
      </a:defRPr>
    </a:lvl1pPr>
    <a:lvl2pPr marL="457200" algn="l" rtl="0" fontAlgn="base">
      <a:spcBef>
        <a:spcPct val="30000"/>
      </a:spcBef>
      <a:spcAft>
        <a:spcPct val="0"/>
      </a:spcAft>
      <a:defRPr sz="1200" kern="1200">
        <a:solidFill>
          <a:schemeClr val="tx1"/>
        </a:solidFill>
        <a:latin typeface="+mn-lt"/>
        <a:ea typeface="ＭＳ Ｐゴシック" pitchFamily="-123" charset="-128"/>
        <a:cs typeface="+mn-cs"/>
      </a:defRPr>
    </a:lvl2pPr>
    <a:lvl3pPr marL="914400" algn="l" rtl="0" fontAlgn="base">
      <a:spcBef>
        <a:spcPct val="30000"/>
      </a:spcBef>
      <a:spcAft>
        <a:spcPct val="0"/>
      </a:spcAft>
      <a:defRPr sz="1200" kern="1200">
        <a:solidFill>
          <a:schemeClr val="tx1"/>
        </a:solidFill>
        <a:latin typeface="+mn-lt"/>
        <a:ea typeface="ＭＳ Ｐゴシック" pitchFamily="-123" charset="-128"/>
        <a:cs typeface="+mn-cs"/>
      </a:defRPr>
    </a:lvl3pPr>
    <a:lvl4pPr marL="1371600" algn="l" rtl="0" fontAlgn="base">
      <a:spcBef>
        <a:spcPct val="30000"/>
      </a:spcBef>
      <a:spcAft>
        <a:spcPct val="0"/>
      </a:spcAft>
      <a:defRPr sz="1200" kern="1200">
        <a:solidFill>
          <a:schemeClr val="tx1"/>
        </a:solidFill>
        <a:latin typeface="+mn-lt"/>
        <a:ea typeface="ＭＳ Ｐゴシック" pitchFamily="-123" charset="-128"/>
        <a:cs typeface="+mn-cs"/>
      </a:defRPr>
    </a:lvl4pPr>
    <a:lvl5pPr marL="1828800" algn="l" rtl="0" fontAlgn="base">
      <a:spcBef>
        <a:spcPct val="30000"/>
      </a:spcBef>
      <a:spcAft>
        <a:spcPct val="0"/>
      </a:spcAft>
      <a:defRPr sz="1200" kern="1200">
        <a:solidFill>
          <a:schemeClr val="tx1"/>
        </a:solidFill>
        <a:latin typeface="+mn-lt"/>
        <a:ea typeface="ＭＳ Ｐゴシック" pitchFamily="-123"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Slide Image Placeholder 1"/>
          <p:cNvSpPr>
            <a:spLocks noGrp="1" noRot="1" noChangeAspect="1" noTextEdit="1"/>
          </p:cNvSpPr>
          <p:nvPr>
            <p:ph type="sldImg"/>
          </p:nvPr>
        </p:nvSpPr>
        <p:spPr>
          <a:ln/>
        </p:spPr>
      </p:sp>
      <p:sp>
        <p:nvSpPr>
          <p:cNvPr id="173059" name="Notes Placeholder 2"/>
          <p:cNvSpPr>
            <a:spLocks noGrp="1"/>
          </p:cNvSpPr>
          <p:nvPr>
            <p:ph type="body" idx="1"/>
          </p:nvPr>
        </p:nvSpPr>
        <p:spPr>
          <a:noFill/>
          <a:ln w="9525"/>
        </p:spPr>
        <p:txBody>
          <a:bodyPr/>
          <a:lstStyle/>
          <a:p>
            <a:endParaRPr lang="en-US" altLang="en-US">
              <a:ea typeface="ＭＳ Ｐゴシック" pitchFamily="34" charset="-128"/>
            </a:endParaRPr>
          </a:p>
        </p:txBody>
      </p:sp>
      <p:sp>
        <p:nvSpPr>
          <p:cNvPr id="173060" name="Slide Number Placeholder 3"/>
          <p:cNvSpPr>
            <a:spLocks noGrp="1"/>
          </p:cNvSpPr>
          <p:nvPr>
            <p:ph type="sldNum" sz="quarter" idx="5"/>
          </p:nvPr>
        </p:nvSpPr>
        <p:spPr>
          <a:noFill/>
        </p:spPr>
        <p:txBody>
          <a:bodyPr/>
          <a:lstStyle/>
          <a:p>
            <a:fld id="{D92FDDDD-0B73-4F19-8476-0459A87DF1AB}" type="slidenum">
              <a:rPr lang="en-US" altLang="en-US" smtClean="0"/>
              <a:pPr/>
              <a:t>2</a:t>
            </a:fld>
            <a:endParaRPr lang="en-US" altLang="en-US"/>
          </a:p>
        </p:txBody>
      </p:sp>
    </p:spTree>
    <p:extLst>
      <p:ext uri="{BB962C8B-B14F-4D97-AF65-F5344CB8AC3E}">
        <p14:creationId xmlns:p14="http://schemas.microsoft.com/office/powerpoint/2010/main" val="1826726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5653">
              <a:defRPr/>
            </a:pPr>
            <a:r>
              <a:rPr lang="en-US" b="1" dirty="0"/>
              <a:t>Same</a:t>
            </a:r>
            <a:r>
              <a:rPr lang="en-US" dirty="0"/>
              <a:t>: </a:t>
            </a:r>
          </a:p>
          <a:p>
            <a:pPr marL="274696" indent="-274696" defTabSz="915653">
              <a:buFont typeface="Arial" pitchFamily="34" charset="0"/>
              <a:buChar char="•"/>
              <a:defRPr/>
            </a:pPr>
            <a:r>
              <a:rPr lang="en-US" dirty="0"/>
              <a:t>Assessments in math, reading or language arts, and science </a:t>
            </a:r>
          </a:p>
          <a:p>
            <a:pPr marL="274696" indent="-274696" defTabSz="915653">
              <a:buFont typeface="Arial" pitchFamily="34" charset="0"/>
              <a:buChar char="•"/>
              <a:defRPr/>
            </a:pPr>
            <a:r>
              <a:rPr lang="en-US" dirty="0"/>
              <a:t>Same timelines (annually in grades 3-8; once in grades 9-12)</a:t>
            </a:r>
          </a:p>
          <a:p>
            <a:pPr marL="274696" indent="-274696" defTabSz="915653">
              <a:buFont typeface="Arial" pitchFamily="34" charset="0"/>
              <a:buChar char="•"/>
              <a:defRPr/>
            </a:pPr>
            <a:r>
              <a:rPr lang="en-US" dirty="0"/>
              <a:t>At least 95 percent of all students and every student subgroup.</a:t>
            </a:r>
          </a:p>
        </p:txBody>
      </p:sp>
      <p:sp>
        <p:nvSpPr>
          <p:cNvPr id="4" name="Slide Number Placeholder 3"/>
          <p:cNvSpPr>
            <a:spLocks noGrp="1"/>
          </p:cNvSpPr>
          <p:nvPr>
            <p:ph type="sldNum" sz="quarter" idx="10"/>
          </p:nvPr>
        </p:nvSpPr>
        <p:spPr/>
        <p:txBody>
          <a:bodyPr/>
          <a:lstStyle/>
          <a:p>
            <a:pPr>
              <a:defRPr/>
            </a:pPr>
            <a:fld id="{2592C128-BF65-4AD3-9B5B-F9FE24D9497B}" type="slidenum">
              <a:rPr lang="en-US" smtClean="0"/>
              <a:pPr>
                <a:defRPr/>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Same</a:t>
            </a:r>
            <a:r>
              <a:rPr lang="en-US" baseline="0" dirty="0"/>
              <a:t> student subgroups: </a:t>
            </a:r>
            <a:r>
              <a:rPr lang="en-US" dirty="0"/>
              <a:t>all students and subgroups (economically disadvantaged, major racial and ethnic groups, students with disabilities, and ELLs).</a:t>
            </a:r>
          </a:p>
          <a:p>
            <a:r>
              <a:rPr lang="en-US" dirty="0"/>
              <a:t>Indicator 5: Examples-access to and completion of advanced coursework, postsecondary readiness, and school climate and safety.</a:t>
            </a:r>
          </a:p>
        </p:txBody>
      </p:sp>
      <p:sp>
        <p:nvSpPr>
          <p:cNvPr id="4" name="Slide Number Placeholder 3"/>
          <p:cNvSpPr>
            <a:spLocks noGrp="1"/>
          </p:cNvSpPr>
          <p:nvPr>
            <p:ph type="sldNum" sz="quarter" idx="10"/>
          </p:nvPr>
        </p:nvSpPr>
        <p:spPr/>
        <p:txBody>
          <a:bodyPr/>
          <a:lstStyle/>
          <a:p>
            <a:fld id="{C74F9B83-B56D-42D4-9FDF-9F376365F25B}" type="slidenum">
              <a:rPr lang="en-US" altLang="en-US" smtClean="0"/>
              <a:pPr/>
              <a:t>7</a:t>
            </a:fld>
            <a:endParaRPr lang="en-US" altLang="en-US" dirty="0"/>
          </a:p>
        </p:txBody>
      </p:sp>
    </p:spTree>
    <p:extLst>
      <p:ext uri="{BB962C8B-B14F-4D97-AF65-F5344CB8AC3E}">
        <p14:creationId xmlns:p14="http://schemas.microsoft.com/office/powerpoint/2010/main" val="2600176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States must identify these low-performing schools and low-graduation-rate high schools at least once every three years.</a:t>
            </a:r>
          </a:p>
        </p:txBody>
      </p:sp>
      <p:sp>
        <p:nvSpPr>
          <p:cNvPr id="4" name="Slide Number Placeholder 3"/>
          <p:cNvSpPr>
            <a:spLocks noGrp="1"/>
          </p:cNvSpPr>
          <p:nvPr>
            <p:ph type="sldNum" sz="quarter" idx="10"/>
          </p:nvPr>
        </p:nvSpPr>
        <p:spPr/>
        <p:txBody>
          <a:bodyPr/>
          <a:lstStyle/>
          <a:p>
            <a:fld id="{C74F9B83-B56D-42D4-9FDF-9F376365F25B}" type="slidenum">
              <a:rPr lang="en-US" altLang="en-US" smtClean="0"/>
              <a:pPr/>
              <a:t>9</a:t>
            </a:fld>
            <a:endParaRPr lang="en-US" altLang="en-US" dirty="0"/>
          </a:p>
        </p:txBody>
      </p:sp>
    </p:spTree>
    <p:extLst>
      <p:ext uri="{BB962C8B-B14F-4D97-AF65-F5344CB8AC3E}">
        <p14:creationId xmlns:p14="http://schemas.microsoft.com/office/powerpoint/2010/main" val="686505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2" defTabSz="915653">
              <a:defRPr/>
            </a:pPr>
            <a:r>
              <a:rPr lang="en-US" sz="1600" b="1" dirty="0"/>
              <a:t>Priority/Focus Schools:</a:t>
            </a:r>
          </a:p>
          <a:p>
            <a:pPr marL="0" lvl="2" indent="-274696" defTabSz="915653">
              <a:buFont typeface="Arial" pitchFamily="34" charset="0"/>
              <a:buChar char="•"/>
              <a:defRPr/>
            </a:pPr>
            <a:r>
              <a:rPr lang="en-US" sz="1600" dirty="0"/>
              <a:t>USDE required decision to freeze or create new lists by March 1, 2016; </a:t>
            </a:r>
          </a:p>
          <a:p>
            <a:pPr marL="0" lvl="2" indent="-274696" defTabSz="915653">
              <a:buFont typeface="Arial" pitchFamily="34" charset="0"/>
              <a:buChar char="•"/>
              <a:defRPr/>
            </a:pPr>
            <a:r>
              <a:rPr lang="en-US" sz="1600" dirty="0"/>
              <a:t>NJ did not have necessary data for evaluating list status by this time and thus had to freeze. </a:t>
            </a:r>
          </a:p>
          <a:p>
            <a:pPr marL="0" lvl="2" indent="-274696" defTabSz="915653">
              <a:buFont typeface="Arial" pitchFamily="34" charset="0"/>
              <a:buChar char="•"/>
              <a:defRPr/>
            </a:pPr>
            <a:r>
              <a:rPr lang="en-US" sz="1600" dirty="0"/>
              <a:t>The Department will evaluate status of Focus/Priority schools as data becomes available to ensure appropriate recognition and support during ESSA transition time.</a:t>
            </a:r>
          </a:p>
          <a:p>
            <a:endParaRPr lang="en-US" dirty="0"/>
          </a:p>
        </p:txBody>
      </p:sp>
      <p:sp>
        <p:nvSpPr>
          <p:cNvPr id="4" name="Slide Number Placeholder 3"/>
          <p:cNvSpPr>
            <a:spLocks noGrp="1"/>
          </p:cNvSpPr>
          <p:nvPr>
            <p:ph type="sldNum" sz="quarter" idx="10"/>
          </p:nvPr>
        </p:nvSpPr>
        <p:spPr/>
        <p:txBody>
          <a:bodyPr/>
          <a:lstStyle/>
          <a:p>
            <a:pPr>
              <a:defRPr/>
            </a:pPr>
            <a:fld id="{2592C128-BF65-4AD3-9B5B-F9FE24D9497B}" type="slidenum">
              <a:rPr lang="en-US" smtClean="0"/>
              <a:pPr>
                <a:defRPr/>
              </a:pPr>
              <a:t>17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592C128-BF65-4AD3-9B5B-F9FE24D9497B}" type="slidenum">
              <a:rPr lang="en-US" smtClean="0"/>
              <a:pPr>
                <a:defRPr/>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01775"/>
            <a:ext cx="7772400" cy="1470025"/>
          </a:xfrm>
          <a:prstGeom prst="rect">
            <a:avLst/>
          </a:prstGeom>
        </p:spPr>
        <p:style>
          <a:lnRef idx="1">
            <a:schemeClr val="accent1"/>
          </a:lnRef>
          <a:fillRef idx="2">
            <a:schemeClr val="accent1"/>
          </a:fillRef>
          <a:effectRef idx="1">
            <a:schemeClr val="accent1"/>
          </a:effectRef>
          <a:fontRef idx="none"/>
        </p:style>
        <p:txBody>
          <a:bodyPr/>
          <a:lstStyle>
            <a:lvl1pPr>
              <a:defRPr baseline="0"/>
            </a:lvl1pPr>
          </a:lstStyle>
          <a:p>
            <a:r>
              <a:rPr lang="en-US" dirty="0"/>
              <a:t>Click to edit Master title style</a:t>
            </a:r>
          </a:p>
        </p:txBody>
      </p:sp>
      <p:sp>
        <p:nvSpPr>
          <p:cNvPr id="7" name="Content Placeholder 6"/>
          <p:cNvSpPr>
            <a:spLocks noGrp="1"/>
          </p:cNvSpPr>
          <p:nvPr>
            <p:ph sz="quarter" idx="10"/>
          </p:nvPr>
        </p:nvSpPr>
        <p:spPr>
          <a:xfrm>
            <a:off x="4343400" y="4495800"/>
            <a:ext cx="4114800" cy="609600"/>
          </a:xfrm>
          <a:prstGeom prst="rect">
            <a:avLst/>
          </a:prstGeom>
        </p:spPr>
        <p:txBody>
          <a:bodyPr/>
          <a:lstStyle>
            <a:lvl1pPr marL="0" indent="0">
              <a:buNone/>
              <a:defRPr b="1" i="0" baseline="0">
                <a:solidFill>
                  <a:schemeClr val="tx2"/>
                </a:solidFill>
                <a:latin typeface="Calibri" pitchFamily="34" charset="0"/>
              </a:defRPr>
            </a:lvl1pPr>
            <a:lvl2pPr marL="0" indent="0">
              <a:buNone/>
              <a:tabLst>
                <a:tab pos="53975" algn="l"/>
              </a:tabLst>
              <a:defRPr sz="2400" b="0" i="1" baseline="0">
                <a:solidFill>
                  <a:schemeClr val="tx1">
                    <a:lumMod val="65000"/>
                    <a:lumOff val="35000"/>
                  </a:schemeClr>
                </a:solidFill>
              </a:defRPr>
            </a:lvl2pPr>
          </a:lstStyle>
          <a:p>
            <a:pPr lvl="0"/>
            <a:r>
              <a:rPr lang="en-US" dirty="0"/>
              <a:t>Click to edit Master text styles</a:t>
            </a:r>
          </a:p>
        </p:txBody>
      </p:sp>
      <p:sp>
        <p:nvSpPr>
          <p:cNvPr id="5" name="Content Placeholder 4"/>
          <p:cNvSpPr>
            <a:spLocks noGrp="1"/>
          </p:cNvSpPr>
          <p:nvPr>
            <p:ph sz="quarter" idx="11"/>
          </p:nvPr>
        </p:nvSpPr>
        <p:spPr>
          <a:xfrm>
            <a:off x="4343400" y="5105400"/>
            <a:ext cx="4114800" cy="609600"/>
          </a:xfrm>
          <a:prstGeom prst="rect">
            <a:avLst/>
          </a:prstGeom>
        </p:spPr>
        <p:txBody>
          <a:bodyPr/>
          <a:lstStyle>
            <a:lvl1pPr marL="0" indent="0">
              <a:buNone/>
              <a:defRPr sz="2400" i="1">
                <a:solidFill>
                  <a:schemeClr val="tx1">
                    <a:lumMod val="65000"/>
                    <a:lumOff val="35000"/>
                  </a:schemeClr>
                </a:solidFill>
              </a:defRPr>
            </a:lvl1pPr>
          </a:lstStyle>
          <a:p>
            <a:pPr lvl="0"/>
            <a:r>
              <a:rPr lang="en-US" dirty="0"/>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828800"/>
            <a:ext cx="8229600" cy="43434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143000"/>
          </a:xfrm>
          <a:prstGeom prst="rect">
            <a:avLst/>
          </a:prstGeom>
        </p:spPr>
        <p:txBody>
          <a:bodyPr/>
          <a:lstStyle>
            <a:lvl1pPr algn="ctr">
              <a:defRPr sz="4000">
                <a:solidFill>
                  <a:schemeClr val="tx1"/>
                </a:solidFill>
                <a:latin typeface="Arial Narrow" pitchFamily="34" charset="0"/>
              </a:defRPr>
            </a:lvl1pPr>
          </a:lstStyle>
          <a:p>
            <a:r>
              <a:rPr lang="en-US" dirty="0"/>
              <a:t>Click to edit Master title style</a:t>
            </a:r>
          </a:p>
        </p:txBody>
      </p:sp>
      <p:sp>
        <p:nvSpPr>
          <p:cNvPr id="3" name="Date Placeholder 9"/>
          <p:cNvSpPr>
            <a:spLocks noGrp="1"/>
          </p:cNvSpPr>
          <p:nvPr>
            <p:ph type="dt" sz="half" idx="10"/>
          </p:nvPr>
        </p:nvSpPr>
        <p:spPr>
          <a:xfrm>
            <a:off x="457200" y="6356350"/>
            <a:ext cx="2133600" cy="365125"/>
          </a:xfrm>
          <a:prstGeom prst="rect">
            <a:avLst/>
          </a:prstGeom>
        </p:spPr>
        <p:txBody>
          <a:bodyPr/>
          <a:lstStyle>
            <a:lvl1pPr>
              <a:defRPr/>
            </a:lvl1pPr>
          </a:lstStyle>
          <a:p>
            <a:pPr>
              <a:defRPr/>
            </a:pPr>
            <a:fld id="{5F1788F6-5DF9-473E-9525-5C61CC2DEFE7}" type="datetime1">
              <a:rPr lang="en-US"/>
              <a:pPr>
                <a:defRPr/>
              </a:pPr>
              <a:t>6/9/2016</a:t>
            </a:fld>
            <a:endParaRPr lang="en-US" dirty="0"/>
          </a:p>
        </p:txBody>
      </p:sp>
      <p:sp>
        <p:nvSpPr>
          <p:cNvPr id="4" name="Footer Placeholder 21"/>
          <p:cNvSpPr>
            <a:spLocks noGrp="1"/>
          </p:cNvSpPr>
          <p:nvPr>
            <p:ph type="ftr" sz="quarter" idx="11"/>
          </p:nvPr>
        </p:nvSpPr>
        <p:spPr>
          <a:xfrm>
            <a:off x="2667000" y="6356350"/>
            <a:ext cx="3352800" cy="365125"/>
          </a:xfrm>
          <a:prstGeom prst="rect">
            <a:avLst/>
          </a:prstGeom>
        </p:spPr>
        <p:txBody>
          <a:bodyPr/>
          <a:lstStyle>
            <a:lvl1pPr>
              <a:defRPr/>
            </a:lvl1pPr>
          </a:lstStyle>
          <a:p>
            <a:pPr>
              <a:defRPr/>
            </a:pPr>
            <a:endParaRPr lang="en-US"/>
          </a:p>
        </p:txBody>
      </p:sp>
      <p:sp>
        <p:nvSpPr>
          <p:cNvPr id="5" name="Slide Number Placeholder 17"/>
          <p:cNvSpPr>
            <a:spLocks noGrp="1"/>
          </p:cNvSpPr>
          <p:nvPr>
            <p:ph type="sldNum" sz="quarter" idx="12"/>
          </p:nvPr>
        </p:nvSpPr>
        <p:spPr>
          <a:xfrm>
            <a:off x="7924800" y="6356350"/>
            <a:ext cx="762000" cy="365125"/>
          </a:xfrm>
          <a:prstGeom prst="rect">
            <a:avLst/>
          </a:prstGeom>
        </p:spPr>
        <p:txBody>
          <a:bodyPr/>
          <a:lstStyle>
            <a:lvl1pPr>
              <a:defRPr b="1"/>
            </a:lvl1pPr>
          </a:lstStyle>
          <a:p>
            <a:pPr>
              <a:defRPr/>
            </a:pPr>
            <a:fld id="{2048E5B8-31D4-4BA7-93A0-5889A0D934F9}" type="slidenum">
              <a:rPr lang="en-US" altLang="en-US"/>
              <a:pPr>
                <a:defRPr/>
              </a:pPr>
              <a:t>‹#›</a:t>
            </a:fld>
            <a:endParaRPr lang="en-US" altLang="en-US"/>
          </a:p>
        </p:txBody>
      </p:sp>
    </p:spTree>
    <p:extLst>
      <p:ext uri="{BB962C8B-B14F-4D97-AF65-F5344CB8AC3E}">
        <p14:creationId xmlns:p14="http://schemas.microsoft.com/office/powerpoint/2010/main" val="13197859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143000"/>
          </a:xfrm>
          <a:prstGeom prst="rect">
            <a:avLst/>
          </a:prstGeom>
        </p:spPr>
        <p:txBody>
          <a:bodyPr/>
          <a:lstStyle>
            <a:lvl1pPr algn="ctr">
              <a:defRPr sz="4000">
                <a:solidFill>
                  <a:schemeClr val="tx1"/>
                </a:solidFill>
                <a:latin typeface="Arial Narrow" pitchFamily="34" charset="0"/>
              </a:defRPr>
            </a:lvl1pPr>
          </a:lstStyle>
          <a:p>
            <a:r>
              <a:rPr lang="en-US" dirty="0"/>
              <a:t>Click to edit Master title style</a:t>
            </a:r>
          </a:p>
        </p:txBody>
      </p:sp>
      <p:sp>
        <p:nvSpPr>
          <p:cNvPr id="3" name="Date Placeholder 9"/>
          <p:cNvSpPr>
            <a:spLocks noGrp="1"/>
          </p:cNvSpPr>
          <p:nvPr>
            <p:ph type="dt" sz="half" idx="10"/>
          </p:nvPr>
        </p:nvSpPr>
        <p:spPr>
          <a:xfrm>
            <a:off x="457200" y="6356350"/>
            <a:ext cx="2133600" cy="365125"/>
          </a:xfrm>
          <a:prstGeom prst="rect">
            <a:avLst/>
          </a:prstGeom>
        </p:spPr>
        <p:txBody>
          <a:bodyPr/>
          <a:lstStyle>
            <a:lvl1pPr>
              <a:defRPr/>
            </a:lvl1pPr>
          </a:lstStyle>
          <a:p>
            <a:pPr>
              <a:defRPr/>
            </a:pPr>
            <a:fld id="{5F1788F6-5DF9-473E-9525-5C61CC2DEFE7}" type="datetime1">
              <a:rPr lang="en-US"/>
              <a:pPr>
                <a:defRPr/>
              </a:pPr>
              <a:t>6/9/2016</a:t>
            </a:fld>
            <a:endParaRPr lang="en-US" dirty="0"/>
          </a:p>
        </p:txBody>
      </p:sp>
      <p:sp>
        <p:nvSpPr>
          <p:cNvPr id="4" name="Footer Placeholder 21"/>
          <p:cNvSpPr>
            <a:spLocks noGrp="1"/>
          </p:cNvSpPr>
          <p:nvPr>
            <p:ph type="ftr" sz="quarter" idx="11"/>
          </p:nvPr>
        </p:nvSpPr>
        <p:spPr>
          <a:xfrm>
            <a:off x="2667000" y="6356350"/>
            <a:ext cx="3352800" cy="365125"/>
          </a:xfrm>
          <a:prstGeom prst="rect">
            <a:avLst/>
          </a:prstGeom>
        </p:spPr>
        <p:txBody>
          <a:bodyPr/>
          <a:lstStyle>
            <a:lvl1pPr>
              <a:defRPr/>
            </a:lvl1pPr>
          </a:lstStyle>
          <a:p>
            <a:pPr>
              <a:defRPr/>
            </a:pPr>
            <a:endParaRPr lang="en-US"/>
          </a:p>
        </p:txBody>
      </p:sp>
      <p:sp>
        <p:nvSpPr>
          <p:cNvPr id="5" name="Slide Number Placeholder 17"/>
          <p:cNvSpPr>
            <a:spLocks noGrp="1"/>
          </p:cNvSpPr>
          <p:nvPr>
            <p:ph type="sldNum" sz="quarter" idx="12"/>
          </p:nvPr>
        </p:nvSpPr>
        <p:spPr>
          <a:xfrm>
            <a:off x="7924800" y="6356350"/>
            <a:ext cx="762000" cy="365125"/>
          </a:xfrm>
          <a:prstGeom prst="rect">
            <a:avLst/>
          </a:prstGeom>
        </p:spPr>
        <p:txBody>
          <a:bodyPr/>
          <a:lstStyle>
            <a:lvl1pPr>
              <a:defRPr b="1"/>
            </a:lvl1pPr>
          </a:lstStyle>
          <a:p>
            <a:pPr>
              <a:defRPr/>
            </a:pPr>
            <a:fld id="{2048E5B8-31D4-4BA7-93A0-5889A0D934F9}" type="slidenum">
              <a:rPr lang="en-US" altLang="en-US"/>
              <a:pPr>
                <a:defRPr/>
              </a:pPr>
              <a:t>‹#›</a:t>
            </a:fld>
            <a:endParaRPr lang="en-US" altLang="en-US"/>
          </a:p>
        </p:txBody>
      </p:sp>
    </p:spTree>
    <p:extLst>
      <p:ext uri="{BB962C8B-B14F-4D97-AF65-F5344CB8AC3E}">
        <p14:creationId xmlns:p14="http://schemas.microsoft.com/office/powerpoint/2010/main" val="3405845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a:prstGeom prst="rect">
            <a:avLst/>
          </a:prstGeom>
        </p:spPr>
        <p:txBody>
          <a:bodyPr/>
          <a:lstStyle>
            <a:lvl1pPr>
              <a:defRPr baseline="0">
                <a:solidFill>
                  <a:schemeClr val="tx2"/>
                </a:solidFill>
              </a:defRPr>
            </a:lvl1pPr>
          </a:lstStyle>
          <a:p>
            <a:r>
              <a:rPr lang="en-US" dirty="0"/>
              <a:t>Click to edit Master title style</a:t>
            </a:r>
          </a:p>
        </p:txBody>
      </p:sp>
      <p:sp>
        <p:nvSpPr>
          <p:cNvPr id="3" name="Content Placeholder 2"/>
          <p:cNvSpPr>
            <a:spLocks noGrp="1"/>
          </p:cNvSpPr>
          <p:nvPr>
            <p:ph idx="1"/>
          </p:nvPr>
        </p:nvSpPr>
        <p:spPr>
          <a:xfrm>
            <a:off x="457200" y="1828800"/>
            <a:ext cx="8229600" cy="4343400"/>
          </a:xfrm>
          <a:prstGeom prst="rect">
            <a:avLst/>
          </a:prstGeom>
        </p:spPr>
        <p:txBody>
          <a:bodyPr/>
          <a:lstStyle>
            <a:lvl1pPr marL="0" indent="0" eaLnBrk="1" hangingPunct="1">
              <a:defRPr/>
            </a:lvl1pPr>
            <a:lvl2pPr eaLnBrk="1" hangingPunct="1">
              <a:buClr>
                <a:schemeClr val="accent1"/>
              </a:buClr>
              <a:buFont typeface="Wingdings" pitchFamily="2" charset="2"/>
              <a:buChar char="§"/>
              <a:defRPr/>
            </a:lvl2pPr>
            <a:lvl3pPr eaLnBrk="1" hangingPunct="1">
              <a:buClr>
                <a:srgbClr val="FFC000"/>
              </a:buClr>
              <a:defRPr/>
            </a:lvl3pPr>
          </a:lstStyle>
          <a:p>
            <a:pPr lvl="0"/>
            <a:r>
              <a:rPr lang="en-US" dirty="0"/>
              <a:t>Click to edit Master text styles</a:t>
            </a:r>
          </a:p>
          <a:p>
            <a:pPr lvl="1"/>
            <a:r>
              <a:rPr lang="en-US" dirty="0"/>
              <a:t>Second level</a:t>
            </a:r>
          </a:p>
          <a:p>
            <a:pPr lvl="2"/>
            <a:r>
              <a:rPr lang="en-US" dirty="0"/>
              <a:t>Third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Rectangle 4"/>
          <p:cNvSpPr/>
          <p:nvPr userDrawn="1"/>
        </p:nvSpPr>
        <p:spPr>
          <a:xfrm>
            <a:off x="0" y="6705600"/>
            <a:ext cx="9144000" cy="1524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6" name="Picture 17" descr="internal_roundup_header_cropped.png"/>
          <p:cNvPicPr>
            <a:picLocks noChangeAspect="1"/>
          </p:cNvPicPr>
          <p:nvPr userDrawn="1"/>
        </p:nvPicPr>
        <p:blipFill>
          <a:blip r:embed="rId2" cstate="print"/>
          <a:srcRect/>
          <a:stretch>
            <a:fillRect/>
          </a:stretch>
        </p:blipFill>
        <p:spPr bwMode="auto">
          <a:xfrm>
            <a:off x="0" y="0"/>
            <a:ext cx="9144000" cy="381000"/>
          </a:xfrm>
          <a:prstGeom prst="rect">
            <a:avLst/>
          </a:prstGeom>
          <a:noFill/>
          <a:ln w="9525">
            <a:noFill/>
            <a:miter lim="800000"/>
            <a:headEnd/>
            <a:tailEnd/>
          </a:ln>
        </p:spPr>
      </p:pic>
      <p:pic>
        <p:nvPicPr>
          <p:cNvPr id="7" name="Picture 20" descr="dptseal.gif"/>
          <p:cNvPicPr>
            <a:picLocks noChangeAspect="1"/>
          </p:cNvPicPr>
          <p:nvPr userDrawn="1"/>
        </p:nvPicPr>
        <p:blipFill>
          <a:blip r:embed="rId3" cstate="print"/>
          <a:srcRect/>
          <a:stretch>
            <a:fillRect/>
          </a:stretch>
        </p:blipFill>
        <p:spPr bwMode="auto">
          <a:xfrm>
            <a:off x="228600" y="6096000"/>
            <a:ext cx="666750" cy="623888"/>
          </a:xfrm>
          <a:prstGeom prst="rect">
            <a:avLst/>
          </a:prstGeom>
          <a:noFill/>
          <a:ln w="9525">
            <a:noFill/>
            <a:miter lim="800000"/>
            <a:headEnd/>
            <a:tailEnd/>
          </a:ln>
        </p:spPr>
      </p:pic>
      <p:sp>
        <p:nvSpPr>
          <p:cNvPr id="8" name="TextBox 7"/>
          <p:cNvSpPr txBox="1"/>
          <p:nvPr userDrawn="1"/>
        </p:nvSpPr>
        <p:spPr>
          <a:xfrm>
            <a:off x="838200" y="6096000"/>
            <a:ext cx="1143000" cy="677863"/>
          </a:xfrm>
          <a:prstGeom prst="rect">
            <a:avLst/>
          </a:prstGeom>
          <a:noFill/>
        </p:spPr>
        <p:txBody>
          <a:bodyPr>
            <a:spAutoFit/>
          </a:bodyPr>
          <a:lstStyle/>
          <a:p>
            <a:pPr fontAlgn="auto">
              <a:spcBef>
                <a:spcPts val="0"/>
              </a:spcBef>
              <a:spcAft>
                <a:spcPts val="0"/>
              </a:spcAft>
              <a:defRPr/>
            </a:pPr>
            <a:r>
              <a:rPr lang="en-US" sz="1400" dirty="0">
                <a:solidFill>
                  <a:schemeClr val="tx2"/>
                </a:solidFill>
                <a:latin typeface="+mn-lt"/>
                <a:ea typeface="+mn-ea"/>
                <a:cs typeface="+mn-cs"/>
              </a:rPr>
              <a:t>NEW JERSEY</a:t>
            </a:r>
          </a:p>
          <a:p>
            <a:pPr fontAlgn="auto">
              <a:spcBef>
                <a:spcPts val="0"/>
              </a:spcBef>
              <a:spcAft>
                <a:spcPts val="0"/>
              </a:spcAft>
              <a:defRPr/>
            </a:pPr>
            <a:r>
              <a:rPr lang="en-US" sz="1000" dirty="0">
                <a:latin typeface="+mn-lt"/>
                <a:ea typeface="+mn-ea"/>
                <a:cs typeface="+mn-cs"/>
              </a:rPr>
              <a:t>DEPARTMENT OF </a:t>
            </a:r>
          </a:p>
          <a:p>
            <a:pPr fontAlgn="auto">
              <a:spcBef>
                <a:spcPts val="0"/>
              </a:spcBef>
              <a:spcAft>
                <a:spcPts val="0"/>
              </a:spcAft>
              <a:defRPr/>
            </a:pPr>
            <a:r>
              <a:rPr lang="en-US" sz="1400" b="1" dirty="0">
                <a:latin typeface="+mn-lt"/>
                <a:ea typeface="+mn-ea"/>
                <a:cs typeface="+mn-cs"/>
              </a:rPr>
              <a:t>EDUCATION</a:t>
            </a:r>
          </a:p>
        </p:txBody>
      </p:sp>
      <p:sp>
        <p:nvSpPr>
          <p:cNvPr id="2" name="Title 1"/>
          <p:cNvSpPr>
            <a:spLocks noGrp="1"/>
          </p:cNvSpPr>
          <p:nvPr>
            <p:ph type="title"/>
          </p:nvPr>
        </p:nvSpPr>
        <p:spPr>
          <a:xfrm>
            <a:off x="457200" y="685800"/>
            <a:ext cx="8229600" cy="10668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10"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11"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9EC3F9D6-6F69-4B4B-89B0-831D275CB33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g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 name="Rectangle 14"/>
          <p:cNvSpPr/>
          <p:nvPr userDrawn="1"/>
        </p:nvSpPr>
        <p:spPr>
          <a:xfrm>
            <a:off x="0" y="6705600"/>
            <a:ext cx="9144000" cy="1524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27" name="Picture 17" descr="internal_roundup_header_cropped.png"/>
          <p:cNvPicPr>
            <a:picLocks noChangeAspect="1"/>
          </p:cNvPicPr>
          <p:nvPr userDrawn="1"/>
        </p:nvPicPr>
        <p:blipFill>
          <a:blip r:embed="rId15" cstate="print"/>
          <a:srcRect/>
          <a:stretch>
            <a:fillRect/>
          </a:stretch>
        </p:blipFill>
        <p:spPr bwMode="auto">
          <a:xfrm>
            <a:off x="0" y="0"/>
            <a:ext cx="9144000" cy="381000"/>
          </a:xfrm>
          <a:prstGeom prst="rect">
            <a:avLst/>
          </a:prstGeom>
          <a:noFill/>
          <a:ln w="9525">
            <a:noFill/>
            <a:miter lim="800000"/>
            <a:headEnd/>
            <a:tailEnd/>
          </a:ln>
        </p:spPr>
      </p:pic>
      <p:pic>
        <p:nvPicPr>
          <p:cNvPr id="1028" name="Picture 20" descr="dptseal.gif"/>
          <p:cNvPicPr>
            <a:picLocks noChangeAspect="1"/>
          </p:cNvPicPr>
          <p:nvPr userDrawn="1"/>
        </p:nvPicPr>
        <p:blipFill>
          <a:blip r:embed="rId16" cstate="print"/>
          <a:srcRect/>
          <a:stretch>
            <a:fillRect/>
          </a:stretch>
        </p:blipFill>
        <p:spPr bwMode="auto">
          <a:xfrm>
            <a:off x="152400" y="152400"/>
            <a:ext cx="579438" cy="542925"/>
          </a:xfrm>
          <a:prstGeom prst="rect">
            <a:avLst/>
          </a:prstGeom>
          <a:noFill/>
          <a:ln w="9525">
            <a:noFill/>
            <a:miter lim="800000"/>
            <a:headEnd/>
            <a:tailEnd/>
          </a:ln>
        </p:spPr>
      </p:pic>
      <p:sp>
        <p:nvSpPr>
          <p:cNvPr id="1030" name="Text Box 6"/>
          <p:cNvSpPr txBox="1">
            <a:spLocks noChangeArrowheads="1"/>
          </p:cNvSpPr>
          <p:nvPr userDrawn="1"/>
        </p:nvSpPr>
        <p:spPr bwMode="auto">
          <a:xfrm>
            <a:off x="685800" y="266700"/>
            <a:ext cx="2667000" cy="596900"/>
          </a:xfrm>
          <a:prstGeom prst="rect">
            <a:avLst/>
          </a:prstGeom>
          <a:noFill/>
          <a:ln w="9525">
            <a:noFill/>
            <a:miter lim="800000"/>
            <a:headEnd/>
            <a:tailEnd/>
          </a:ln>
        </p:spPr>
        <p:txBody>
          <a:bodyPr anchor="ctr">
            <a:prstTxWarp prst="textNoShape">
              <a:avLst/>
            </a:prstTxWarp>
            <a:spAutoFit/>
          </a:bodyPr>
          <a:lstStyle/>
          <a:p>
            <a:r>
              <a:rPr lang="en-US" sz="1100" b="1">
                <a:solidFill>
                  <a:srgbClr val="1F2A52"/>
                </a:solidFill>
                <a:latin typeface="Palatino" pitchFamily="-123" charset="0"/>
              </a:rPr>
              <a:t>New Jersey</a:t>
            </a:r>
          </a:p>
          <a:p>
            <a:r>
              <a:rPr lang="en-US" sz="1100" b="1">
                <a:solidFill>
                  <a:srgbClr val="1F2A52"/>
                </a:solidFill>
                <a:latin typeface="Palatino" pitchFamily="-123" charset="0"/>
              </a:rPr>
              <a:t>DEPARTMENT OF EDUCATION</a:t>
            </a:r>
            <a:endParaRPr lang="en-US" sz="1100">
              <a:solidFill>
                <a:srgbClr val="1F2A52"/>
              </a:solidFill>
            </a:endParaRPr>
          </a:p>
          <a:p>
            <a:endParaRPr lang="en-US" sz="110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60" r:id="rId4"/>
    <p:sldLayoutId id="2147483656" r:id="rId5"/>
    <p:sldLayoutId id="2147483655" r:id="rId6"/>
    <p:sldLayoutId id="2147483654" r:id="rId7"/>
    <p:sldLayoutId id="2147483653" r:id="rId8"/>
    <p:sldLayoutId id="2147483652" r:id="rId9"/>
    <p:sldLayoutId id="2147483651" r:id="rId10"/>
    <p:sldLayoutId id="2147483650" r:id="rId11"/>
    <p:sldLayoutId id="2147483661" r:id="rId12"/>
    <p:sldLayoutId id="2147483662" r:id="rId13"/>
  </p:sldLayoutIdLst>
  <p:hf hdr="0" ftr="0" dt="0"/>
  <p:txStyles>
    <p:titleStyle>
      <a:lvl1pPr algn="ctr" rtl="0" fontAlgn="base">
        <a:spcBef>
          <a:spcPct val="0"/>
        </a:spcBef>
        <a:spcAft>
          <a:spcPct val="0"/>
        </a:spcAft>
        <a:defRPr sz="4400" kern="1200">
          <a:solidFill>
            <a:schemeClr val="tx1"/>
          </a:solidFill>
          <a:latin typeface="+mj-lt"/>
          <a:ea typeface="ＭＳ Ｐゴシック" pitchFamily="-123" charset="-128"/>
          <a:cs typeface="ＭＳ Ｐゴシック" pitchFamily="-123" charset="-128"/>
        </a:defRPr>
      </a:lvl1pPr>
      <a:lvl2pPr algn="ctr" rtl="0" fontAlgn="base">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2pPr>
      <a:lvl3pPr algn="ctr" rtl="0" fontAlgn="base">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3pPr>
      <a:lvl4pPr algn="ctr" rtl="0" fontAlgn="base">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4pPr>
      <a:lvl5pPr algn="ctr" rtl="0" fontAlgn="base">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5pPr>
      <a:lvl6pPr marL="457200" algn="ctr" rtl="0" fontAlgn="base">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6pPr>
      <a:lvl7pPr marL="914400" algn="ctr" rtl="0" fontAlgn="base">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7pPr>
      <a:lvl8pPr marL="1371600" algn="ctr" rtl="0" fontAlgn="base">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8pPr>
      <a:lvl9pPr marL="1828800" algn="ctr" rtl="0" fontAlgn="base">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9pPr>
    </p:titleStyle>
    <p:bodyStyle>
      <a:lvl1pPr marL="342900" indent="-342900" algn="l" rtl="0" fontAlgn="base">
        <a:spcBef>
          <a:spcPct val="20000"/>
        </a:spcBef>
        <a:spcAft>
          <a:spcPct val="0"/>
        </a:spcAft>
        <a:buFont typeface="Arial" pitchFamily="-123" charset="0"/>
        <a:buChar char="•"/>
        <a:defRPr sz="3200" kern="1200">
          <a:solidFill>
            <a:schemeClr val="tx1"/>
          </a:solidFill>
          <a:latin typeface="+mn-lt"/>
          <a:ea typeface="ＭＳ Ｐゴシック" pitchFamily="-123" charset="-128"/>
          <a:cs typeface="ＭＳ Ｐゴシック" pitchFamily="-123" charset="-128"/>
        </a:defRPr>
      </a:lvl1pPr>
      <a:lvl2pPr marL="742950" indent="-285750" algn="l" rtl="0" fontAlgn="base">
        <a:spcBef>
          <a:spcPct val="20000"/>
        </a:spcBef>
        <a:spcAft>
          <a:spcPct val="0"/>
        </a:spcAft>
        <a:buFont typeface="Arial" pitchFamily="-123" charset="0"/>
        <a:buChar char="–"/>
        <a:defRPr sz="2800" kern="1200">
          <a:solidFill>
            <a:schemeClr val="tx1"/>
          </a:solidFill>
          <a:latin typeface="+mn-lt"/>
          <a:ea typeface="ＭＳ Ｐゴシック" pitchFamily="-123" charset="-128"/>
          <a:cs typeface="+mn-cs"/>
        </a:defRPr>
      </a:lvl2pPr>
      <a:lvl3pPr marL="1143000" indent="-228600" algn="l" rtl="0" fontAlgn="base">
        <a:spcBef>
          <a:spcPct val="20000"/>
        </a:spcBef>
        <a:spcAft>
          <a:spcPct val="0"/>
        </a:spcAft>
        <a:buFont typeface="Arial" pitchFamily="-123" charset="0"/>
        <a:buChar char="•"/>
        <a:defRPr sz="2400" kern="1200">
          <a:solidFill>
            <a:schemeClr val="tx1"/>
          </a:solidFill>
          <a:latin typeface="+mn-lt"/>
          <a:ea typeface="ＭＳ Ｐゴシック" pitchFamily="-123" charset="-128"/>
          <a:cs typeface="+mn-cs"/>
        </a:defRPr>
      </a:lvl3pPr>
      <a:lvl4pPr marL="1600200" indent="-228600" algn="l" rtl="0" fontAlgn="base">
        <a:spcBef>
          <a:spcPct val="20000"/>
        </a:spcBef>
        <a:spcAft>
          <a:spcPct val="0"/>
        </a:spcAft>
        <a:buFont typeface="Arial" pitchFamily="-123" charset="0"/>
        <a:buChar char="–"/>
        <a:defRPr sz="2000" kern="1200">
          <a:solidFill>
            <a:schemeClr val="tx1"/>
          </a:solidFill>
          <a:latin typeface="+mn-lt"/>
          <a:ea typeface="ＭＳ Ｐゴシック" pitchFamily="-123" charset="-128"/>
          <a:cs typeface="+mn-cs"/>
        </a:defRPr>
      </a:lvl4pPr>
      <a:lvl5pPr marL="2057400" indent="-228600" algn="l" rtl="0" fontAlgn="base">
        <a:spcBef>
          <a:spcPct val="20000"/>
        </a:spcBef>
        <a:spcAft>
          <a:spcPct val="0"/>
        </a:spcAft>
        <a:buFont typeface="Arial" pitchFamily="-123" charset="0"/>
        <a:buChar char="»"/>
        <a:defRPr sz="2000" kern="1200">
          <a:solidFill>
            <a:schemeClr val="tx1"/>
          </a:solidFill>
          <a:latin typeface="+mn-lt"/>
          <a:ea typeface="ＭＳ Ｐゴシック" pitchFamily="-123"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federalregister.gov/articles/2016/05/31/2016-12451/elementary-and-secondary-education-act-of-1965-as-amended-by-the-every-student-succeed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2.ed.gov/policy/elsec/leg/essa/faq/essatransitionfaqs050316.pdf"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hyperlink" Target="mailto:essa@doe.state.nj.us" TargetMode="External"/><Relationship Id="rId2" Type="http://schemas.openxmlformats.org/officeDocument/2006/relationships/hyperlink" Target="mailto:Titleone@doe.state.nj.us"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01775"/>
            <a:ext cx="7772400" cy="1999233"/>
          </a:xfrm>
        </p:spPr>
        <p:txBody>
          <a:bodyPr anchor="ctr"/>
          <a:lstStyle/>
          <a:p>
            <a:pPr>
              <a:spcBef>
                <a:spcPts val="1200"/>
              </a:spcBef>
              <a:spcAft>
                <a:spcPts val="1200"/>
              </a:spcAft>
            </a:pPr>
            <a:r>
              <a:rPr lang="en-US" sz="4500" b="1" dirty="0"/>
              <a:t>Title I, Part A &amp; Title III, Part A </a:t>
            </a:r>
            <a:br>
              <a:rPr lang="en-US" sz="4500" b="1" dirty="0"/>
            </a:br>
            <a:r>
              <a:rPr lang="en-US" sz="4500" b="1" i="1" dirty="0"/>
              <a:t>Changes Under ESSA</a:t>
            </a:r>
          </a:p>
        </p:txBody>
      </p:sp>
      <p:sp>
        <p:nvSpPr>
          <p:cNvPr id="3" name="Content Placeholder 2"/>
          <p:cNvSpPr>
            <a:spLocks noGrp="1"/>
          </p:cNvSpPr>
          <p:nvPr>
            <p:ph sz="quarter" idx="10"/>
          </p:nvPr>
        </p:nvSpPr>
        <p:spPr>
          <a:xfrm>
            <a:off x="1008720" y="4077072"/>
            <a:ext cx="7126560" cy="1021432"/>
          </a:xfrm>
        </p:spPr>
        <p:txBody>
          <a:bodyPr/>
          <a:lstStyle/>
          <a:p>
            <a:pPr algn="ctr"/>
            <a:r>
              <a:rPr lang="en-US" sz="2400" dirty="0">
                <a:latin typeface="Calibri" pitchFamily="-123" charset="0"/>
              </a:rPr>
              <a:t>  New Jersey Department of Education</a:t>
            </a:r>
          </a:p>
          <a:p>
            <a:pPr algn="ctr"/>
            <a:r>
              <a:rPr lang="en-US" sz="2400" dirty="0">
                <a:latin typeface="Calibri" pitchFamily="-123" charset="0"/>
              </a:rPr>
              <a:t>The Office of Supplemental Educational Programs</a:t>
            </a:r>
          </a:p>
          <a:p>
            <a:endParaRPr lang="en-US" dirty="0"/>
          </a:p>
        </p:txBody>
      </p:sp>
      <p:sp>
        <p:nvSpPr>
          <p:cNvPr id="4" name="Content Placeholder 3"/>
          <p:cNvSpPr>
            <a:spLocks noGrp="1"/>
          </p:cNvSpPr>
          <p:nvPr>
            <p:ph sz="quarter" idx="11"/>
          </p:nvPr>
        </p:nvSpPr>
        <p:spPr>
          <a:xfrm>
            <a:off x="4343400" y="5301208"/>
            <a:ext cx="4114800" cy="1041648"/>
          </a:xfrm>
        </p:spPr>
        <p:txBody>
          <a:bodyPr/>
          <a:lstStyle/>
          <a:p>
            <a:pPr algn="r">
              <a:spcBef>
                <a:spcPts val="0"/>
              </a:spcBef>
            </a:pPr>
            <a:r>
              <a:rPr lang="en-US" b="1" dirty="0">
                <a:solidFill>
                  <a:schemeClr val="tx2"/>
                </a:solidFill>
              </a:rPr>
              <a:t>Karen L. Campbell</a:t>
            </a:r>
          </a:p>
          <a:p>
            <a:pPr algn="r">
              <a:spcBef>
                <a:spcPts val="0"/>
              </a:spcBef>
            </a:pPr>
            <a:r>
              <a:rPr lang="en-US" b="1" dirty="0">
                <a:solidFill>
                  <a:schemeClr val="tx2"/>
                </a:solidFill>
              </a:rPr>
              <a:t>Director</a:t>
            </a:r>
            <a:r>
              <a:rPr lang="en-US" b="1" dirty="0">
                <a:solidFill>
                  <a:schemeClr val="tx1"/>
                </a:solidFill>
              </a:rPr>
              <a:t> </a:t>
            </a:r>
          </a:p>
        </p:txBody>
      </p:sp>
    </p:spTree>
    <p:extLst>
      <p:ext uri="{BB962C8B-B14F-4D97-AF65-F5344CB8AC3E}">
        <p14:creationId xmlns:p14="http://schemas.microsoft.com/office/powerpoint/2010/main" val="2113371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800" b="1" dirty="0"/>
              <a:t>ESSA Title I, Part A: </a:t>
            </a:r>
            <a:r>
              <a:rPr lang="en-US" sz="3800" b="1" i="1" dirty="0"/>
              <a:t>School Improvement </a:t>
            </a:r>
            <a:endParaRPr lang="en-US" sz="3800" dirty="0"/>
          </a:p>
        </p:txBody>
      </p:sp>
      <p:sp>
        <p:nvSpPr>
          <p:cNvPr id="3" name="Content Placeholder 2"/>
          <p:cNvSpPr>
            <a:spLocks noGrp="1"/>
          </p:cNvSpPr>
          <p:nvPr>
            <p:ph idx="1"/>
          </p:nvPr>
        </p:nvSpPr>
        <p:spPr/>
        <p:txBody>
          <a:bodyPr anchor="ctr"/>
          <a:lstStyle/>
          <a:p>
            <a:pPr algn="ctr">
              <a:buNone/>
            </a:pPr>
            <a:r>
              <a:rPr lang="en-US" sz="2800" b="1" dirty="0"/>
              <a:t>Funding</a:t>
            </a:r>
          </a:p>
          <a:p>
            <a:pPr>
              <a:buNone/>
            </a:pPr>
            <a:r>
              <a:rPr lang="en-US" sz="2800" dirty="0"/>
              <a:t>States:</a:t>
            </a:r>
          </a:p>
          <a:p>
            <a:pPr marL="285750" indent="-273050">
              <a:buClr>
                <a:schemeClr val="tx2"/>
              </a:buClr>
            </a:pPr>
            <a:r>
              <a:rPr lang="en-US" sz="2800" b="1" u="sng" dirty="0"/>
              <a:t>Must</a:t>
            </a:r>
            <a:r>
              <a:rPr lang="en-US" sz="2800" dirty="0"/>
              <a:t> reserve seven (7) percent of Title I, Part A funds, </a:t>
            </a:r>
          </a:p>
          <a:p>
            <a:pPr marL="285750" indent="-273050" algn="ctr">
              <a:buClr>
                <a:schemeClr val="tx2"/>
              </a:buClr>
              <a:buNone/>
            </a:pPr>
            <a:r>
              <a:rPr lang="en-US" sz="2800" b="1" i="1" dirty="0"/>
              <a:t>or </a:t>
            </a:r>
          </a:p>
          <a:p>
            <a:pPr marL="273050" indent="-273050">
              <a:buClr>
                <a:schemeClr val="tx2"/>
              </a:buClr>
            </a:pPr>
            <a:r>
              <a:rPr lang="en-US" sz="2800" dirty="0"/>
              <a:t>The amount a state reserved in FY 2016 under 1003(a) </a:t>
            </a:r>
            <a:r>
              <a:rPr lang="en-US" sz="2800" b="1" i="1" dirty="0"/>
              <a:t>and</a:t>
            </a:r>
            <a:r>
              <a:rPr lang="en-US" sz="2800" dirty="0"/>
              <a:t> the amount received under 1003(g). </a:t>
            </a:r>
          </a:p>
          <a:p>
            <a:pPr lvl="1">
              <a:buFont typeface="Wingdings" pitchFamily="2" charset="2"/>
              <a:buChar char="Ø"/>
            </a:pPr>
            <a:r>
              <a:rPr lang="en-US" dirty="0"/>
              <a:t>SIG eliminated as a separate grant program.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800" b="1" dirty="0"/>
              <a:t>ESSA Title I, Part A: </a:t>
            </a:r>
            <a:r>
              <a:rPr lang="en-US" sz="3800" b="1" i="1" dirty="0"/>
              <a:t>School Improvement </a:t>
            </a:r>
            <a:endParaRPr lang="en-US" sz="3800" dirty="0"/>
          </a:p>
        </p:txBody>
      </p:sp>
      <p:sp>
        <p:nvSpPr>
          <p:cNvPr id="3" name="Content Placeholder 2"/>
          <p:cNvSpPr>
            <a:spLocks noGrp="1"/>
          </p:cNvSpPr>
          <p:nvPr>
            <p:ph idx="1"/>
          </p:nvPr>
        </p:nvSpPr>
        <p:spPr>
          <a:xfrm>
            <a:off x="457200" y="1828800"/>
            <a:ext cx="8229600" cy="4480520"/>
          </a:xfrm>
        </p:spPr>
        <p:txBody>
          <a:bodyPr/>
          <a:lstStyle/>
          <a:p>
            <a:pPr algn="ctr">
              <a:buNone/>
            </a:pPr>
            <a:r>
              <a:rPr lang="en-US" sz="2800" b="1" dirty="0"/>
              <a:t>Funding</a:t>
            </a:r>
          </a:p>
          <a:p>
            <a:pPr>
              <a:buNone/>
            </a:pPr>
            <a:r>
              <a:rPr lang="en-US" sz="2800" dirty="0"/>
              <a:t>States </a:t>
            </a:r>
            <a:r>
              <a:rPr lang="en-US" sz="2800" b="1" u="sng" dirty="0"/>
              <a:t>may</a:t>
            </a:r>
            <a:r>
              <a:rPr lang="en-US" sz="2800" dirty="0"/>
              <a:t> reserve three (3) percent of Title I, Part A allocation for “direct student services,” such as:</a:t>
            </a:r>
          </a:p>
          <a:p>
            <a:pPr marL="273050" indent="-273050">
              <a:buClr>
                <a:schemeClr val="tx2"/>
              </a:buClr>
            </a:pPr>
            <a:r>
              <a:rPr lang="en-US" sz="2800" dirty="0"/>
              <a:t>Advanced coursework (e.g., Advanced Placement, International Baccalaureate); </a:t>
            </a:r>
          </a:p>
          <a:p>
            <a:pPr marL="273050" indent="-273050">
              <a:buClr>
                <a:schemeClr val="tx2"/>
              </a:buClr>
            </a:pPr>
            <a:r>
              <a:rPr lang="en-US" sz="2800" dirty="0"/>
              <a:t>Career and technical education (must lead to an industry-recognized credential); </a:t>
            </a:r>
          </a:p>
          <a:p>
            <a:pPr indent="-274320">
              <a:buClr>
                <a:schemeClr val="tx2"/>
              </a:buClr>
            </a:pPr>
            <a:r>
              <a:rPr lang="en-US" sz="2800" dirty="0"/>
              <a:t>Credit recovery; and </a:t>
            </a:r>
          </a:p>
          <a:p>
            <a:pPr indent="-274320">
              <a:buClr>
                <a:schemeClr val="tx2"/>
              </a:buClr>
            </a:pPr>
            <a:r>
              <a:rPr lang="en-US" sz="2800" dirty="0"/>
              <a:t>Personalized learning.</a:t>
            </a:r>
          </a:p>
          <a:p>
            <a:pPr lvl="1"/>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4000" b="1" i="1" dirty="0"/>
              <a:t>ESSA</a:t>
            </a:r>
            <a:r>
              <a:rPr lang="en-US" sz="4000" b="1" dirty="0"/>
              <a:t> Title I, Part A: </a:t>
            </a:r>
            <a:r>
              <a:rPr lang="en-US" sz="4000" b="1" i="1" dirty="0"/>
              <a:t>School Eligibility</a:t>
            </a:r>
          </a:p>
        </p:txBody>
      </p:sp>
      <p:sp>
        <p:nvSpPr>
          <p:cNvPr id="3" name="Content Placeholder 2"/>
          <p:cNvSpPr>
            <a:spLocks noGrp="1"/>
          </p:cNvSpPr>
          <p:nvPr>
            <p:ph idx="1"/>
          </p:nvPr>
        </p:nvSpPr>
        <p:spPr/>
        <p:txBody>
          <a:bodyPr/>
          <a:lstStyle/>
          <a:p>
            <a:pPr marL="274320" indent="-274320">
              <a:spcAft>
                <a:spcPts val="1200"/>
              </a:spcAft>
              <a:buClr>
                <a:schemeClr val="tx2"/>
              </a:buClr>
            </a:pPr>
            <a:r>
              <a:rPr lang="en-US" dirty="0"/>
              <a:t>Ranking and Serving of Schools</a:t>
            </a:r>
          </a:p>
          <a:p>
            <a:pPr marL="640080" lvl="1" indent="-457200">
              <a:spcAft>
                <a:spcPts val="1200"/>
              </a:spcAft>
              <a:buClr>
                <a:schemeClr val="tx2"/>
              </a:buClr>
              <a:buFont typeface="Wingdings" pitchFamily="2" charset="2"/>
              <a:buChar char="Ø"/>
            </a:pPr>
            <a:r>
              <a:rPr lang="en-US" dirty="0"/>
              <a:t>LEA discretion to lower 75 percent threshold to 50 percent for high schools.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4000" b="1" dirty="0"/>
              <a:t>Title III, Part A: Intents and Purpose</a:t>
            </a:r>
          </a:p>
        </p:txBody>
      </p:sp>
      <p:sp>
        <p:nvSpPr>
          <p:cNvPr id="3" name="Content Placeholder 2"/>
          <p:cNvSpPr>
            <a:spLocks noGrp="1"/>
          </p:cNvSpPr>
          <p:nvPr>
            <p:ph idx="1"/>
          </p:nvPr>
        </p:nvSpPr>
        <p:spPr>
          <a:xfrm>
            <a:off x="457200" y="1828800"/>
            <a:ext cx="8229600" cy="4572000"/>
          </a:xfrm>
        </p:spPr>
        <p:txBody>
          <a:bodyPr anchor="ctr"/>
          <a:lstStyle/>
          <a:p>
            <a:pPr algn="ctr">
              <a:buNone/>
            </a:pPr>
            <a:r>
              <a:rPr lang="en-US" sz="2600" b="1" dirty="0"/>
              <a:t>Title III: Language Instruction for English Language Learners and Immigrant Students</a:t>
            </a:r>
            <a:endParaRPr lang="en-US" sz="2600" dirty="0"/>
          </a:p>
          <a:p>
            <a:pPr marL="273050" lvl="0" indent="-273050">
              <a:buClr>
                <a:schemeClr val="tx2"/>
              </a:buClr>
            </a:pPr>
            <a:r>
              <a:rPr lang="en-US" sz="2600" b="1" dirty="0"/>
              <a:t>Part A: Grants and </a:t>
            </a:r>
            <a:r>
              <a:rPr lang="en-US" sz="2600" b="1" dirty="0" err="1"/>
              <a:t>Subgrants</a:t>
            </a:r>
            <a:r>
              <a:rPr lang="en-US" sz="2600" b="1" dirty="0"/>
              <a:t> for English Language Acquisition and Language Enhancement</a:t>
            </a:r>
          </a:p>
          <a:p>
            <a:pPr marL="274320" lvl="1" indent="0">
              <a:buNone/>
            </a:pPr>
            <a:r>
              <a:rPr lang="en-US" sz="2600" i="1" dirty="0"/>
              <a:t>To help ensure that limited English proficient (LEP) children, including immigrant children and youth, attain English proficiency and meet the same challenging State academic content and student academic achievement standards as all c </a:t>
            </a:r>
            <a:r>
              <a:rPr lang="en-US" sz="2600" i="1" dirty="0" err="1"/>
              <a:t>hildren</a:t>
            </a:r>
            <a:r>
              <a:rPr lang="en-US" sz="2600" i="1" dirty="0"/>
              <a:t> are expected to meet.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b="1" i="1" dirty="0"/>
              <a:t>ESSA</a:t>
            </a:r>
            <a:r>
              <a:rPr lang="en-US" b="1" dirty="0"/>
              <a:t> Title III, Part A</a:t>
            </a:r>
          </a:p>
        </p:txBody>
      </p:sp>
      <p:sp>
        <p:nvSpPr>
          <p:cNvPr id="3" name="Content Placeholder 2"/>
          <p:cNvSpPr>
            <a:spLocks noGrp="1"/>
          </p:cNvSpPr>
          <p:nvPr>
            <p:ph idx="1"/>
          </p:nvPr>
        </p:nvSpPr>
        <p:spPr/>
        <p:txBody>
          <a:bodyPr anchor="ctr"/>
          <a:lstStyle/>
          <a:p>
            <a:pPr indent="-274320"/>
            <a:r>
              <a:rPr lang="en-US" sz="2800" dirty="0"/>
              <a:t>Eliminates AMAOs (moved to Title I, Part A).</a:t>
            </a:r>
          </a:p>
          <a:p>
            <a:pPr marL="273050" indent="-273050"/>
            <a:r>
              <a:rPr lang="en-US" sz="2800" dirty="0"/>
              <a:t>Requires common statewide ELL entrance and exit criteria.</a:t>
            </a:r>
          </a:p>
          <a:p>
            <a:pPr marL="285750" indent="-273050"/>
            <a:r>
              <a:rPr lang="en-US" sz="2800" dirty="0"/>
              <a:t>States must identify </a:t>
            </a:r>
            <a:r>
              <a:rPr lang="en-US" sz="2800" i="1" dirty="0"/>
              <a:t>effective</a:t>
            </a:r>
            <a:r>
              <a:rPr lang="en-US" sz="2800" dirty="0"/>
              <a:t> ELL instructional programs and describe steps they will take if funded strategies are not effective.</a:t>
            </a:r>
          </a:p>
          <a:p>
            <a:pPr marL="285750" indent="-273050"/>
            <a:r>
              <a:rPr lang="en-US" sz="2800" dirty="0"/>
              <a:t>Districts may use funds for early college high school or dual enrollment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800" b="1" i="1" dirty="0"/>
              <a:t>ESSA</a:t>
            </a:r>
            <a:r>
              <a:rPr lang="en-US" sz="3800" b="1" dirty="0"/>
              <a:t> Title III, Part B (</a:t>
            </a:r>
            <a:r>
              <a:rPr lang="en-US" sz="3800" b="1" i="1" dirty="0"/>
              <a:t>General Provisions</a:t>
            </a:r>
            <a:r>
              <a:rPr lang="en-US" sz="3800" b="1" dirty="0"/>
              <a:t>) </a:t>
            </a:r>
          </a:p>
        </p:txBody>
      </p:sp>
      <p:sp>
        <p:nvSpPr>
          <p:cNvPr id="3" name="Content Placeholder 2"/>
          <p:cNvSpPr>
            <a:spLocks noGrp="1"/>
          </p:cNvSpPr>
          <p:nvPr>
            <p:ph idx="1"/>
          </p:nvPr>
        </p:nvSpPr>
        <p:spPr/>
        <p:txBody>
          <a:bodyPr/>
          <a:lstStyle/>
          <a:p>
            <a:pPr algn="ctr">
              <a:buNone/>
            </a:pPr>
            <a:endParaRPr lang="en-US" dirty="0"/>
          </a:p>
          <a:p>
            <a:pPr algn="ctr">
              <a:buNone/>
            </a:pPr>
            <a:r>
              <a:rPr lang="en-US" dirty="0"/>
              <a:t>Defines "</a:t>
            </a:r>
            <a:r>
              <a:rPr lang="en-US" i="1" dirty="0"/>
              <a:t>English learner with a disability</a:t>
            </a:r>
            <a:r>
              <a:rPr lang="en-US" dirty="0"/>
              <a:t>.“</a:t>
            </a:r>
          </a:p>
          <a:p>
            <a:pPr algn="ctr">
              <a:buNone/>
            </a:pPr>
            <a:endParaRPr lang="en-US" dirty="0"/>
          </a:p>
          <a:p>
            <a:pPr>
              <a:buNone/>
            </a:pPr>
            <a:r>
              <a:rPr lang="en-US" i="1" dirty="0"/>
              <a:t>The term ‘‘English learner with a disability’’ means an English learner who is also a child with a disability, as that term is defined in section 602 of the Individuals with Disabilities Education</a:t>
            </a:r>
          </a:p>
          <a:p>
            <a:pPr>
              <a:buNone/>
            </a:pPr>
            <a:r>
              <a:rPr lang="en-US" i="1" dirty="0"/>
              <a:t>Act. </a:t>
            </a:r>
            <a:r>
              <a:rPr lang="en-US" dirty="0"/>
              <a:t>(ESSA §3201)</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Expected Timeline for </a:t>
            </a:r>
            <a:r>
              <a:rPr lang="en-US" sz="4000" b="1" i="1" dirty="0"/>
              <a:t>ESSA</a:t>
            </a:r>
            <a:r>
              <a:rPr lang="en-US" sz="4000" b="1" dirty="0"/>
              <a:t> Activities</a:t>
            </a:r>
          </a:p>
        </p:txBody>
      </p:sp>
      <p:graphicFrame>
        <p:nvGraphicFramePr>
          <p:cNvPr id="4" name="Table 3"/>
          <p:cNvGraphicFramePr>
            <a:graphicFrameLocks noGrp="1"/>
          </p:cNvGraphicFramePr>
          <p:nvPr>
            <p:extLst>
              <p:ext uri="{D42A27DB-BD31-4B8C-83A1-F6EECF244321}">
                <p14:modId xmlns:p14="http://schemas.microsoft.com/office/powerpoint/2010/main" val="13829024"/>
              </p:ext>
            </p:extLst>
          </p:nvPr>
        </p:nvGraphicFramePr>
        <p:xfrm>
          <a:off x="411480" y="1556792"/>
          <a:ext cx="8481000" cy="4741744"/>
        </p:xfrm>
        <a:graphic>
          <a:graphicData uri="http://schemas.openxmlformats.org/drawingml/2006/table">
            <a:tbl>
              <a:tblPr firstRow="1" bandRow="1">
                <a:tableStyleId>{5C22544A-7EE6-4342-B048-85BDC9FD1C3A}</a:tableStyleId>
              </a:tblPr>
              <a:tblGrid>
                <a:gridCol w="1754690">
                  <a:extLst>
                    <a:ext uri="{9D8B030D-6E8A-4147-A177-3AD203B41FA5}">
                      <a16:colId xmlns:a16="http://schemas.microsoft.com/office/drawing/2014/main" val="2002088560"/>
                    </a:ext>
                  </a:extLst>
                </a:gridCol>
                <a:gridCol w="6726310">
                  <a:extLst>
                    <a:ext uri="{9D8B030D-6E8A-4147-A177-3AD203B41FA5}">
                      <a16:colId xmlns:a16="http://schemas.microsoft.com/office/drawing/2014/main" val="3998307393"/>
                    </a:ext>
                  </a:extLst>
                </a:gridCol>
              </a:tblGrid>
              <a:tr h="526915">
                <a:tc>
                  <a:txBody>
                    <a:bodyPr/>
                    <a:lstStyle/>
                    <a:p>
                      <a:pPr algn="ctr"/>
                      <a:r>
                        <a:rPr lang="en-US" sz="2000" dirty="0"/>
                        <a:t>Timeline</a:t>
                      </a:r>
                      <a:endParaRPr lang="en-US" sz="2000" dirty="0">
                        <a:solidFill>
                          <a:schemeClr val="tx1"/>
                        </a:solidFill>
                      </a:endParaRPr>
                    </a:p>
                  </a:txBody>
                  <a:tcPr/>
                </a:tc>
                <a:tc>
                  <a:txBody>
                    <a:bodyPr/>
                    <a:lstStyle/>
                    <a:p>
                      <a:pPr algn="ctr"/>
                      <a:r>
                        <a:rPr lang="en-US" sz="2000" dirty="0"/>
                        <a:t>Action</a:t>
                      </a:r>
                      <a:endParaRPr lang="en-US" sz="2000" dirty="0">
                        <a:solidFill>
                          <a:schemeClr val="tx1"/>
                        </a:solidFill>
                      </a:endParaRPr>
                    </a:p>
                  </a:txBody>
                  <a:tcPr/>
                </a:tc>
                <a:extLst>
                  <a:ext uri="{0D108BD9-81ED-4DB2-BD59-A6C34878D82A}">
                    <a16:rowId xmlns:a16="http://schemas.microsoft.com/office/drawing/2014/main" val="525557217"/>
                  </a:ext>
                </a:extLst>
              </a:tr>
              <a:tr h="4260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a:t>Spring 2016</a:t>
                      </a:r>
                      <a:endParaRPr lang="en-US" sz="1800" b="1" dirty="0"/>
                    </a:p>
                  </a:txBody>
                  <a:tcPr anchor="ctr"/>
                </a:tc>
                <a:tc>
                  <a:txBody>
                    <a:bodyPr/>
                    <a:lstStyle/>
                    <a:p>
                      <a:pPr marL="174625" marR="0" indent="-17462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kern="1200" dirty="0"/>
                        <a:t>Negotiated rulemaking</a:t>
                      </a:r>
                      <a:r>
                        <a:rPr lang="en-US" sz="1800" kern="1200" baseline="0" dirty="0"/>
                        <a:t> on certain provisions of ESSA</a:t>
                      </a:r>
                      <a:endParaRPr lang="en-US" sz="1800" dirty="0"/>
                    </a:p>
                  </a:txBody>
                  <a:tcPr anchor="ctr"/>
                </a:tc>
                <a:extLst>
                  <a:ext uri="{0D108BD9-81ED-4DB2-BD59-A6C34878D82A}">
                    <a16:rowId xmlns:a16="http://schemas.microsoft.com/office/drawing/2014/main" val="1035662945"/>
                  </a:ext>
                </a:extLst>
              </a:tr>
              <a:tr h="487234">
                <a:tc>
                  <a:txBody>
                    <a:bodyPr/>
                    <a:lstStyle/>
                    <a:p>
                      <a:pPr algn="l"/>
                      <a:r>
                        <a:rPr lang="en-US" sz="1800" b="1" dirty="0"/>
                        <a:t>August</a:t>
                      </a:r>
                      <a:r>
                        <a:rPr lang="en-US" sz="1800" b="1" baseline="0" dirty="0"/>
                        <a:t> 2016</a:t>
                      </a:r>
                      <a:endParaRPr lang="en-US" sz="1800" b="1" dirty="0"/>
                    </a:p>
                  </a:txBody>
                  <a:tcPr anchor="ctr"/>
                </a:tc>
                <a:tc>
                  <a:txBody>
                    <a:bodyPr/>
                    <a:lstStyle/>
                    <a:p>
                      <a:pPr marL="174625" indent="-174625">
                        <a:buFont typeface="Arial" pitchFamily="34" charset="0"/>
                        <a:buChar char="•"/>
                      </a:pPr>
                      <a:r>
                        <a:rPr lang="en-US" sz="1800" dirty="0"/>
                        <a:t>NJ’s ESEA waiver expires</a:t>
                      </a:r>
                    </a:p>
                  </a:txBody>
                  <a:tcPr anchor="ctr"/>
                </a:tc>
                <a:extLst>
                  <a:ext uri="{0D108BD9-81ED-4DB2-BD59-A6C34878D82A}">
                    <a16:rowId xmlns:a16="http://schemas.microsoft.com/office/drawing/2014/main" val="10002"/>
                  </a:ext>
                </a:extLst>
              </a:tr>
              <a:tr h="1065027">
                <a:tc>
                  <a:txBody>
                    <a:bodyPr/>
                    <a:lstStyle/>
                    <a:p>
                      <a:pPr algn="l"/>
                      <a:r>
                        <a:rPr lang="en-US" sz="1800" b="1" dirty="0"/>
                        <a:t>School Year 2016-17</a:t>
                      </a:r>
                    </a:p>
                  </a:txBody>
                  <a:tcPr anchor="ctr"/>
                </a:tc>
                <a:tc>
                  <a:txBody>
                    <a:bodyPr/>
                    <a:lstStyle/>
                    <a:p>
                      <a:pPr marL="174625" marR="0" lvl="0" indent="-17462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dirty="0">
                          <a:solidFill>
                            <a:schemeClr val="tx1"/>
                          </a:solidFill>
                        </a:rPr>
                        <a:t>NJ develops</a:t>
                      </a:r>
                      <a:r>
                        <a:rPr lang="en-US" sz="1800" baseline="0" dirty="0">
                          <a:solidFill>
                            <a:schemeClr val="tx1"/>
                          </a:solidFill>
                        </a:rPr>
                        <a:t> state plan in collaboration with stakeholders</a:t>
                      </a:r>
                    </a:p>
                    <a:p>
                      <a:pPr marL="174625" marR="0" lvl="0" indent="-17462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dirty="0">
                          <a:solidFill>
                            <a:schemeClr val="tx1"/>
                          </a:solidFill>
                        </a:rPr>
                        <a:t>LEAs spend under NCLB rules/formulas</a:t>
                      </a:r>
                      <a:r>
                        <a:rPr lang="en-US" sz="1800" baseline="0" dirty="0">
                          <a:solidFill>
                            <a:schemeClr val="tx1"/>
                          </a:solidFill>
                        </a:rPr>
                        <a:t> and plan for 2017-18</a:t>
                      </a:r>
                    </a:p>
                    <a:p>
                      <a:pPr marL="174625" marR="0" lvl="0" indent="-17462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dirty="0">
                          <a:solidFill>
                            <a:schemeClr val="tx1"/>
                          </a:solidFill>
                        </a:rPr>
                        <a:t>Priority/Focus school status remains the same as in 2015-16</a:t>
                      </a:r>
                    </a:p>
                  </a:txBody>
                  <a:tcPr anchor="ctr"/>
                </a:tc>
                <a:extLst>
                  <a:ext uri="{0D108BD9-81ED-4DB2-BD59-A6C34878D82A}">
                    <a16:rowId xmlns:a16="http://schemas.microsoft.com/office/drawing/2014/main" val="10003"/>
                  </a:ext>
                </a:extLst>
              </a:tr>
              <a:tr h="745519">
                <a:tc>
                  <a:txBody>
                    <a:bodyPr/>
                    <a:lstStyle/>
                    <a:p>
                      <a:pPr algn="l"/>
                      <a:r>
                        <a:rPr lang="en-US" sz="1800" b="1" dirty="0"/>
                        <a:t>October/Nov 2016 (expected)</a:t>
                      </a:r>
                    </a:p>
                  </a:txBody>
                  <a:tcPr anchor="ctr"/>
                </a:tc>
                <a:tc>
                  <a:txBody>
                    <a:bodyPr/>
                    <a:lstStyle/>
                    <a:p>
                      <a:pPr marL="174625" marR="0" indent="-17462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dirty="0"/>
                        <a:t>Final regulations</a:t>
                      </a:r>
                      <a:r>
                        <a:rPr lang="en-US" sz="1800" baseline="0" dirty="0"/>
                        <a:t> posted</a:t>
                      </a:r>
                      <a:endParaRPr lang="en-US" sz="1800" dirty="0"/>
                    </a:p>
                  </a:txBody>
                  <a:tcPr anchor="ctr"/>
                </a:tc>
                <a:extLst>
                  <a:ext uri="{0D108BD9-81ED-4DB2-BD59-A6C34878D82A}">
                    <a16:rowId xmlns:a16="http://schemas.microsoft.com/office/drawing/2014/main" val="325467732"/>
                  </a:ext>
                </a:extLst>
              </a:tr>
              <a:tr h="745519">
                <a:tc>
                  <a:txBody>
                    <a:bodyPr/>
                    <a:lstStyle/>
                    <a:p>
                      <a:pPr algn="l"/>
                      <a:r>
                        <a:rPr lang="en-US" sz="1800" b="1" dirty="0"/>
                        <a:t>Spring –Summer 2017 (expected)</a:t>
                      </a:r>
                    </a:p>
                  </a:txBody>
                  <a:tcPr anchor="ctr"/>
                </a:tc>
                <a:tc>
                  <a:txBody>
                    <a:bodyPr/>
                    <a:lstStyle/>
                    <a:p>
                      <a:pPr marL="174625" indent="-174625">
                        <a:buFont typeface="Arial" pitchFamily="34" charset="0"/>
                        <a:buChar char="•"/>
                      </a:pPr>
                      <a:r>
                        <a:rPr lang="en-US" sz="1800" dirty="0"/>
                        <a:t>State plans due</a:t>
                      </a:r>
                    </a:p>
                  </a:txBody>
                  <a:tcPr anchor="ctr"/>
                </a:tc>
                <a:extLst>
                  <a:ext uri="{0D108BD9-81ED-4DB2-BD59-A6C34878D82A}">
                    <a16:rowId xmlns:a16="http://schemas.microsoft.com/office/drawing/2014/main" val="2957671676"/>
                  </a:ext>
                </a:extLst>
              </a:tr>
              <a:tr h="7455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t>School Year 2017-18</a:t>
                      </a:r>
                    </a:p>
                  </a:txBody>
                  <a:tcPr anchor="ctr"/>
                </a:tc>
                <a:tc>
                  <a:txBody>
                    <a:bodyPr/>
                    <a:lstStyle/>
                    <a:p>
                      <a:pPr marL="174625" marR="0" lvl="0" indent="-17462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dirty="0"/>
                        <a:t>New state plan</a:t>
                      </a:r>
                      <a:r>
                        <a:rPr lang="en-US" sz="1800" baseline="0" dirty="0"/>
                        <a:t> goes into effect</a:t>
                      </a:r>
                      <a:endParaRPr lang="en-US" sz="1800" dirty="0"/>
                    </a:p>
                  </a:txBody>
                  <a:tcPr anchor="ctr"/>
                </a:tc>
                <a:extLst>
                  <a:ext uri="{0D108BD9-81ED-4DB2-BD59-A6C34878D82A}">
                    <a16:rowId xmlns:a16="http://schemas.microsoft.com/office/drawing/2014/main" val="10006"/>
                  </a:ext>
                </a:extLst>
              </a:tr>
            </a:tbl>
          </a:graphicData>
        </a:graphic>
      </p:graphicFrame>
      <p:sp>
        <p:nvSpPr>
          <p:cNvPr id="5" name="Slide Number Placeholder 3"/>
          <p:cNvSpPr txBox="1">
            <a:spLocks/>
          </p:cNvSpPr>
          <p:nvPr/>
        </p:nvSpPr>
        <p:spPr>
          <a:xfrm>
            <a:off x="8596560" y="6453336"/>
            <a:ext cx="439936" cy="268139"/>
          </a:xfrm>
          <a:prstGeom prst="rect">
            <a:avLst/>
          </a:prstGeom>
          <a:noFill/>
        </p:spPr>
        <p:txBody>
          <a:bodyPr/>
          <a:lstStyle>
            <a:defPPr>
              <a:defRPr lang="en-US"/>
            </a:defPPr>
            <a:lvl1pPr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1pPr>
            <a:lvl2pPr marL="457200"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2pPr>
            <a:lvl3pPr marL="914400"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3pPr>
            <a:lvl4pPr marL="1371600"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4pPr>
            <a:lvl5pPr marL="1828800"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5pPr>
            <a:lvl6pPr marL="22860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6pPr>
            <a:lvl7pPr marL="27432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7pPr>
            <a:lvl8pPr marL="32004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8pPr>
            <a:lvl9pPr marL="36576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9pPr>
          </a:lstStyle>
          <a:p>
            <a:fld id="{A8CE6954-BE5C-4CC2-A1BE-4C55A18293ED}" type="slidenum">
              <a:rPr lang="en-US" altLang="en-US" sz="1200" smtClean="0"/>
              <a:pPr/>
              <a:t>16</a:t>
            </a:fld>
            <a:endParaRPr lang="en-US" altLang="en-US" sz="1200" dirty="0"/>
          </a:p>
        </p:txBody>
      </p:sp>
    </p:spTree>
    <p:extLst>
      <p:ext uri="{BB962C8B-B14F-4D97-AF65-F5344CB8AC3E}">
        <p14:creationId xmlns:p14="http://schemas.microsoft.com/office/powerpoint/2010/main" val="24601744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97280"/>
          </a:xfrm>
        </p:spPr>
        <p:txBody>
          <a:bodyPr anchor="ctr"/>
          <a:lstStyle/>
          <a:p>
            <a:r>
              <a:rPr lang="en-US" sz="4000" b="1" dirty="0"/>
              <a:t>Impacts to Districts for 2016-17</a:t>
            </a:r>
          </a:p>
        </p:txBody>
      </p:sp>
      <p:sp>
        <p:nvSpPr>
          <p:cNvPr id="3" name="Content Placeholder 2"/>
          <p:cNvSpPr>
            <a:spLocks noGrp="1"/>
          </p:cNvSpPr>
          <p:nvPr>
            <p:ph idx="1"/>
          </p:nvPr>
        </p:nvSpPr>
        <p:spPr>
          <a:xfrm>
            <a:off x="467544" y="1844824"/>
            <a:ext cx="8229600" cy="4615408"/>
          </a:xfrm>
        </p:spPr>
        <p:txBody>
          <a:bodyPr/>
          <a:lstStyle/>
          <a:p>
            <a:pPr marL="274320" lvl="0" indent="-274320">
              <a:buClr>
                <a:schemeClr val="tx2"/>
              </a:buClr>
            </a:pPr>
            <a:r>
              <a:rPr lang="en-US" sz="2600" dirty="0"/>
              <a:t>Most elements same as in 2015-16, including funding formulas/usages. Exceptions:</a:t>
            </a:r>
          </a:p>
          <a:p>
            <a:pPr marL="746125" lvl="1" indent="-288925">
              <a:buFont typeface="Wingdings" pitchFamily="2" charset="2"/>
              <a:buChar char="Ø"/>
            </a:pPr>
            <a:r>
              <a:rPr lang="en-US" sz="2000" dirty="0"/>
              <a:t>Accountability: Annual Measurable Objectives (AMO)/Progress Targets and  Annual Measurable Achievement Objectives  (AMAO) not calculated.</a:t>
            </a:r>
          </a:p>
          <a:p>
            <a:pPr marL="746125" lvl="1" indent="-288925">
              <a:buFont typeface="Wingdings" pitchFamily="2" charset="2"/>
              <a:buChar char="Ø"/>
            </a:pPr>
            <a:r>
              <a:rPr lang="en-US" sz="2000" dirty="0"/>
              <a:t>Focus/Priority schools (no exits).</a:t>
            </a:r>
          </a:p>
          <a:p>
            <a:pPr marL="3175" indent="-288925">
              <a:buClr>
                <a:schemeClr val="tx2"/>
              </a:buClr>
            </a:pPr>
            <a:r>
              <a:rPr lang="en-US" sz="2400" dirty="0"/>
              <a:t>Highly Qualified Teacher (HQT)</a:t>
            </a:r>
          </a:p>
          <a:p>
            <a:pPr marL="746125" lvl="1" indent="-288925">
              <a:buFont typeface="Wingdings" pitchFamily="2" charset="2"/>
              <a:buChar char="Ø"/>
            </a:pPr>
            <a:r>
              <a:rPr lang="en-US" sz="2000" dirty="0"/>
              <a:t>Removed under </a:t>
            </a:r>
            <a:r>
              <a:rPr lang="en-US" sz="2000" i="1" dirty="0"/>
              <a:t>ESSA</a:t>
            </a:r>
          </a:p>
          <a:p>
            <a:pPr marL="746125" lvl="1" indent="-288925">
              <a:buFont typeface="Wingdings" pitchFamily="2" charset="2"/>
              <a:buChar char="Ø"/>
            </a:pPr>
            <a:r>
              <a:rPr lang="en-US" sz="2000" dirty="0"/>
              <a:t>NJ determining reporting requirements for Educator Equity plan until new plan(s) are put in place.</a:t>
            </a:r>
          </a:p>
          <a:p>
            <a:pPr marL="914400" lvl="1" indent="-457200"/>
            <a:endParaRPr lang="en-US" sz="200" dirty="0"/>
          </a:p>
          <a:p>
            <a:pPr marL="457200" indent="-457200">
              <a:buClr>
                <a:schemeClr val="tx2"/>
              </a:buClr>
            </a:pPr>
            <a:r>
              <a:rPr lang="en-US" sz="2600" dirty="0"/>
              <a:t>Monitoring and associated remediation will focus on areas that continue under </a:t>
            </a:r>
            <a:r>
              <a:rPr lang="en-US" sz="2600" i="1" dirty="0"/>
              <a:t>ESSA</a:t>
            </a:r>
            <a:r>
              <a:rPr lang="en-US" sz="2600" dirty="0"/>
              <a:t>. </a:t>
            </a:r>
          </a:p>
          <a:p>
            <a:pPr marL="457200" lvl="0" indent="-457200"/>
            <a:endParaRPr lang="en-US" sz="2600" dirty="0"/>
          </a:p>
          <a:p>
            <a:pPr marL="914400" lvl="1" indent="-457200"/>
            <a:endParaRPr lang="en-US" sz="2400" dirty="0"/>
          </a:p>
          <a:p>
            <a:endParaRPr lang="en-US" dirty="0"/>
          </a:p>
        </p:txBody>
      </p:sp>
      <p:sp>
        <p:nvSpPr>
          <p:cNvPr id="4" name="Slide Number Placeholder 3"/>
          <p:cNvSpPr txBox="1">
            <a:spLocks/>
          </p:cNvSpPr>
          <p:nvPr/>
        </p:nvSpPr>
        <p:spPr>
          <a:xfrm>
            <a:off x="8596560" y="6453336"/>
            <a:ext cx="439936" cy="268139"/>
          </a:xfrm>
          <a:prstGeom prst="rect">
            <a:avLst/>
          </a:prstGeom>
          <a:noFill/>
        </p:spPr>
        <p:txBody>
          <a:bodyPr/>
          <a:lstStyle>
            <a:defPPr>
              <a:defRPr lang="en-US"/>
            </a:defPPr>
            <a:lvl1pPr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1pPr>
            <a:lvl2pPr marL="457200"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2pPr>
            <a:lvl3pPr marL="914400"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3pPr>
            <a:lvl4pPr marL="1371600"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4pPr>
            <a:lvl5pPr marL="1828800"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5pPr>
            <a:lvl6pPr marL="22860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6pPr>
            <a:lvl7pPr marL="27432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7pPr>
            <a:lvl8pPr marL="32004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8pPr>
            <a:lvl9pPr marL="36576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9pPr>
          </a:lstStyle>
          <a:p>
            <a:fld id="{A8CE6954-BE5C-4CC2-A1BE-4C55A18293ED}" type="slidenum">
              <a:rPr lang="en-US" altLang="en-US" sz="1200" smtClean="0"/>
              <a:pPr/>
              <a:t>17</a:t>
            </a:fld>
            <a:endParaRPr lang="en-US" altLang="en-US" sz="1200" dirty="0"/>
          </a:p>
        </p:txBody>
      </p:sp>
    </p:spTree>
    <p:extLst>
      <p:ext uri="{BB962C8B-B14F-4D97-AF65-F5344CB8AC3E}">
        <p14:creationId xmlns:p14="http://schemas.microsoft.com/office/powerpoint/2010/main" val="33033730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b="1" i="1" dirty="0"/>
              <a:t>ESSA</a:t>
            </a:r>
            <a:r>
              <a:rPr lang="en-US" b="1" dirty="0"/>
              <a:t>: Resources &amp; Next Steps</a:t>
            </a:r>
          </a:p>
        </p:txBody>
      </p:sp>
      <p:sp>
        <p:nvSpPr>
          <p:cNvPr id="3" name="Content Placeholder 2"/>
          <p:cNvSpPr>
            <a:spLocks noGrp="1"/>
          </p:cNvSpPr>
          <p:nvPr>
            <p:ph idx="1"/>
          </p:nvPr>
        </p:nvSpPr>
        <p:spPr/>
        <p:txBody>
          <a:bodyPr/>
          <a:lstStyle/>
          <a:p>
            <a:pPr indent="-274320">
              <a:spcAft>
                <a:spcPts val="600"/>
              </a:spcAft>
              <a:buClr>
                <a:schemeClr val="tx2"/>
              </a:buClr>
            </a:pPr>
            <a:r>
              <a:rPr lang="en-US" sz="2800" dirty="0"/>
              <a:t>Notice of Proposed Rulemaking</a:t>
            </a:r>
          </a:p>
          <a:p>
            <a:pPr lvl="1">
              <a:spcAft>
                <a:spcPts val="600"/>
              </a:spcAft>
              <a:buFont typeface="Wingdings" pitchFamily="2" charset="2"/>
              <a:buChar char="Ø"/>
            </a:pPr>
            <a:r>
              <a:rPr lang="en-US" dirty="0"/>
              <a:t>Issued May 31, 2016</a:t>
            </a:r>
          </a:p>
          <a:p>
            <a:pPr lvl="1">
              <a:spcAft>
                <a:spcPts val="600"/>
              </a:spcAft>
              <a:buFont typeface="Wingdings" pitchFamily="2" charset="2"/>
              <a:buChar char="Ø"/>
            </a:pPr>
            <a:r>
              <a:rPr lang="en-US" dirty="0"/>
              <a:t>Comment Period Ends August 1, 2016</a:t>
            </a:r>
          </a:p>
          <a:p>
            <a:pPr marL="731520" lvl="2" indent="0">
              <a:spcAft>
                <a:spcPts val="600"/>
              </a:spcAft>
              <a:buNone/>
            </a:pPr>
            <a:r>
              <a:rPr lang="en-US" sz="2000" dirty="0">
                <a:hlinkClick r:id="rId3"/>
              </a:rPr>
              <a:t>https://www.federalregister.gov/articles/2016/05/31/2016-12451/elementary-and-secondary-education-act-of-1965-as-amended-by-the-every-student-succeeds</a:t>
            </a:r>
            <a:r>
              <a:rPr lang="en-US" sz="2000" dirty="0"/>
              <a:t> </a:t>
            </a:r>
          </a:p>
          <a:p>
            <a:pPr indent="-274320">
              <a:spcAft>
                <a:spcPts val="600"/>
              </a:spcAft>
              <a:buClr>
                <a:schemeClr val="tx2"/>
              </a:buClr>
            </a:pPr>
            <a:r>
              <a:rPr lang="en-US" sz="2800" dirty="0"/>
              <a:t>New FAQs issued May 4, 2016</a:t>
            </a:r>
          </a:p>
          <a:p>
            <a:pPr marL="274320" lvl="1" indent="0">
              <a:spcAft>
                <a:spcPts val="600"/>
              </a:spcAft>
              <a:buNone/>
            </a:pPr>
            <a:r>
              <a:rPr lang="en-US" sz="2000" dirty="0">
                <a:hlinkClick r:id="rId4"/>
              </a:rPr>
              <a:t>http://www2.ed.gov/policy/elsec/leg/essa/faq/essatransitionfaqs050316.pdf</a:t>
            </a:r>
            <a:r>
              <a:rPr lang="en-US" sz="2000" dirty="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p:cNvSpPr>
          <p:nvPr/>
        </p:nvSpPr>
        <p:spPr>
          <a:xfrm>
            <a:off x="8596560" y="6453336"/>
            <a:ext cx="439936" cy="268139"/>
          </a:xfrm>
          <a:prstGeom prst="rect">
            <a:avLst/>
          </a:prstGeom>
          <a:noFill/>
        </p:spPr>
        <p:txBody>
          <a:bodyPr/>
          <a:lstStyle>
            <a:defPPr>
              <a:defRPr lang="en-US"/>
            </a:defPPr>
            <a:lvl1pPr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1pPr>
            <a:lvl2pPr marL="457200"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2pPr>
            <a:lvl3pPr marL="914400"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3pPr>
            <a:lvl4pPr marL="1371600"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4pPr>
            <a:lvl5pPr marL="1828800"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5pPr>
            <a:lvl6pPr marL="22860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6pPr>
            <a:lvl7pPr marL="27432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7pPr>
            <a:lvl8pPr marL="32004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8pPr>
            <a:lvl9pPr marL="36576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9pPr>
          </a:lstStyle>
          <a:p>
            <a:fld id="{A8CE6954-BE5C-4CC2-A1BE-4C55A18293ED}" type="slidenum">
              <a:rPr lang="en-US" altLang="en-US" sz="1200" smtClean="0"/>
              <a:pPr/>
              <a:t>19</a:t>
            </a:fld>
            <a:endParaRPr lang="en-US" altLang="en-US" sz="1200" dirty="0"/>
          </a:p>
        </p:txBody>
      </p:sp>
      <p:pic>
        <p:nvPicPr>
          <p:cNvPr id="1026" name="Picture 2" descr="http://cjdellatore.com/wp-content/uploads/2013/04/question-mark.jpg"/>
          <p:cNvPicPr>
            <a:picLocks noChangeAspect="1" noChangeArrowheads="1"/>
          </p:cNvPicPr>
          <p:nvPr/>
        </p:nvPicPr>
        <p:blipFill>
          <a:blip r:embed="rId2" cstate="print"/>
          <a:srcRect/>
          <a:stretch>
            <a:fillRect/>
          </a:stretch>
        </p:blipFill>
        <p:spPr bwMode="auto">
          <a:xfrm>
            <a:off x="1907704" y="1124744"/>
            <a:ext cx="5306334" cy="452191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7544" y="692696"/>
            <a:ext cx="8229600" cy="914400"/>
          </a:xfrm>
        </p:spPr>
        <p:txBody>
          <a:bodyPr anchor="ctr"/>
          <a:lstStyle/>
          <a:p>
            <a:pPr eaLnBrk="1" hangingPunct="1"/>
            <a:r>
              <a:rPr lang="en-US" altLang="en-US" sz="4400" b="1" dirty="0">
                <a:solidFill>
                  <a:schemeClr val="tx2"/>
                </a:solidFill>
                <a:latin typeface="+mn-lt"/>
                <a:ea typeface="ＭＳ Ｐゴシック" pitchFamily="34" charset="-128"/>
              </a:rPr>
              <a:t>Title I, Part A: Intent and Purpose</a:t>
            </a:r>
          </a:p>
        </p:txBody>
      </p:sp>
      <p:sp>
        <p:nvSpPr>
          <p:cNvPr id="11267" name="Rectangle 3"/>
          <p:cNvSpPr>
            <a:spLocks noGrp="1" noChangeArrowheads="1"/>
          </p:cNvSpPr>
          <p:nvPr>
            <p:ph type="body" idx="4294967295"/>
          </p:nvPr>
        </p:nvSpPr>
        <p:spPr>
          <a:xfrm>
            <a:off x="467544" y="1772816"/>
            <a:ext cx="8229600" cy="4572000"/>
          </a:xfrm>
          <a:prstGeom prst="rect">
            <a:avLst/>
          </a:prstGeom>
        </p:spPr>
        <p:txBody>
          <a:bodyPr anchor="ctr"/>
          <a:lstStyle/>
          <a:p>
            <a:pPr marL="273050" indent="-273050" algn="ctr">
              <a:spcBef>
                <a:spcPts val="600"/>
              </a:spcBef>
              <a:spcAft>
                <a:spcPts val="600"/>
              </a:spcAft>
              <a:buClr>
                <a:schemeClr val="tx2"/>
              </a:buClr>
              <a:buNone/>
            </a:pPr>
            <a:r>
              <a:rPr lang="en-US" altLang="en-US" sz="2400" b="1" dirty="0">
                <a:ea typeface="ＭＳ Ｐゴシック" pitchFamily="34" charset="-128"/>
              </a:rPr>
              <a:t>Title I: Improving the Academic Achievement of the Disadvantaged</a:t>
            </a:r>
          </a:p>
          <a:p>
            <a:pPr marL="273050" indent="-273050">
              <a:spcBef>
                <a:spcPts val="600"/>
              </a:spcBef>
              <a:spcAft>
                <a:spcPts val="600"/>
              </a:spcAft>
              <a:buClr>
                <a:schemeClr val="tx2"/>
              </a:buClr>
            </a:pPr>
            <a:r>
              <a:rPr lang="en-US" altLang="en-US" sz="2400" b="1" dirty="0">
                <a:ea typeface="ＭＳ Ｐゴシック" pitchFamily="34" charset="-128"/>
              </a:rPr>
              <a:t>Part A: </a:t>
            </a:r>
            <a:r>
              <a:rPr lang="en-US" sz="2400" b="1" dirty="0"/>
              <a:t>Improving Basic Programs Operated by Local Educational Agencies </a:t>
            </a:r>
            <a:endParaRPr lang="en-US" altLang="en-US" sz="2400" b="1" dirty="0">
              <a:ea typeface="ＭＳ Ｐゴシック" pitchFamily="34" charset="-128"/>
            </a:endParaRPr>
          </a:p>
          <a:p>
            <a:pPr marL="292100" lvl="1" indent="0">
              <a:spcBef>
                <a:spcPts val="600"/>
              </a:spcBef>
              <a:spcAft>
                <a:spcPts val="600"/>
              </a:spcAft>
              <a:buClr>
                <a:srgbClr val="0BD0D9"/>
              </a:buClr>
              <a:buFont typeface="Wingdings" pitchFamily="2" charset="2"/>
              <a:buNone/>
            </a:pPr>
            <a:r>
              <a:rPr lang="en-US" altLang="en-US" sz="2400" i="1" dirty="0">
                <a:ea typeface="ＭＳ Ｐゴシック" pitchFamily="34" charset="-128"/>
              </a:rPr>
              <a:t>To provide </a:t>
            </a:r>
            <a:r>
              <a:rPr lang="en-US" altLang="en-US" sz="2400" b="1" i="1" u="sng" dirty="0">
                <a:ea typeface="ＭＳ Ｐゴシック" pitchFamily="34" charset="-128"/>
              </a:rPr>
              <a:t>supplemental</a:t>
            </a:r>
            <a:r>
              <a:rPr lang="en-US" altLang="en-US" sz="2400" i="1" dirty="0">
                <a:ea typeface="ＭＳ Ｐゴシック" pitchFamily="34" charset="-128"/>
              </a:rPr>
              <a:t> funding to state and LEAs for resources to help schools with high concentrations of students from low-income families provide a high quality education that will enable all children to meet the state’</a:t>
            </a:r>
            <a:r>
              <a:rPr lang="en-US" altLang="ja-JP" sz="2400" i="1" dirty="0">
                <a:ea typeface="ＭＳ Ｐゴシック" pitchFamily="34" charset="-128"/>
              </a:rPr>
              <a:t>s student performance standards.  </a:t>
            </a:r>
            <a:endParaRPr lang="en-US" altLang="en-US" sz="2400" i="1" dirty="0">
              <a:ea typeface="ＭＳ Ｐゴシック" pitchFamily="34" charset="-128"/>
            </a:endParaRPr>
          </a:p>
        </p:txBody>
      </p:sp>
      <p:sp>
        <p:nvSpPr>
          <p:cNvPr id="11268" name="Slide Number Placeholder 1"/>
          <p:cNvSpPr>
            <a:spLocks noGrp="1"/>
          </p:cNvSpPr>
          <p:nvPr>
            <p:ph type="sldNum" sz="quarter" idx="12"/>
          </p:nvPr>
        </p:nvSpPr>
        <p:spPr bwMode="auto">
          <a:noFill/>
          <a:ln>
            <a:miter lim="800000"/>
            <a:headEnd/>
            <a:tailEnd/>
          </a:ln>
        </p:spPr>
        <p:txBody>
          <a:bodyPr/>
          <a:lstStyle/>
          <a:p>
            <a:pPr algn="ctr"/>
            <a:fld id="{210E5FBB-CC1A-42D0-BD5C-8FE135C580F2}" type="slidenum">
              <a:rPr lang="en-US" altLang="en-US" smtClean="0">
                <a:latin typeface="+mn-lt"/>
              </a:rPr>
              <a:pPr algn="ctr"/>
              <a:t>2</a:t>
            </a:fld>
            <a:endParaRPr lang="en-US" altLang="en-US" dirty="0">
              <a:latin typeface="+mn-lt"/>
            </a:endParaRPr>
          </a:p>
        </p:txBody>
      </p:sp>
    </p:spTree>
    <p:extLst>
      <p:ext uri="{BB962C8B-B14F-4D97-AF65-F5344CB8AC3E}">
        <p14:creationId xmlns:p14="http://schemas.microsoft.com/office/powerpoint/2010/main" val="2366517659"/>
      </p:ext>
    </p:extLst>
  </p:cSld>
  <p:clrMapOvr>
    <a:masterClrMapping/>
  </p:clrMapOvr>
  <p:transition spd="slow" advTm="36773"/>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457200" y="692696"/>
            <a:ext cx="8229600" cy="1136104"/>
          </a:xfrm>
        </p:spPr>
        <p:txBody>
          <a:bodyPr/>
          <a:lstStyle/>
          <a:p>
            <a:pPr eaLnBrk="1" hangingPunct="1"/>
            <a:r>
              <a:rPr lang="en-US" altLang="en-US" sz="6000" b="1" i="1" dirty="0"/>
              <a:t>Thank You!</a:t>
            </a:r>
          </a:p>
        </p:txBody>
      </p:sp>
      <p:sp>
        <p:nvSpPr>
          <p:cNvPr id="3" name="Content Placeholder 2"/>
          <p:cNvSpPr>
            <a:spLocks noGrp="1"/>
          </p:cNvSpPr>
          <p:nvPr>
            <p:ph idx="1"/>
          </p:nvPr>
        </p:nvSpPr>
        <p:spPr>
          <a:xfrm>
            <a:off x="457200" y="1828800"/>
            <a:ext cx="8229600" cy="4648200"/>
          </a:xfrm>
        </p:spPr>
        <p:txBody>
          <a:bodyPr>
            <a:normAutofit/>
          </a:bodyPr>
          <a:lstStyle/>
          <a:p>
            <a:pPr marL="274320" indent="-274320" eaLnBrk="1" fontAlgn="auto" hangingPunct="1">
              <a:spcAft>
                <a:spcPts val="0"/>
              </a:spcAft>
              <a:buFont typeface="Wingdings 2"/>
              <a:buChar char=""/>
              <a:defRPr/>
            </a:pPr>
            <a:endParaRPr lang="en-US" dirty="0">
              <a:hlinkClick r:id="rId2"/>
            </a:endParaRPr>
          </a:p>
          <a:p>
            <a:pPr marL="274320" indent="-274320" eaLnBrk="1" fontAlgn="auto" hangingPunct="1">
              <a:spcAft>
                <a:spcPts val="0"/>
              </a:spcAft>
              <a:buFont typeface="Wingdings 2"/>
              <a:buChar char=""/>
              <a:defRPr/>
            </a:pPr>
            <a:endParaRPr lang="en-US" dirty="0">
              <a:hlinkClick r:id="rId2"/>
            </a:endParaRPr>
          </a:p>
          <a:p>
            <a:pPr marL="274320" indent="-274320" eaLnBrk="1" fontAlgn="auto" hangingPunct="1">
              <a:spcAft>
                <a:spcPts val="0"/>
              </a:spcAft>
              <a:buFont typeface="Wingdings 2"/>
              <a:buChar char=""/>
              <a:defRPr/>
            </a:pPr>
            <a:endParaRPr lang="en-US" dirty="0">
              <a:hlinkClick r:id="rId2"/>
            </a:endParaRPr>
          </a:p>
          <a:p>
            <a:pPr marL="274320" indent="-274320" eaLnBrk="1" fontAlgn="auto" hangingPunct="1">
              <a:spcAft>
                <a:spcPts val="0"/>
              </a:spcAft>
              <a:buFont typeface="Wingdings 2"/>
              <a:buChar char=""/>
              <a:defRPr/>
            </a:pPr>
            <a:endParaRPr lang="en-US" dirty="0">
              <a:hlinkClick r:id="rId2"/>
            </a:endParaRPr>
          </a:p>
          <a:p>
            <a:pPr marL="274320" indent="-274320" eaLnBrk="1" fontAlgn="auto" hangingPunct="1">
              <a:spcAft>
                <a:spcPts val="0"/>
              </a:spcAft>
              <a:buFont typeface="Wingdings 2"/>
              <a:buChar char=""/>
              <a:defRPr/>
            </a:pPr>
            <a:endParaRPr lang="en-US" dirty="0">
              <a:hlinkClick r:id="rId2"/>
            </a:endParaRPr>
          </a:p>
          <a:p>
            <a:pPr marL="274320" indent="-274320" algn="ctr" eaLnBrk="1" fontAlgn="auto" hangingPunct="1">
              <a:spcAft>
                <a:spcPts val="0"/>
              </a:spcAft>
              <a:buNone/>
              <a:defRPr/>
            </a:pPr>
            <a:endParaRPr lang="en-US" dirty="0">
              <a:hlinkClick r:id="rId2"/>
            </a:endParaRPr>
          </a:p>
          <a:p>
            <a:pPr marL="274320" indent="-274320" algn="ctr" eaLnBrk="1" fontAlgn="auto" hangingPunct="1">
              <a:spcAft>
                <a:spcPts val="0"/>
              </a:spcAft>
              <a:buFont typeface="Wingdings 2"/>
              <a:buNone/>
              <a:defRPr/>
            </a:pPr>
            <a:r>
              <a:rPr lang="en-US" dirty="0">
                <a:hlinkClick r:id="rId3"/>
              </a:rPr>
              <a:t>essa@doe.state.nj.us</a:t>
            </a:r>
            <a:r>
              <a:rPr lang="en-US" dirty="0"/>
              <a:t> </a:t>
            </a:r>
          </a:p>
          <a:p>
            <a:pPr marL="274320" indent="-274320" eaLnBrk="1" fontAlgn="auto" hangingPunct="1">
              <a:spcAft>
                <a:spcPts val="0"/>
              </a:spcAft>
              <a:buFont typeface="Wingdings 2"/>
              <a:buChar char=""/>
              <a:defRPr/>
            </a:pPr>
            <a:endParaRPr lang="en-US" dirty="0"/>
          </a:p>
          <a:p>
            <a:pPr marL="274320" indent="-274320" eaLnBrk="1" fontAlgn="auto" hangingPunct="1">
              <a:spcAft>
                <a:spcPts val="0"/>
              </a:spcAft>
              <a:buFont typeface="Wingdings 2"/>
              <a:buChar char=""/>
              <a:defRPr/>
            </a:pPr>
            <a:endParaRPr lang="en-US" dirty="0"/>
          </a:p>
          <a:p>
            <a:pPr marL="274320" indent="-274320" eaLnBrk="1" fontAlgn="auto" hangingPunct="1">
              <a:spcAft>
                <a:spcPts val="0"/>
              </a:spcAft>
              <a:buFont typeface="Wingdings 2"/>
              <a:buChar char=""/>
              <a:defRPr/>
            </a:pPr>
            <a:endParaRPr lang="en-US" dirty="0"/>
          </a:p>
          <a:p>
            <a:pPr marL="274320" indent="-274320" eaLnBrk="1" fontAlgn="auto" hangingPunct="1">
              <a:spcAft>
                <a:spcPts val="0"/>
              </a:spcAft>
              <a:buFont typeface="Wingdings 2"/>
              <a:buChar char=""/>
              <a:defRPr/>
            </a:pPr>
            <a:endParaRPr lang="en-US" dirty="0"/>
          </a:p>
          <a:p>
            <a:pPr marL="274320" indent="-274320" eaLnBrk="1" fontAlgn="auto" hangingPunct="1">
              <a:spcAft>
                <a:spcPts val="0"/>
              </a:spcAft>
              <a:buFont typeface="Wingdings 2"/>
              <a:buChar char=""/>
              <a:defRPr/>
            </a:pPr>
            <a:endParaRPr lang="en-US" dirty="0"/>
          </a:p>
          <a:p>
            <a:pPr marL="274320" indent="-274320" eaLnBrk="1" fontAlgn="auto" hangingPunct="1">
              <a:spcAft>
                <a:spcPts val="0"/>
              </a:spcAft>
              <a:buFont typeface="Wingdings 2"/>
              <a:buChar char=""/>
              <a:defRPr/>
            </a:pPr>
            <a:endParaRPr lang="en-US" dirty="0"/>
          </a:p>
        </p:txBody>
      </p:sp>
      <p:sp>
        <p:nvSpPr>
          <p:cNvPr id="45060" name="AutoShape 2" descr="data:image/jpeg;base64,/9j/4AAQSkZJRgABAQAAAQABAAD/2wCEAAkGBhQRERQUEhASEhUWFRUWFBQRFRQQEhcWFBAXFBcUFhIXHCYfFxkkHBQUHy8hIycpLCwsFh4xNTAqNSYrLCoBCQoKDgwOGg8PGiwkHSQpLCwsKiksLCksKSosNC0sKSwqLDAsLCwsLCkvLCwsKSwpLCwsLCwpLCwtLCwpKSwsKf/AABEIAM4A9AMBIgACEQEDEQH/xAAcAAABBQEBAQAAAAAAAAAAAAAAAgMEBQYHAQj/xABJEAABAwIDBAUJAwgKAQUAAAABAAIDBBEFEiEGMUFREyJhcZEHFDJCgaGxwdFDUvAWM2JylLLT4RUjU1SCkqLC0vGzFyQlY3T/xAAZAQEAAwEBAAAAAAAAAAAAAAAAAQIDBAX/xAAxEQACAgECBAMHAwUBAAAAAAAAAQIRAxIhBDFBURNCkSIyYXGBofDB0fEUJDNisSP/2gAMAwEAAhEDEQA/AO4oQhACEIQAhCEAIUauxGOFuaR4aO34AcT2BZHFNu3G4gbYfffv9jfr4LbHgnk91GU8sYczaSzNaLucABvJNh4qkrdtKePQPMh5RjN/q9H3rn9XWSSm8j3PP6R0HcNw9iYyrvhwMV7zOSXFSfuo19T5RD9nB7Xut7gD8VXSbeVJ3CJvc1xPiXKjigLjZrS48mguPgFNi2eqHboH+0Zf3rLo8HDDml9THxcsurJDts6r+0aO5jfmvW7aVQ+0ae9jfkvG7I1J+x/1s/5Lx2yNSPsfB8f/ACT+3/1+w/8AX4/clRbe1A3ticO5wPjm+Ssabyif2kBHaxwd7jb4rOS4BUN3wSewZv3bqE+ItNnAtPIgg+BTwMM+SX0Hi5Y9TpNFthTSadJkPKTqe86e9XLJAdQQVxvKpVFiMsJ/q5HM7AbtPe06LmnwK8j9TaPFPzI64hYzC9vNwnZb9NlyPa3f4X7lqocRjezO2RpbzuLLgyYZ4/eR2QyxnyJKFRVm2VPHoHl5/QFx47lWSeUNvqwPPeQEjgyS5RZDzQXNmwQsczyiN4wO9jgVY0m29O/RxdGf0xp4jRTLBkjziws0H1NAhNwVDXi7HBw5g3TixNQQhCAEIQgBCEIAQhCAEIXjnAC5QASs3ju1zY7sis9+4n1W9/M9gVdtDtQZLxwmzdznje7sbyHbx+Oayr0cHC+afocWXP0ie1dS+V2aRxceZ4dgHAdybjhLiA0Ek7gBcn2BXWDbNPnsT1GfeI1P6o+fxW2w7Bo4BZjQDxJ1ce8roycTDHsuZjDBKe7Mdh2xMsmshEY5ek7w3Dx9i0dFsfTx72dIecnW9273K6c8AXJAHM6BVOIbVQxb3XPIfi/uXnT4nJN1f0X5Z1rDjgrf3LSOna0Wa0AcgLDwTllh6vb9x/Nx+06fVVM+19Q71gO6/wBbJHhs0vL6v8ZD4jHHkdOQuTPx6c/anwH0Q3HZx9qfBv0Wn9Dm+Hq/2K/1cOzOsEJuakY8WcxrhyIBHgVzWHa2ob69++/1VpSbfvHpsv3WP0VHwuaO9ej/AILLiMb5l5W7GQSei0xnmw2H+U6LN4jsbNHqy0rf0dHf5ePsJWmoNr4ZdL5TyP03+Cn1+JNZEXgh3AW11SHE5YPS/RiWLHNWvsc2iouLwWjg3c5xHDXcO1KkuRawa37rdB3n7x7SrGZpe4ucbk702YbL0lK95c/+HHo7Fb5ujzdRKTa+klBdE+WQA2Jjpqp4Bte12x79R4p/8oIOVR+yVf8ACU+NHuT4T7Dnm6PN03+UEHKo/ZKv+Ej8oIOVR+yVf8JPGXceG+xNoqiSF143lvYNx7wtrgW0gm6rwGv9zu5c+pNoaeSYQNe8SlpcGSQzwuLRe5/rGDTQ+CtmxWNxoRuIXPlhDKrXPuaQcsbOjoVbgmI9LHr6Q0P1VkvMap0zvTtWCEIUEghCEAIQhAeErG7S48ZCYoz1Ro4j1uwdnx+NltRi+RvRsPWcNSOA+p/HBZHIu/hsPnl9Dkz5PKhnKtPgGy17STDtaw/F308eSc2bwC9pZB2saf3j8vFahzgBc6AKeI4ivZiRiw+aR61ttyp8X2mjgFgczuQ1/wC/xqqraHajeyL2n8fDx5LJvJcbk3J4lYYOGll9qWy+7LZc+naJMxPaGWY6uLRyB18eHsVVkT+RGRetjxwxqoKjhk3J2xjIjIn8iMi0srQxkRkT+RGRLFDGRGRP5EZEsUMdGr/BWudEbknrkC5vYNaPmSqfIr/Zw3jcOTz72g/Vc3EPZfM2wr2h/wA3SZqfqu7j8FYZEiZnVd3H4Ll1HVpOYYFgklHS09bRsMgfBEaumG+UBn52LlKLk29bv37nCa+OqibNC8PY4XBG8c2kcHDiEnYdv/x1H/8Ani/cCy+LVRo8Re7DopJyWmTEaWIAxAcJQb9WoOvVFy7lzzUtKLONm26BUG0uPGAsggZ01XL+ai4NG4zSkejGPfaw4keYnt7G6GLzBoq6ioaTBE31baOfNqOja07wSLkW0FyG/JvDE6KSUuc+tc61aZhlnbIPs8vqxi3VA0IHZYWeS9kRo6srqHZfzWto3SPM1RN5y6eZ29xELbNaPVY3cB/0tp5uq/F2/wDv6Duq/wDwtV9kSLrkGrFYKckg5HQrTLO0jOu3vC0S5cruTNcfIEIQszQEIQgBR6+rETHOPAfgKQsvtRWZnCMbhqe/h9fatMUNcqKZJaUUM8pe4udvJuforDAcJ6V93DqN39p5fX+ahMhLiABck2HeVucNohFGGjlqeZ4ld2bJojSOXHDU9ySBYLJbSY8STHGdOJH4/G9Wm0eKdGzI09Y7+7l+PmsYW31K5eHxeI9UuS+7/Y0zZK9lEfIjIpGRGRetZxUR8iMikZEZE1CiPkRkUjIjImoUR8iMikZEZE1CiPkRkUjIjImoUR8il4RVdFLro19mk8nA9U+8j2hIyJL4QRYjQqk1qjRaPsuzW5UiZvVd3H4KowrGsto5j2MkO48muPA9vHv33xjuO/5rz3adM7E01aOZ4BtI+aipKLDyHVHm8QnntmipW5AC5x3Ol3gM5g33LbbP7OxUUQjiBNyXSSPOaSWQ+lJI7i4qDh/k6padpbAaqFpOYthq6mIE2AuQ14ubAKT+R0X94r/26s/iKisuyZS4NDE9744Io3vvnfHGxj33NzmcBd2uuqpdpNmZDIKuiIjq2CxB0jqGD7GXw0dw07CJ35HRf3iv/bqz+Ij8jov7xX/t1Z/EUgztDtRFW1tDlDo5o/O2z08nVlif0DLgg723vZ2429i3OVU9DsPTQ1IqmiV04aW9JLPNM7KW5bHO430V0xpe7Kz/ABO4N+pUOWnmKvkSMLhzPvwb8T+PerhNU1OGNDR+O1Ornbvc0SoEIQhIIQhAImkytJPALDVEhe5zjxJP8lq8dmyxEc9PH+V1lsq7OHVKzmyu3RY7O0eaQuO5u7vP8r+K008oY0uO4C6gYFT5Ygeevj/KyZ2kqbMDRx1PcPx7lhmk5SpfI0gtMbMxXTmR5ceaj5E/kRkXowShFRRyPd2MZEZE/kRkVrIoYyIyJ/IjIlihjIjIn8iMiWKGMiMifyIyJYoYyIyJ/IjIlihjIjIn8iMiWKI74QRYi69paiWH82/M3+zk1H+E7x8OxP5EZFWSUuZKtciXDtS37WKRna0dI33a+5S2bRU5+2A/WBb8QqnIkSMa0XLQTwHPtPYsHhXRmiyMuZtoqdouZm2O61zfuACrqjbaIfm45ZT+r0bfaXWPgCqiSDMbkXP40HJeebLSHDLzP0KPNLohFdjtTPpmELPux+ke+Q6+Fk1DXTMFmzSDucVI83R5uumMMcVyRg3J82P0209Uz7Uu7HgOH1V9h23d9Jo8v6TNR7Qs15ujzdUngxS6V8ti8ck49Tp1NVNkaHMcHA8RqnVzjDax8DszD3t4FbzDcRbMwOb7RxBXmZcLxv4Hbjy6/mS0IQsTYpNon+iO8+A/mqYR3WrqcPZIbuvpyNkz/Q0Y1AOmu/kumGVRjRjKDbslwMs0DkFm8dkzSkcrD3fUladu5ZOq1e483H4lZY98i+r/AD1Jye7RDyIyKRkRkXfZhRHyIyKRkRkSxRHyIyKRkRkSxRHyIyJ5liLggjmDceKVkSxRHyIyJ9wsLnQDeToFEq8VhiidNJMxsTbZn3Dmi5sBpfW5Aso1ChzIjIsRsx5TmSyGGc3kfUFlOYY3FroyQGOdrpx9m8Lf5FEZqW6JcWuZEika++VzXWJacpDrOBsWm24jkocmNQtqW0pf/XPYZGtsbFoLh6W6/Vdp2LOeTXqTYlCd7Kx77HfleXAH25EbRwgY7hpG90cwd3NjkI/ecq+I6TJ0b0bPIvMi5XtGJBVT/wBJSYlFEXkQSUlvNGxlxDM4tv3X9a/sXUcKkY+CJ0cnSsLG5ZN5cA22Y9ptr2qY5LYcKF5E1JHc38O7gFMazrDuP0+aX0ClS3K6bK3oEebqy6BUm2uJGkoKiZpyuayzDa9nvIYw2twLgddNFZ5KI0GXxXaKeepdR4c1pez8/Uv60UXCwG4vB01vqCLaEj1vk7mcCZMVrS87zG8xsv2Mvu8FV4lipwTCqaOEDzqpb0jnuAdlLmtc953hxGZrW3uNCeGsCSoxykpRWyS5o3C7o5Mr3sa/Rr3x2GXVzTobjS4GoWDyJ+9v+hro7FvJiFZhUrRWSedUb3BonDbSRE7s/Z3k3tob6LdtiBAIsQdQRuIPFYDYWqnxWhr21c3TNyhjA5rGBrsjn5g4Nte+Q6jTKCtV5MpTLhdM528Ncwd0cro2+5oV4ZPQrKBbdArHBKgxSDk7Q/Ve9AvRCrTeqLRVRp2a5CapXXY09gQvOOwjVdNK512Pyi265HE8gm46SYEXkBHEZju8E9V15YbBmb22+SZbixJt0fvP0Wy1VyKOixCyuX5/Fapu4LMvbZzhyc4eDiqY/wDJ9H+hE+Q3lVXtLtBFQ07ppToNGtFsz3kGzG37iewAngrey5/twGyYthcMxtDeSSxNmmRurAeB6zWD/HbiuqUqWxmkOYLtDiktVB09C2GmmDz1QXuYOjLmmR+bqm4Gha30t11o8T2rpKaQRz1UUbzbqudqL7i63ojtNk7iu09PTSxRSyhskz2sjYAXOJc4NBIHoi5Auea5hhLqJrMVGI9GKozTAdKLy5bdTob63zajLrbLwsqanHay1Wbfabyg09BKI5WSuvD0rXMAcx13FoYDfecpN9w011UOm2yqKuGdlNRhlXE5gfBVOsBHICQ+/VubD0SRv37r42no3luAOnaSC5zNfuipa6AacMuQ9w1W0goJYMfke2N5hqaYF7w0mNskdgMz9wNo7W/+wKuqTJpIoPJTHWhzoGyQtp6aZ7J43gumzkG4aQLZcwOt94O9LlxStxBldUwVT6eGl6VsMUIBfK+Jme73EX1GXT9K1tLnTbNYFNBiWIyFmWCYxOjddvWcGkvs0G41c69wFA/9P6qGSoFHiAggqHl72GISPYXekGO3dnDS3EXRJpULVlJi2KPrabB6eSXq1jr1MlwzP0Lmgx6WFy53jlWywvZSgpJHxxRxsfMwZoXvMmdsZvcRPJuATvsolD5M6dtI6kme+oi6QyRZrMfFcAEMc3mbk8Dc6Kbs3sFTULjJGHySkWM07ukktyBAAHLQcFZJ3bIddCg2ahFPjldA1oayWGOZgaAGgNDQQANwzSP07FvsqbGHx9L0vRs6XLk6TKOkyXvkz77X1sn7K8VRV7mCxnAqykr31tBC2obO0Nngc9sZzAAB4JI06oPEgl2ljo/szgNVLWOr69jIniMxQQMId0bCSS5zgSM2pG/1joNANtZFlGlWTZkMb2Pq6mSQf0pJHTy6OgELCQ0tsWCS97HXhxV/g2DspYI4I75I25QXG7jxLieZJJ9qsLIspSSdkDL9C09tj7dPjZScqaljzAg8V7Rz5uq7027+0cHBVbphDmVZHyr0zn4TUhouQI3HubOxzj7ACVs8qZrKJssb45G5mPa5jweLXCxHgUe6osjh3ljd0seHVDReOSn0c0ENuQ11td2/ceR5K9268p1JNhro6d+eWdjWFmVzejFxnzXta1iBYnUg6hN08jMLa/DcXhMtC57jS1AaXtAJLrHJ1muuSdOsCTvBBWhosAwFkEmR1H0cgDXudUZiNQ4NEj35mG4adCNwWW+5YwGx+0zabCpKaEdNWVc0jYomdYsa+JkWd9xYHR5A7idLrr2x2AmjooIDbMxnXsbjO4l77HiMzisZhuM0FPMIcEoBV1BuHSDOGMZfrF1RJchvdpu13BdOga7KM+XNYZsl8t+IBOpCtAiQnKvC1PZU5QwZ3/otOp5nkpnOkQlZcUzLMaOQC8TqFzGw1JKG6uNr2SPP2ffCTiMd2Hs/7VJZaxgpIo5NGjY8EXBuFRV0dpX9tneI+t1Y4VLdtuSZxmLVrv8ACfiPn4rN+xJP4h7orbKo2l2Ugr4xHUMJtcse05ZGEixLXfIgg2FwrqyLLre5mZfZzyeUlE/pGNfLLraadwkkFxbq2ADTbS4F7KzxDZilneJJqWCV4Fs0kbXGw3A3Go71a2RZRSWwG+jGmg03dmltOSVZKsiysBFkWS7IsgEWRZLsiyARZFkuyLIBFkWS7IsgEWRZLsiyARZM1FNmsQcrhucPxqFJsoNbi0cWhN3fdbqfby9qVexDaW7H4MSsQ2UZHcD6ju48O4qeGrIVG0chPVY1u/0uudfd7lC/pWfhIW9jQ1o9wVo8Nlb6V8X/ACZPiIo29XQslYWSxskYd7JGh7T3tOhWfd5M8NJJ8wh15BwHgDoqpuM1A+2d7cp+IU2m2qmb6Qa8d2U+I09ymXCzXZ/nxC4iPxNJQYVFAzJDDHE37sbWsbvvuHen5HBouSAO1VeH4y2d2UzdETwLQPB1yFoafBmNOY3eebjm8FyScoumq+Z0RqW6ZBggdL6ILWcXHQn9UfNXUEAY0NaLAJYC9WXM0SoEIQhIl7bhUM0eVxC0CrcTg9bxWuN06KSRHoJcru9WtTAHsLeY0PbwKo7K4op8ze0JljZEX0KZvbvGh7wvbKZilNlOcbjo/wCTvkotlOOdqnzRDVCbIslWRZakCbIslWRZAJsiyVZFkAmyLJVkWQCbIslWRZAJsiyVZFkAmyEqyi18tm2G8oQ9ivxTEjq1htzcN/cPqqXzdWXm6OgXZCoLY5ZJye5W+bpudmVpdyF1bdAouKYe6SGRrCA4tcGk7s1tL9l7K7yFdBz+k8pMBlLJLtF7ZyOre9t/LtOi27Ybi44r52q6R8T3RyNLXtJa5p3ghfSeG0OSGJtvRjY3wYAufBnlK1I2y4oqqI3m6v8AAMfdEQyQlzOBOpb/ACULoEebrXIo5FTM4pxdo6A1wIuNQvVSbN1ZLSw8N3crteTJaXTO+LtWCEIUFgSJY8wsloQFFLFlNkqnmym/irCtpswuN6rLLoT1Iyaou2kObzBGqp6inMbreqfRP+09qdpKnKbHcrJ7GvbYi4KwlFxdot7xTWRZLqIDEddW8HfJ31XlltGakVoTZFkqyLK5AmyLJVkWQCbIslWRZAJsiyVZFkAmyLJVkWQCbKFUMuT2H5BT7KGTd7h3G/DkRf2DxUakmg0R+gR0ClZUZVtqKURegTVUQxpcSAAFKqJAxrnHcASuA7X+UieSWWONwDA5zQ7Uu00NuA4qksmklQsjwUgxHHA0C7XTgv0uMkLRnv2EMI9q+gegXLPITs5pNWOB1/qYr3GmjpHDn6ov2OC67lVceyvuWn2IvQI6BSsqMq11FKPcLblkHgtIqGgjvI3x8FfLjyO5M2gqQIQhULghCEAKBWUnEKeghSnRDVlFZSKapLe5P1VHxChlq3tSRnyLZjw8cCDw3qDPhpbrHqPuH/afkUzHIW7lOhrQd+ixlj6otd8yua/W248QdD4JVlaSwNkHWAPxHt4KG/DHD0H37H6/6hqiyNc0NJHsiy9cx7fSjd3ts8fVI84bxNv1gR8VbxY9/wBCKFWRZeCZv3m+IR0zfvN8Qra49yD2yLJPnLfvX7tfgltDnejG49ruoPeq+JHuTR5ZJe8Dv4Aak9wUlmGvPpPDRyZqf8x+ilw0zI9wAPEnVx9qq8jfur1J0kKHD3P1f1W/dHpHvPBKxSBoYMoALdwHLiE9NXclCe4nekcfVi10I0Tw4Ajd+NErKmZKVzXZotSfSYdzu3sPanYqgHQ3a77rtD7Oa21VsylCZ6YPaWu3OBB56hcTrvIDUCUiGpgMV9DLnbKG34tawgkDtF+xd1yIyI0nzJWxWYLg0dJTxwRCzI2ho5k7y424kkk9pU3Knci9yK1kDOVeOsBcr2WdrdN54NbqfBSqPDS4h0gsBq1nzPMrOWSuRKjY9hVMQC8ixO4cgrBCFiaghCEAIQhACEIQAo89IHd6kIUp0Q1ZUyQlu9IsrhzQd6iy0PJaKfcq4kRkpG4qSyv5hMPgI4JFlakyCwbVtKc6QHiFV2RZV0Im2WJhYfVZ4BAhZ91ngFXXPMoueZVfDQss+kaOQSHVjQq+yLK2hC2SX1x4BRnyE7yiycZTk8FbZEDNk5FTlylxUQG9SQ2yq59iVEagpg3vXlTRMkFnNBT6Fm3ZeipfghH5uVw7HdYe9NmhnHrRn2EfNXSFBFIpRQznjGPYT8043BnH05XHsb1R471bIQUiNS4eyP0WgdvHxUlCEJBCEIAQhCAEIQgBCEIAQhCAEIQgAhNupweCcQlgjOohzTZoTzU1CtqZFIg+ZFHmRU5CamRpIYoe1LbRBSUJqZNIbbABwTiEKpIIQhACEIQAhCEAIQhACEIQAhCEAIQhAf/Z"/>
          <p:cNvSpPr>
            <a:spLocks noChangeAspect="1" noChangeArrowheads="1"/>
          </p:cNvSpPr>
          <p:nvPr/>
        </p:nvSpPr>
        <p:spPr bwMode="auto">
          <a:xfrm>
            <a:off x="0" y="-1571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Georgia" panose="02040502050405020303" pitchFamily="18" charset="0"/>
            </a:endParaRPr>
          </a:p>
        </p:txBody>
      </p:sp>
      <p:sp>
        <p:nvSpPr>
          <p:cNvPr id="45061" name="AutoShape 4" descr="data:image/jpeg;base64,/9j/4AAQSkZJRgABAQAAAQABAAD/2wCEAAkGBhQRERQUEhASEhUWFRUWFBQRFRQQEhcWFBAXFBcUFhIXHCYfFxkkHBQUHy8hIycpLCwsFh4xNTAqNSYrLCoBCQoKDgwOGg8PGiwkHSQpLCwsKiksLCksKSosNC0sKSwqLDAsLCwsLCkvLCwsKSwpLCwsLCwpLCwtLCwpKSwsKf/AABEIAM4A9AMBIgACEQEDEQH/xAAcAAABBQEBAQAAAAAAAAAAAAAAAgMEBQYHAQj/xABJEAABAwIDBAUJAwgKAQUAAAABAAIDBBEFEiEGMUFREyJhcZEHFDJCgaGxwdFDUvAWM2JylLLT4RUjU1SCkqLC0vGzFyQlY3T/xAAZAQEAAwEBAAAAAAAAAAAAAAAAAQIDBAX/xAAxEQACAgECBAMHAwUBAAAAAAAAAQIRAxIhBDFBURNCkSIyYXGBofDB0fEUJDNisSP/2gAMAwEAAhEDEQA/AO4oQhACEIQAhCEAIUauxGOFuaR4aO34AcT2BZHFNu3G4gbYfffv9jfr4LbHgnk91GU8sYczaSzNaLucABvJNh4qkrdtKePQPMh5RjN/q9H3rn9XWSSm8j3PP6R0HcNw9iYyrvhwMV7zOSXFSfuo19T5RD9nB7Xut7gD8VXSbeVJ3CJvc1xPiXKjigLjZrS48mguPgFNi2eqHboH+0Zf3rLo8HDDml9THxcsurJDts6r+0aO5jfmvW7aVQ+0ae9jfkvG7I1J+x/1s/5Lx2yNSPsfB8f/ACT+3/1+w/8AX4/clRbe1A3ticO5wPjm+Ssabyif2kBHaxwd7jb4rOS4BUN3wSewZv3bqE+ItNnAtPIgg+BTwMM+SX0Hi5Y9TpNFthTSadJkPKTqe86e9XLJAdQQVxvKpVFiMsJ/q5HM7AbtPe06LmnwK8j9TaPFPzI64hYzC9vNwnZb9NlyPa3f4X7lqocRjezO2RpbzuLLgyYZ4/eR2QyxnyJKFRVm2VPHoHl5/QFx47lWSeUNvqwPPeQEjgyS5RZDzQXNmwQsczyiN4wO9jgVY0m29O/RxdGf0xp4jRTLBkjziws0H1NAhNwVDXi7HBw5g3TixNQQhCAEIQgBCEIAQhCAEIXjnAC5QASs3ju1zY7sis9+4n1W9/M9gVdtDtQZLxwmzdznje7sbyHbx+Oayr0cHC+afocWXP0ie1dS+V2aRxceZ4dgHAdybjhLiA0Ek7gBcn2BXWDbNPnsT1GfeI1P6o+fxW2w7Bo4BZjQDxJ1ce8roycTDHsuZjDBKe7Mdh2xMsmshEY5ek7w3Dx9i0dFsfTx72dIecnW9273K6c8AXJAHM6BVOIbVQxb3XPIfi/uXnT4nJN1f0X5Z1rDjgrf3LSOna0Wa0AcgLDwTllh6vb9x/Nx+06fVVM+19Q71gO6/wBbJHhs0vL6v8ZD4jHHkdOQuTPx6c/anwH0Q3HZx9qfBv0Wn9Dm+Hq/2K/1cOzOsEJuakY8WcxrhyIBHgVzWHa2ob69++/1VpSbfvHpsv3WP0VHwuaO9ej/AILLiMb5l5W7GQSei0xnmw2H+U6LN4jsbNHqy0rf0dHf5ePsJWmoNr4ZdL5TyP03+Cn1+JNZEXgh3AW11SHE5YPS/RiWLHNWvsc2iouLwWjg3c5xHDXcO1KkuRawa37rdB3n7x7SrGZpe4ucbk702YbL0lK95c/+HHo7Fb5ujzdRKTa+klBdE+WQA2Jjpqp4Bte12x79R4p/8oIOVR+yVf8ACU+NHuT4T7Dnm6PN03+UEHKo/ZKv+Ej8oIOVR+yVf8JPGXceG+xNoqiSF143lvYNx7wtrgW0gm6rwGv9zu5c+pNoaeSYQNe8SlpcGSQzwuLRe5/rGDTQ+CtmxWNxoRuIXPlhDKrXPuaQcsbOjoVbgmI9LHr6Q0P1VkvMap0zvTtWCEIUEghCEAIQhAeErG7S48ZCYoz1Ro4j1uwdnx+NltRi+RvRsPWcNSOA+p/HBZHIu/hsPnl9Dkz5PKhnKtPgGy17STDtaw/F308eSc2bwC9pZB2saf3j8vFahzgBc6AKeI4ivZiRiw+aR61ttyp8X2mjgFgczuQ1/wC/xqqraHajeyL2n8fDx5LJvJcbk3J4lYYOGll9qWy+7LZc+naJMxPaGWY6uLRyB18eHsVVkT+RGRetjxwxqoKjhk3J2xjIjIn8iMi0srQxkRkT+RGRLFDGRGRP5EZEsUMdGr/BWudEbknrkC5vYNaPmSqfIr/Zw3jcOTz72g/Vc3EPZfM2wr2h/wA3SZqfqu7j8FYZEiZnVd3H4Ll1HVpOYYFgklHS09bRsMgfBEaumG+UBn52LlKLk29bv37nCa+OqibNC8PY4XBG8c2kcHDiEnYdv/x1H/8Ani/cCy+LVRo8Re7DopJyWmTEaWIAxAcJQb9WoOvVFy7lzzUtKLONm26BUG0uPGAsggZ01XL+ai4NG4zSkejGPfaw4keYnt7G6GLzBoq6ioaTBE31baOfNqOja07wSLkW0FyG/JvDE6KSUuc+tc61aZhlnbIPs8vqxi3VA0IHZYWeS9kRo6srqHZfzWto3SPM1RN5y6eZ29xELbNaPVY3cB/0tp5uq/F2/wDv6Duq/wDwtV9kSLrkGrFYKckg5HQrTLO0jOu3vC0S5cruTNcfIEIQszQEIQgBR6+rETHOPAfgKQsvtRWZnCMbhqe/h9fatMUNcqKZJaUUM8pe4udvJuforDAcJ6V93DqN39p5fX+ahMhLiABck2HeVucNohFGGjlqeZ4ld2bJojSOXHDU9ySBYLJbSY8STHGdOJH4/G9Wm0eKdGzI09Y7+7l+PmsYW31K5eHxeI9UuS+7/Y0zZK9lEfIjIpGRGRetZxUR8iMikZEZE1CiPkRkUjIjImoUR8iMikZEZE1CiPkRkUjIjImoUR8il4RVdFLro19mk8nA9U+8j2hIyJL4QRYjQqk1qjRaPsuzW5UiZvVd3H4KowrGsto5j2MkO48muPA9vHv33xjuO/5rz3adM7E01aOZ4BtI+aipKLDyHVHm8QnntmipW5AC5x3Ol3gM5g33LbbP7OxUUQjiBNyXSSPOaSWQ+lJI7i4qDh/k6padpbAaqFpOYthq6mIE2AuQ14ubAKT+R0X94r/26s/iKisuyZS4NDE9744Io3vvnfHGxj33NzmcBd2uuqpdpNmZDIKuiIjq2CxB0jqGD7GXw0dw07CJ35HRf3iv/bqz+Ij8jov7xX/t1Z/EUgztDtRFW1tDlDo5o/O2z08nVlif0DLgg723vZ2429i3OVU9DsPTQ1IqmiV04aW9JLPNM7KW5bHO430V0xpe7Kz/ABO4N+pUOWnmKvkSMLhzPvwb8T+PerhNU1OGNDR+O1Ornbvc0SoEIQhIIQhAImkytJPALDVEhe5zjxJP8lq8dmyxEc9PH+V1lsq7OHVKzmyu3RY7O0eaQuO5u7vP8r+K008oY0uO4C6gYFT5Ygeevj/KyZ2kqbMDRx1PcPx7lhmk5SpfI0gtMbMxXTmR5ceaj5E/kRkXowShFRRyPd2MZEZE/kRkVrIoYyIyJ/IjIlihjIjIn8iMiWKGMiMifyIyJYoYyIyJ/IjIlihjIjIn8iMiWKI74QRYi69paiWH82/M3+zk1H+E7x8OxP5EZFWSUuZKtciXDtS37WKRna0dI33a+5S2bRU5+2A/WBb8QqnIkSMa0XLQTwHPtPYsHhXRmiyMuZtoqdouZm2O61zfuACrqjbaIfm45ZT+r0bfaXWPgCqiSDMbkXP40HJeebLSHDLzP0KPNLohFdjtTPpmELPux+ke+Q6+Fk1DXTMFmzSDucVI83R5uumMMcVyRg3J82P0209Uz7Uu7HgOH1V9h23d9Jo8v6TNR7Qs15ujzdUngxS6V8ti8ck49Tp1NVNkaHMcHA8RqnVzjDax8DszD3t4FbzDcRbMwOb7RxBXmZcLxv4Hbjy6/mS0IQsTYpNon+iO8+A/mqYR3WrqcPZIbuvpyNkz/Q0Y1AOmu/kumGVRjRjKDbslwMs0DkFm8dkzSkcrD3fUladu5ZOq1e483H4lZY98i+r/AD1Jye7RDyIyKRkRkXfZhRHyIyKRkRkSxRHyIyKRkRkSxRHyIyJ5liLggjmDceKVkSxRHyIyJ9wsLnQDeToFEq8VhiidNJMxsTbZn3Dmi5sBpfW5Aso1ChzIjIsRsx5TmSyGGc3kfUFlOYY3FroyQGOdrpx9m8Lf5FEZqW6JcWuZEika++VzXWJacpDrOBsWm24jkocmNQtqW0pf/XPYZGtsbFoLh6W6/Vdp2LOeTXqTYlCd7Kx77HfleXAH25EbRwgY7hpG90cwd3NjkI/ecq+I6TJ0b0bPIvMi5XtGJBVT/wBJSYlFEXkQSUlvNGxlxDM4tv3X9a/sXUcKkY+CJ0cnSsLG5ZN5cA22Y9ptr2qY5LYcKF5E1JHc38O7gFMazrDuP0+aX0ClS3K6bK3oEebqy6BUm2uJGkoKiZpyuayzDa9nvIYw2twLgddNFZ5KI0GXxXaKeepdR4c1pez8/Uv60UXCwG4vB01vqCLaEj1vk7mcCZMVrS87zG8xsv2Mvu8FV4lipwTCqaOEDzqpb0jnuAdlLmtc953hxGZrW3uNCeGsCSoxykpRWyS5o3C7o5Mr3sa/Rr3x2GXVzTobjS4GoWDyJ+9v+hro7FvJiFZhUrRWSedUb3BonDbSRE7s/Z3k3tob6LdtiBAIsQdQRuIPFYDYWqnxWhr21c3TNyhjA5rGBrsjn5g4Nte+Q6jTKCtV5MpTLhdM528Ncwd0cro2+5oV4ZPQrKBbdArHBKgxSDk7Q/Ve9AvRCrTeqLRVRp2a5CapXXY09gQvOOwjVdNK512Pyi265HE8gm46SYEXkBHEZju8E9V15YbBmb22+SZbixJt0fvP0Wy1VyKOixCyuX5/Fapu4LMvbZzhyc4eDiqY/wDJ9H+hE+Q3lVXtLtBFQ07ppToNGtFsz3kGzG37iewAngrey5/twGyYthcMxtDeSSxNmmRurAeB6zWD/HbiuqUqWxmkOYLtDiktVB09C2GmmDz1QXuYOjLmmR+bqm4Gha30t11o8T2rpKaQRz1UUbzbqudqL7i63ojtNk7iu09PTSxRSyhskz2sjYAXOJc4NBIHoi5Auea5hhLqJrMVGI9GKozTAdKLy5bdTob63zajLrbLwsqanHay1Wbfabyg09BKI5WSuvD0rXMAcx13FoYDfecpN9w011UOm2yqKuGdlNRhlXE5gfBVOsBHICQ+/VubD0SRv37r42no3luAOnaSC5zNfuipa6AacMuQ9w1W0goJYMfke2N5hqaYF7w0mNskdgMz9wNo7W/+wKuqTJpIoPJTHWhzoGyQtp6aZ7J43gumzkG4aQLZcwOt94O9LlxStxBldUwVT6eGl6VsMUIBfK+Jme73EX1GXT9K1tLnTbNYFNBiWIyFmWCYxOjddvWcGkvs0G41c69wFA/9P6qGSoFHiAggqHl72GISPYXekGO3dnDS3EXRJpULVlJi2KPrabB6eSXq1jr1MlwzP0Lmgx6WFy53jlWywvZSgpJHxxRxsfMwZoXvMmdsZvcRPJuATvsolD5M6dtI6kme+oi6QyRZrMfFcAEMc3mbk8Dc6Kbs3sFTULjJGHySkWM07ukktyBAAHLQcFZJ3bIddCg2ahFPjldA1oayWGOZgaAGgNDQQANwzSP07FvsqbGHx9L0vRs6XLk6TKOkyXvkz77X1sn7K8VRV7mCxnAqykr31tBC2obO0Nngc9sZzAAB4JI06oPEgl2ljo/szgNVLWOr69jIniMxQQMId0bCSS5zgSM2pG/1joNANtZFlGlWTZkMb2Pq6mSQf0pJHTy6OgELCQ0tsWCS97HXhxV/g2DspYI4I75I25QXG7jxLieZJJ9qsLIspSSdkDL9C09tj7dPjZScqaljzAg8V7Rz5uq7027+0cHBVbphDmVZHyr0zn4TUhouQI3HubOxzj7ACVs8qZrKJssb45G5mPa5jweLXCxHgUe6osjh3ljd0seHVDReOSn0c0ENuQ11td2/ceR5K9268p1JNhro6d+eWdjWFmVzejFxnzXta1iBYnUg6hN08jMLa/DcXhMtC57jS1AaXtAJLrHJ1muuSdOsCTvBBWhosAwFkEmR1H0cgDXudUZiNQ4NEj35mG4adCNwWW+5YwGx+0zabCpKaEdNWVc0jYomdYsa+JkWd9xYHR5A7idLrr2x2AmjooIDbMxnXsbjO4l77HiMzisZhuM0FPMIcEoBV1BuHSDOGMZfrF1RJchvdpu13BdOga7KM+XNYZsl8t+IBOpCtAiQnKvC1PZU5QwZ3/otOp5nkpnOkQlZcUzLMaOQC8TqFzGw1JKG6uNr2SPP2ffCTiMd2Hs/7VJZaxgpIo5NGjY8EXBuFRV0dpX9tneI+t1Y4VLdtuSZxmLVrv8ACfiPn4rN+xJP4h7orbKo2l2Ugr4xHUMJtcse05ZGEixLXfIgg2FwrqyLLre5mZfZzyeUlE/pGNfLLraadwkkFxbq2ADTbS4F7KzxDZilneJJqWCV4Fs0kbXGw3A3Go71a2RZRSWwG+jGmg03dmltOSVZKsiysBFkWS7IsgEWRZLsiyARZFkuyLIBFkWS7IsgEWRZLsiyARZM1FNmsQcrhucPxqFJsoNbi0cWhN3fdbqfby9qVexDaW7H4MSsQ2UZHcD6ju48O4qeGrIVG0chPVY1u/0uudfd7lC/pWfhIW9jQ1o9wVo8Nlb6V8X/ACZPiIo29XQslYWSxskYd7JGh7T3tOhWfd5M8NJJ8wh15BwHgDoqpuM1A+2d7cp+IU2m2qmb6Qa8d2U+I09ymXCzXZ/nxC4iPxNJQYVFAzJDDHE37sbWsbvvuHen5HBouSAO1VeH4y2d2UzdETwLQPB1yFoafBmNOY3eebjm8FyScoumq+Z0RqW6ZBggdL6ILWcXHQn9UfNXUEAY0NaLAJYC9WXM0SoEIQhIl7bhUM0eVxC0CrcTg9bxWuN06KSRHoJcru9WtTAHsLeY0PbwKo7K4op8ze0JljZEX0KZvbvGh7wvbKZilNlOcbjo/wCTvkotlOOdqnzRDVCbIslWRZakCbIslWRZAJsiyVZFkAmyLJVkWQCbIslWRZAJsiyVZFkAmyEqyi18tm2G8oQ9ivxTEjq1htzcN/cPqqXzdWXm6OgXZCoLY5ZJye5W+bpudmVpdyF1bdAouKYe6SGRrCA4tcGk7s1tL9l7K7yFdBz+k8pMBlLJLtF7ZyOre9t/LtOi27Ybi44r52q6R8T3RyNLXtJa5p3ghfSeG0OSGJtvRjY3wYAufBnlK1I2y4oqqI3m6v8AAMfdEQyQlzOBOpb/ACULoEebrXIo5FTM4pxdo6A1wIuNQvVSbN1ZLSw8N3crteTJaXTO+LtWCEIUFgSJY8wsloQFFLFlNkqnmym/irCtpswuN6rLLoT1Iyaou2kObzBGqp6inMbreqfRP+09qdpKnKbHcrJ7GvbYi4KwlFxdot7xTWRZLqIDEddW8HfJ31XlltGakVoTZFkqyLK5AmyLJVkWQCbIslWRZAJsiyVZFkAmyLJVkWQCbKFUMuT2H5BT7KGTd7h3G/DkRf2DxUakmg0R+gR0ClZUZVtqKURegTVUQxpcSAAFKqJAxrnHcASuA7X+UieSWWONwDA5zQ7Uu00NuA4qksmklQsjwUgxHHA0C7XTgv0uMkLRnv2EMI9q+gegXLPITs5pNWOB1/qYr3GmjpHDn6ov2OC67lVceyvuWn2IvQI6BSsqMq11FKPcLblkHgtIqGgjvI3x8FfLjyO5M2gqQIQhULghCEAKBWUnEKeghSnRDVlFZSKapLe5P1VHxChlq3tSRnyLZjw8cCDw3qDPhpbrHqPuH/afkUzHIW7lOhrQd+ixlj6otd8yua/W248QdD4JVlaSwNkHWAPxHt4KG/DHD0H37H6/6hqiyNc0NJHsiy9cx7fSjd3ts8fVI84bxNv1gR8VbxY9/wBCKFWRZeCZv3m+IR0zfvN8Qra49yD2yLJPnLfvX7tfgltDnejG49ruoPeq+JHuTR5ZJe8Dv4Aak9wUlmGvPpPDRyZqf8x+ilw0zI9wAPEnVx9qq8jfur1J0kKHD3P1f1W/dHpHvPBKxSBoYMoALdwHLiE9NXclCe4nekcfVi10I0Tw4Ajd+NErKmZKVzXZotSfSYdzu3sPanYqgHQ3a77rtD7Oa21VsylCZ6YPaWu3OBB56hcTrvIDUCUiGpgMV9DLnbKG34tawgkDtF+xd1yIyI0nzJWxWYLg0dJTxwRCzI2ho5k7y424kkk9pU3Knci9yK1kDOVeOsBcr2WdrdN54NbqfBSqPDS4h0gsBq1nzPMrOWSuRKjY9hVMQC8ixO4cgrBCFiaghCEAIQhACEIQAo89IHd6kIUp0Q1ZUyQlu9IsrhzQd6iy0PJaKfcq4kRkpG4qSyv5hMPgI4JFlakyCwbVtKc6QHiFV2RZV0Im2WJhYfVZ4BAhZ91ngFXXPMoueZVfDQss+kaOQSHVjQq+yLK2hC2SX1x4BRnyE7yiycZTk8FbZEDNk5FTlylxUQG9SQ2yq59iVEagpg3vXlTRMkFnNBT6Fm3ZeipfghH5uVw7HdYe9NmhnHrRn2EfNXSFBFIpRQznjGPYT8043BnH05XHsb1R471bIQUiNS4eyP0WgdvHxUlCEJBCEIAQhCAEIQgBCEIAQhCAEIQgAhNupweCcQlgjOohzTZoTzU1CtqZFIg+ZFHmRU5CamRpIYoe1LbRBSUJqZNIbbABwTiEKpIIQhACEIQAhCEAIQhACEIQAhCEAIQhAf/Z"/>
          <p:cNvSpPr>
            <a:spLocks noChangeAspect="1" noChangeArrowheads="1"/>
          </p:cNvSpPr>
          <p:nvPr/>
        </p:nvSpPr>
        <p:spPr bwMode="auto">
          <a:xfrm>
            <a:off x="0" y="-1571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Georgia" panose="02040502050405020303" pitchFamily="18" charset="0"/>
            </a:endParaRPr>
          </a:p>
        </p:txBody>
      </p:sp>
      <p:sp>
        <p:nvSpPr>
          <p:cNvPr id="45062" name="AutoShape 6" descr="data:image/jpeg;base64,/9j/4AAQSkZJRgABAQAAAQABAAD/2wCEAAkGBhQRERQUEhASEhUWFRUWFBQRFRQQEhcWFBAXFBcUFhIXHCYfFxkkHBQUHy8hIycpLCwsFh4xNTAqNSYrLCoBCQoKDgwOGg8PGiwkHSQpLCwsKiksLCksKSosNC0sKSwqLDAsLCwsLCkvLCwsKSwpLCwsLCwpLCwtLCwpKSwsKf/AABEIAM4A9AMBIgACEQEDEQH/xAAcAAABBQEBAQAAAAAAAAAAAAAAAgMEBQYHAQj/xABJEAABAwIDBAUJAwgKAQUAAAABAAIDBBEFEiEGMUFREyJhcZEHFDJCgaGxwdFDUvAWM2JylLLT4RUjU1SCkqLC0vGzFyQlY3T/xAAZAQEAAwEBAAAAAAAAAAAAAAAAAQIDBAX/xAAxEQACAgECBAMHAwUBAAAAAAAAAQIRAxIhBDFBURNCkSIyYXGBofDB0fEUJDNisSP/2gAMAwEAAhEDEQA/AO4oQhACEIQAhCEAIUauxGOFuaR4aO34AcT2BZHFNu3G4gbYfffv9jfr4LbHgnk91GU8sYczaSzNaLucABvJNh4qkrdtKePQPMh5RjN/q9H3rn9XWSSm8j3PP6R0HcNw9iYyrvhwMV7zOSXFSfuo19T5RD9nB7Xut7gD8VXSbeVJ3CJvc1xPiXKjigLjZrS48mguPgFNi2eqHboH+0Zf3rLo8HDDml9THxcsurJDts6r+0aO5jfmvW7aVQ+0ae9jfkvG7I1J+x/1s/5Lx2yNSPsfB8f/ACT+3/1+w/8AX4/clRbe1A3ticO5wPjm+Ssabyif2kBHaxwd7jb4rOS4BUN3wSewZv3bqE+ItNnAtPIgg+BTwMM+SX0Hi5Y9TpNFthTSadJkPKTqe86e9XLJAdQQVxvKpVFiMsJ/q5HM7AbtPe06LmnwK8j9TaPFPzI64hYzC9vNwnZb9NlyPa3f4X7lqocRjezO2RpbzuLLgyYZ4/eR2QyxnyJKFRVm2VPHoHl5/QFx47lWSeUNvqwPPeQEjgyS5RZDzQXNmwQsczyiN4wO9jgVY0m29O/RxdGf0xp4jRTLBkjziws0H1NAhNwVDXi7HBw5g3TixNQQhCAEIQgBCEIAQhCAEIXjnAC5QASs3ju1zY7sis9+4n1W9/M9gVdtDtQZLxwmzdznje7sbyHbx+Oayr0cHC+afocWXP0ie1dS+V2aRxceZ4dgHAdybjhLiA0Ek7gBcn2BXWDbNPnsT1GfeI1P6o+fxW2w7Bo4BZjQDxJ1ce8roycTDHsuZjDBKe7Mdh2xMsmshEY5ek7w3Dx9i0dFsfTx72dIecnW9273K6c8AXJAHM6BVOIbVQxb3XPIfi/uXnT4nJN1f0X5Z1rDjgrf3LSOna0Wa0AcgLDwTllh6vb9x/Nx+06fVVM+19Q71gO6/wBbJHhs0vL6v8ZD4jHHkdOQuTPx6c/anwH0Q3HZx9qfBv0Wn9Dm+Hq/2K/1cOzOsEJuakY8WcxrhyIBHgVzWHa2ob69++/1VpSbfvHpsv3WP0VHwuaO9ej/AILLiMb5l5W7GQSei0xnmw2H+U6LN4jsbNHqy0rf0dHf5ePsJWmoNr4ZdL5TyP03+Cn1+JNZEXgh3AW11SHE5YPS/RiWLHNWvsc2iouLwWjg3c5xHDXcO1KkuRawa37rdB3n7x7SrGZpe4ucbk702YbL0lK95c/+HHo7Fb5ujzdRKTa+klBdE+WQA2Jjpqp4Bte12x79R4p/8oIOVR+yVf8ACU+NHuT4T7Dnm6PN03+UEHKo/ZKv+Ej8oIOVR+yVf8JPGXceG+xNoqiSF143lvYNx7wtrgW0gm6rwGv9zu5c+pNoaeSYQNe8SlpcGSQzwuLRe5/rGDTQ+CtmxWNxoRuIXPlhDKrXPuaQcsbOjoVbgmI9LHr6Q0P1VkvMap0zvTtWCEIUEghCEAIQhAeErG7S48ZCYoz1Ro4j1uwdnx+NltRi+RvRsPWcNSOA+p/HBZHIu/hsPnl9Dkz5PKhnKtPgGy17STDtaw/F308eSc2bwC9pZB2saf3j8vFahzgBc6AKeI4ivZiRiw+aR61ttyp8X2mjgFgczuQ1/wC/xqqraHajeyL2n8fDx5LJvJcbk3J4lYYOGll9qWy+7LZc+naJMxPaGWY6uLRyB18eHsVVkT+RGRetjxwxqoKjhk3J2xjIjIn8iMi0srQxkRkT+RGRLFDGRGRP5EZEsUMdGr/BWudEbknrkC5vYNaPmSqfIr/Zw3jcOTz72g/Vc3EPZfM2wr2h/wA3SZqfqu7j8FYZEiZnVd3H4Ll1HVpOYYFgklHS09bRsMgfBEaumG+UBn52LlKLk29bv37nCa+OqibNC8PY4XBG8c2kcHDiEnYdv/x1H/8Ani/cCy+LVRo8Re7DopJyWmTEaWIAxAcJQb9WoOvVFy7lzzUtKLONm26BUG0uPGAsggZ01XL+ai4NG4zSkejGPfaw4keYnt7G6GLzBoq6ioaTBE31baOfNqOja07wSLkW0FyG/JvDE6KSUuc+tc61aZhlnbIPs8vqxi3VA0IHZYWeS9kRo6srqHZfzWto3SPM1RN5y6eZ29xELbNaPVY3cB/0tp5uq/F2/wDv6Duq/wDwtV9kSLrkGrFYKckg5HQrTLO0jOu3vC0S5cruTNcfIEIQszQEIQgBR6+rETHOPAfgKQsvtRWZnCMbhqe/h9fatMUNcqKZJaUUM8pe4udvJuforDAcJ6V93DqN39p5fX+ahMhLiABck2HeVucNohFGGjlqeZ4ld2bJojSOXHDU9ySBYLJbSY8STHGdOJH4/G9Wm0eKdGzI09Y7+7l+PmsYW31K5eHxeI9UuS+7/Y0zZK9lEfIjIpGRGRetZxUR8iMikZEZE1CiPkRkUjIjImoUR8iMikZEZE1CiPkRkUjIjImoUR8il4RVdFLro19mk8nA9U+8j2hIyJL4QRYjQqk1qjRaPsuzW5UiZvVd3H4KowrGsto5j2MkO48muPA9vHv33xjuO/5rz3adM7E01aOZ4BtI+aipKLDyHVHm8QnntmipW5AC5x3Ol3gM5g33LbbP7OxUUQjiBNyXSSPOaSWQ+lJI7i4qDh/k6padpbAaqFpOYthq6mIE2AuQ14ubAKT+R0X94r/26s/iKisuyZS4NDE9744Io3vvnfHGxj33NzmcBd2uuqpdpNmZDIKuiIjq2CxB0jqGD7GXw0dw07CJ35HRf3iv/bqz+Ij8jov7xX/t1Z/EUgztDtRFW1tDlDo5o/O2z08nVlif0DLgg723vZ2429i3OVU9DsPTQ1IqmiV04aW9JLPNM7KW5bHO430V0xpe7Kz/ABO4N+pUOWnmKvkSMLhzPvwb8T+PerhNU1OGNDR+O1Ornbvc0SoEIQhIIQhAImkytJPALDVEhe5zjxJP8lq8dmyxEc9PH+V1lsq7OHVKzmyu3RY7O0eaQuO5u7vP8r+K008oY0uO4C6gYFT5Ygeevj/KyZ2kqbMDRx1PcPx7lhmk5SpfI0gtMbMxXTmR5ceaj5E/kRkXowShFRRyPd2MZEZE/kRkVrIoYyIyJ/IjIlihjIjIn8iMiWKGMiMifyIyJYoYyIyJ/IjIlihjIjIn8iMiWKI74QRYi69paiWH82/M3+zk1H+E7x8OxP5EZFWSUuZKtciXDtS37WKRna0dI33a+5S2bRU5+2A/WBb8QqnIkSMa0XLQTwHPtPYsHhXRmiyMuZtoqdouZm2O61zfuACrqjbaIfm45ZT+r0bfaXWPgCqiSDMbkXP40HJeebLSHDLzP0KPNLohFdjtTPpmELPux+ke+Q6+Fk1DXTMFmzSDucVI83R5uumMMcVyRg3J82P0209Uz7Uu7HgOH1V9h23d9Jo8v6TNR7Qs15ujzdUngxS6V8ti8ck49Tp1NVNkaHMcHA8RqnVzjDax8DszD3t4FbzDcRbMwOb7RxBXmZcLxv4Hbjy6/mS0IQsTYpNon+iO8+A/mqYR3WrqcPZIbuvpyNkz/Q0Y1AOmu/kumGVRjRjKDbslwMs0DkFm8dkzSkcrD3fUladu5ZOq1e483H4lZY98i+r/AD1Jye7RDyIyKRkRkXfZhRHyIyKRkRkSxRHyIyKRkRkSxRHyIyJ5liLggjmDceKVkSxRHyIyJ9wsLnQDeToFEq8VhiidNJMxsTbZn3Dmi5sBpfW5Aso1ChzIjIsRsx5TmSyGGc3kfUFlOYY3FroyQGOdrpx9m8Lf5FEZqW6JcWuZEika++VzXWJacpDrOBsWm24jkocmNQtqW0pf/XPYZGtsbFoLh6W6/Vdp2LOeTXqTYlCd7Kx77HfleXAH25EbRwgY7hpG90cwd3NjkI/ecq+I6TJ0b0bPIvMi5XtGJBVT/wBJSYlFEXkQSUlvNGxlxDM4tv3X9a/sXUcKkY+CJ0cnSsLG5ZN5cA22Y9ptr2qY5LYcKF5E1JHc38O7gFMazrDuP0+aX0ClS3K6bK3oEebqy6BUm2uJGkoKiZpyuayzDa9nvIYw2twLgddNFZ5KI0GXxXaKeepdR4c1pez8/Uv60UXCwG4vB01vqCLaEj1vk7mcCZMVrS87zG8xsv2Mvu8FV4lipwTCqaOEDzqpb0jnuAdlLmtc953hxGZrW3uNCeGsCSoxykpRWyS5o3C7o5Mr3sa/Rr3x2GXVzTobjS4GoWDyJ+9v+hro7FvJiFZhUrRWSedUb3BonDbSRE7s/Z3k3tob6LdtiBAIsQdQRuIPFYDYWqnxWhr21c3TNyhjA5rGBrsjn5g4Nte+Q6jTKCtV5MpTLhdM528Ncwd0cro2+5oV4ZPQrKBbdArHBKgxSDk7Q/Ve9AvRCrTeqLRVRp2a5CapXXY09gQvOOwjVdNK512Pyi265HE8gm46SYEXkBHEZju8E9V15YbBmb22+SZbixJt0fvP0Wy1VyKOixCyuX5/Fapu4LMvbZzhyc4eDiqY/wDJ9H+hE+Q3lVXtLtBFQ07ppToNGtFsz3kGzG37iewAngrey5/twGyYthcMxtDeSSxNmmRurAeB6zWD/HbiuqUqWxmkOYLtDiktVB09C2GmmDz1QXuYOjLmmR+bqm4Gha30t11o8T2rpKaQRz1UUbzbqudqL7i63ojtNk7iu09PTSxRSyhskz2sjYAXOJc4NBIHoi5Auea5hhLqJrMVGI9GKozTAdKLy5bdTob63zajLrbLwsqanHay1Wbfabyg09BKI5WSuvD0rXMAcx13FoYDfecpN9w011UOm2yqKuGdlNRhlXE5gfBVOsBHICQ+/VubD0SRv37r42no3luAOnaSC5zNfuipa6AacMuQ9w1W0goJYMfke2N5hqaYF7w0mNskdgMz9wNo7W/+wKuqTJpIoPJTHWhzoGyQtp6aZ7J43gumzkG4aQLZcwOt94O9LlxStxBldUwVT6eGl6VsMUIBfK+Jme73EX1GXT9K1tLnTbNYFNBiWIyFmWCYxOjddvWcGkvs0G41c69wFA/9P6qGSoFHiAggqHl72GISPYXekGO3dnDS3EXRJpULVlJi2KPrabB6eSXq1jr1MlwzP0Lmgx6WFy53jlWywvZSgpJHxxRxsfMwZoXvMmdsZvcRPJuATvsolD5M6dtI6kme+oi6QyRZrMfFcAEMc3mbk8Dc6Kbs3sFTULjJGHySkWM07ukktyBAAHLQcFZJ3bIddCg2ahFPjldA1oayWGOZgaAGgNDQQANwzSP07FvsqbGHx9L0vRs6XLk6TKOkyXvkz77X1sn7K8VRV7mCxnAqykr31tBC2obO0Nngc9sZzAAB4JI06oPEgl2ljo/szgNVLWOr69jIniMxQQMId0bCSS5zgSM2pG/1joNANtZFlGlWTZkMb2Pq6mSQf0pJHTy6OgELCQ0tsWCS97HXhxV/g2DspYI4I75I25QXG7jxLieZJJ9qsLIspSSdkDL9C09tj7dPjZScqaljzAg8V7Rz5uq7027+0cHBVbphDmVZHyr0zn4TUhouQI3HubOxzj7ACVs8qZrKJssb45G5mPa5jweLXCxHgUe6osjh3ljd0seHVDReOSn0c0ENuQ11td2/ceR5K9268p1JNhro6d+eWdjWFmVzejFxnzXta1iBYnUg6hN08jMLa/DcXhMtC57jS1AaXtAJLrHJ1muuSdOsCTvBBWhosAwFkEmR1H0cgDXudUZiNQ4NEj35mG4adCNwWW+5YwGx+0zabCpKaEdNWVc0jYomdYsa+JkWd9xYHR5A7idLrr2x2AmjooIDbMxnXsbjO4l77HiMzisZhuM0FPMIcEoBV1BuHSDOGMZfrF1RJchvdpu13BdOga7KM+XNYZsl8t+IBOpCtAiQnKvC1PZU5QwZ3/otOp5nkpnOkQlZcUzLMaOQC8TqFzGw1JKG6uNr2SPP2ffCTiMd2Hs/7VJZaxgpIo5NGjY8EXBuFRV0dpX9tneI+t1Y4VLdtuSZxmLVrv8ACfiPn4rN+xJP4h7orbKo2l2Ugr4xHUMJtcse05ZGEixLXfIgg2FwrqyLLre5mZfZzyeUlE/pGNfLLraadwkkFxbq2ADTbS4F7KzxDZilneJJqWCV4Fs0kbXGw3A3Go71a2RZRSWwG+jGmg03dmltOSVZKsiysBFkWS7IsgEWRZLsiyARZFkuyLIBFkWS7IsgEWRZLsiyARZM1FNmsQcrhucPxqFJsoNbi0cWhN3fdbqfby9qVexDaW7H4MSsQ2UZHcD6ju48O4qeGrIVG0chPVY1u/0uudfd7lC/pWfhIW9jQ1o9wVo8Nlb6V8X/ACZPiIo29XQslYWSxskYd7JGh7T3tOhWfd5M8NJJ8wh15BwHgDoqpuM1A+2d7cp+IU2m2qmb6Qa8d2U+I09ymXCzXZ/nxC4iPxNJQYVFAzJDDHE37sbWsbvvuHen5HBouSAO1VeH4y2d2UzdETwLQPB1yFoafBmNOY3eebjm8FyScoumq+Z0RqW6ZBggdL6ILWcXHQn9UfNXUEAY0NaLAJYC9WXM0SoEIQhIl7bhUM0eVxC0CrcTg9bxWuN06KSRHoJcru9WtTAHsLeY0PbwKo7K4op8ze0JljZEX0KZvbvGh7wvbKZilNlOcbjo/wCTvkotlOOdqnzRDVCbIslWRZakCbIslWRZAJsiyVZFkAmyLJVkWQCbIslWRZAJsiyVZFkAmyEqyi18tm2G8oQ9ivxTEjq1htzcN/cPqqXzdWXm6OgXZCoLY5ZJye5W+bpudmVpdyF1bdAouKYe6SGRrCA4tcGk7s1tL9l7K7yFdBz+k8pMBlLJLtF7ZyOre9t/LtOi27Ybi44r52q6R8T3RyNLXtJa5p3ghfSeG0OSGJtvRjY3wYAufBnlK1I2y4oqqI3m6v8AAMfdEQyQlzOBOpb/ACULoEebrXIo5FTM4pxdo6A1wIuNQvVSbN1ZLSw8N3crteTJaXTO+LtWCEIUFgSJY8wsloQFFLFlNkqnmym/irCtpswuN6rLLoT1Iyaou2kObzBGqp6inMbreqfRP+09qdpKnKbHcrJ7GvbYi4KwlFxdot7xTWRZLqIDEddW8HfJ31XlltGakVoTZFkqyLK5AmyLJVkWQCbIslWRZAJsiyVZFkAmyLJVkWQCbKFUMuT2H5BT7KGTd7h3G/DkRf2DxUakmg0R+gR0ClZUZVtqKURegTVUQxpcSAAFKqJAxrnHcASuA7X+UieSWWONwDA5zQ7Uu00NuA4qksmklQsjwUgxHHA0C7XTgv0uMkLRnv2EMI9q+gegXLPITs5pNWOB1/qYr3GmjpHDn6ov2OC67lVceyvuWn2IvQI6BSsqMq11FKPcLblkHgtIqGgjvI3x8FfLjyO5M2gqQIQhULghCEAKBWUnEKeghSnRDVlFZSKapLe5P1VHxChlq3tSRnyLZjw8cCDw3qDPhpbrHqPuH/afkUzHIW7lOhrQd+ixlj6otd8yua/W248QdD4JVlaSwNkHWAPxHt4KG/DHD0H37H6/6hqiyNc0NJHsiy9cx7fSjd3ts8fVI84bxNv1gR8VbxY9/wBCKFWRZeCZv3m+IR0zfvN8Qra49yD2yLJPnLfvX7tfgltDnejG49ruoPeq+JHuTR5ZJe8Dv4Aak9wUlmGvPpPDRyZqf8x+ilw0zI9wAPEnVx9qq8jfur1J0kKHD3P1f1W/dHpHvPBKxSBoYMoALdwHLiE9NXclCe4nekcfVi10I0Tw4Ajd+NErKmZKVzXZotSfSYdzu3sPanYqgHQ3a77rtD7Oa21VsylCZ6YPaWu3OBB56hcTrvIDUCUiGpgMV9DLnbKG34tawgkDtF+xd1yIyI0nzJWxWYLg0dJTxwRCzI2ho5k7y424kkk9pU3Knci9yK1kDOVeOsBcr2WdrdN54NbqfBSqPDS4h0gsBq1nzPMrOWSuRKjY9hVMQC8ixO4cgrBCFiaghCEAIQhACEIQAo89IHd6kIUp0Q1ZUyQlu9IsrhzQd6iy0PJaKfcq4kRkpG4qSyv5hMPgI4JFlakyCwbVtKc6QHiFV2RZV0Im2WJhYfVZ4BAhZ91ngFXXPMoueZVfDQss+kaOQSHVjQq+yLK2hC2SX1x4BRnyE7yiycZTk8FbZEDNk5FTlylxUQG9SQ2yq59iVEagpg3vXlTRMkFnNBT6Fm3ZeipfghH5uVw7HdYe9NmhnHrRn2EfNXSFBFIpRQznjGPYT8043BnH05XHsb1R471bIQUiNS4eyP0WgdvHxUlCEJBCEIAQhCAEIQgBCEIAQhCAEIQgAhNupweCcQlgjOohzTZoTzU1CtqZFIg+ZFHmRU5CamRpIYoe1LbRBSUJqZNIbbABwTiEKpIIQhACEIQAhCEAIQhACEIQAhCEAIQhAf/Z"/>
          <p:cNvSpPr>
            <a:spLocks noChangeAspect="1" noChangeArrowheads="1"/>
          </p:cNvSpPr>
          <p:nvPr/>
        </p:nvSpPr>
        <p:spPr bwMode="auto">
          <a:xfrm>
            <a:off x="0" y="-1571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Georgia" panose="02040502050405020303" pitchFamily="18" charset="0"/>
            </a:endParaRPr>
          </a:p>
        </p:txBody>
      </p:sp>
      <p:pic>
        <p:nvPicPr>
          <p:cNvPr id="8" name="Picture 7" descr="Contact information.jpg"/>
          <p:cNvPicPr>
            <a:picLocks noChangeAspect="1"/>
          </p:cNvPicPr>
          <p:nvPr/>
        </p:nvPicPr>
        <p:blipFill>
          <a:blip r:embed="rId4" cstate="print"/>
          <a:stretch>
            <a:fillRect/>
          </a:stretch>
        </p:blipFill>
        <p:spPr>
          <a:xfrm>
            <a:off x="2411760" y="1988840"/>
            <a:ext cx="4150767" cy="2948861"/>
          </a:xfrm>
          <a:prstGeom prst="rect">
            <a:avLst/>
          </a:prstGeom>
        </p:spPr>
      </p:pic>
    </p:spTree>
    <p:extLst>
      <p:ext uri="{BB962C8B-B14F-4D97-AF65-F5344CB8AC3E}">
        <p14:creationId xmlns:p14="http://schemas.microsoft.com/office/powerpoint/2010/main" val="1688094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762000"/>
            <a:ext cx="8229600" cy="914400"/>
          </a:xfrm>
        </p:spPr>
        <p:txBody>
          <a:bodyPr anchor="ctr"/>
          <a:lstStyle/>
          <a:p>
            <a:pPr eaLnBrk="1" hangingPunct="1"/>
            <a:r>
              <a:rPr lang="en-US" altLang="en-US" sz="4400" b="1" dirty="0">
                <a:solidFill>
                  <a:schemeClr val="tx2"/>
                </a:solidFill>
                <a:latin typeface="+mn-lt"/>
                <a:ea typeface="ＭＳ Ｐゴシック" pitchFamily="34" charset="-128"/>
              </a:rPr>
              <a:t>Title I - A Brief History</a:t>
            </a:r>
          </a:p>
        </p:txBody>
      </p:sp>
      <p:sp>
        <p:nvSpPr>
          <p:cNvPr id="13315" name="Rectangle 3"/>
          <p:cNvSpPr>
            <a:spLocks noGrp="1" noChangeArrowheads="1"/>
          </p:cNvSpPr>
          <p:nvPr>
            <p:ph idx="4294967295"/>
          </p:nvPr>
        </p:nvSpPr>
        <p:spPr>
          <a:xfrm>
            <a:off x="457200" y="1484784"/>
            <a:ext cx="8229600" cy="4912841"/>
          </a:xfrm>
          <a:prstGeom prst="rect">
            <a:avLst/>
          </a:prstGeom>
        </p:spPr>
        <p:txBody>
          <a:bodyPr anchor="ctr"/>
          <a:lstStyle/>
          <a:p>
            <a:pPr marL="274320" indent="-274320" eaLnBrk="1" hangingPunct="1">
              <a:lnSpc>
                <a:spcPct val="80000"/>
              </a:lnSpc>
              <a:buClr>
                <a:schemeClr val="accent1"/>
              </a:buClr>
            </a:pPr>
            <a:r>
              <a:rPr lang="en-US" altLang="en-US" sz="2400" dirty="0">
                <a:ea typeface="ＭＳ Ｐゴシック" pitchFamily="34" charset="-128"/>
              </a:rPr>
              <a:t>1965 - </a:t>
            </a:r>
            <a:r>
              <a:rPr lang="en-US" altLang="en-US" sz="2400" i="1" dirty="0">
                <a:ea typeface="ＭＳ Ｐゴシック" pitchFamily="34" charset="-128"/>
              </a:rPr>
              <a:t>Elementary and Secondary Education Act (ESEA)</a:t>
            </a:r>
          </a:p>
          <a:p>
            <a:pPr marL="274320" indent="-274320" eaLnBrk="1" hangingPunct="1">
              <a:lnSpc>
                <a:spcPct val="80000"/>
              </a:lnSpc>
              <a:buClr>
                <a:schemeClr val="accent1"/>
              </a:buClr>
            </a:pPr>
            <a:r>
              <a:rPr lang="en-US" altLang="en-US" sz="2400" dirty="0">
                <a:ea typeface="ＭＳ Ｐゴシック" pitchFamily="34" charset="-128"/>
              </a:rPr>
              <a:t>1981 - </a:t>
            </a:r>
            <a:r>
              <a:rPr lang="en-US" altLang="en-US" sz="2400" i="1" dirty="0">
                <a:ea typeface="ＭＳ Ｐゴシック" pitchFamily="34" charset="-128"/>
              </a:rPr>
              <a:t>Educational Consolidation and Improvement  Act </a:t>
            </a:r>
            <a:r>
              <a:rPr lang="en-US" altLang="en-US" sz="2400" dirty="0">
                <a:ea typeface="ＭＳ Ｐゴシック" pitchFamily="34" charset="-128"/>
              </a:rPr>
              <a:t>(Chapter 1)</a:t>
            </a:r>
          </a:p>
          <a:p>
            <a:pPr marL="274320" indent="-274320" eaLnBrk="1" hangingPunct="1">
              <a:lnSpc>
                <a:spcPct val="80000"/>
              </a:lnSpc>
              <a:buClr>
                <a:schemeClr val="accent1"/>
              </a:buClr>
            </a:pPr>
            <a:r>
              <a:rPr lang="en-US" altLang="en-US" sz="2400" dirty="0">
                <a:ea typeface="ＭＳ Ｐゴシック" pitchFamily="34" charset="-128"/>
              </a:rPr>
              <a:t>1988 - Reauthorized – focus on accountability</a:t>
            </a:r>
          </a:p>
          <a:p>
            <a:pPr marL="274320" indent="-274320" eaLnBrk="1" hangingPunct="1">
              <a:lnSpc>
                <a:spcPct val="80000"/>
              </a:lnSpc>
              <a:buClr>
                <a:schemeClr val="accent1"/>
              </a:buClr>
            </a:pPr>
            <a:r>
              <a:rPr lang="en-US" altLang="en-US" sz="2400" dirty="0">
                <a:ea typeface="ＭＳ Ｐゴシック" pitchFamily="34" charset="-128"/>
              </a:rPr>
              <a:t>1994 - </a:t>
            </a:r>
            <a:r>
              <a:rPr lang="en-US" altLang="en-US" sz="2400" i="1" dirty="0">
                <a:ea typeface="ＭＳ Ｐゴシック" pitchFamily="34" charset="-128"/>
              </a:rPr>
              <a:t>Improving America’</a:t>
            </a:r>
            <a:r>
              <a:rPr lang="en-US" altLang="ja-JP" sz="2400" i="1" dirty="0">
                <a:ea typeface="ＭＳ Ｐゴシック" pitchFamily="34" charset="-128"/>
              </a:rPr>
              <a:t>s Schools Act </a:t>
            </a:r>
            <a:r>
              <a:rPr lang="en-US" altLang="ja-JP" sz="2400" dirty="0">
                <a:ea typeface="ＭＳ Ｐゴシック" pitchFamily="34" charset="-128"/>
              </a:rPr>
              <a:t>(Title I) </a:t>
            </a:r>
          </a:p>
          <a:p>
            <a:pPr marL="274320" indent="-274320" eaLnBrk="1" hangingPunct="1">
              <a:lnSpc>
                <a:spcPct val="80000"/>
              </a:lnSpc>
              <a:buClr>
                <a:schemeClr val="accent1"/>
              </a:buClr>
            </a:pPr>
            <a:r>
              <a:rPr lang="en-US" altLang="en-US" sz="2400" dirty="0">
                <a:ea typeface="ＭＳ Ｐゴシック" pitchFamily="34" charset="-128"/>
              </a:rPr>
              <a:t>2001 - </a:t>
            </a:r>
            <a:r>
              <a:rPr lang="en-US" altLang="en-US" sz="2400" i="1" dirty="0">
                <a:ea typeface="ＭＳ Ｐゴシック" pitchFamily="34" charset="-128"/>
              </a:rPr>
              <a:t>No Child Left Behind Act</a:t>
            </a:r>
          </a:p>
          <a:p>
            <a:pPr marL="274320" indent="-274320" eaLnBrk="1" hangingPunct="1">
              <a:lnSpc>
                <a:spcPct val="80000"/>
              </a:lnSpc>
              <a:buClr>
                <a:schemeClr val="accent1"/>
              </a:buClr>
            </a:pPr>
            <a:r>
              <a:rPr lang="en-US" altLang="en-US" sz="2400" dirty="0">
                <a:ea typeface="ＭＳ Ｐゴシック" pitchFamily="34" charset="-128"/>
              </a:rPr>
              <a:t>2008 - New Rules – CFR 200</a:t>
            </a:r>
          </a:p>
          <a:p>
            <a:pPr marL="274320" indent="-274320" eaLnBrk="1" hangingPunct="1">
              <a:lnSpc>
                <a:spcPct val="80000"/>
              </a:lnSpc>
              <a:buClr>
                <a:schemeClr val="accent1"/>
              </a:buClr>
            </a:pPr>
            <a:r>
              <a:rPr lang="en-US" altLang="en-US" sz="2400" dirty="0">
                <a:ea typeface="ＭＳ Ｐゴシック" pitchFamily="34" charset="-128"/>
              </a:rPr>
              <a:t>2010 - Secretary’</a:t>
            </a:r>
            <a:r>
              <a:rPr lang="en-US" altLang="ja-JP" sz="2400" dirty="0">
                <a:ea typeface="ＭＳ Ｐゴシック" pitchFamily="34" charset="-128"/>
              </a:rPr>
              <a:t>s Blueprint for Reform</a:t>
            </a:r>
          </a:p>
          <a:p>
            <a:pPr marL="274320" indent="-274320" eaLnBrk="1" hangingPunct="1">
              <a:lnSpc>
                <a:spcPct val="80000"/>
              </a:lnSpc>
              <a:buClr>
                <a:schemeClr val="accent1"/>
              </a:buClr>
            </a:pPr>
            <a:r>
              <a:rPr lang="en-US" altLang="en-US" sz="2400" dirty="0">
                <a:ea typeface="ＭＳ Ｐゴシック" pitchFamily="34" charset="-128"/>
              </a:rPr>
              <a:t>2011 - </a:t>
            </a:r>
            <a:r>
              <a:rPr lang="en-US" altLang="en-US" sz="2400" i="1" dirty="0">
                <a:ea typeface="ＭＳ Ｐゴシック" pitchFamily="34" charset="-128"/>
              </a:rPr>
              <a:t>ESEA</a:t>
            </a:r>
            <a:r>
              <a:rPr lang="en-US" altLang="en-US" sz="2400" dirty="0">
                <a:ea typeface="ＭＳ Ｐゴシック" pitchFamily="34" charset="-128"/>
              </a:rPr>
              <a:t> Flexibility Waivers</a:t>
            </a:r>
          </a:p>
          <a:p>
            <a:pPr marL="274320" indent="-274320" eaLnBrk="1" hangingPunct="1">
              <a:lnSpc>
                <a:spcPct val="80000"/>
              </a:lnSpc>
              <a:buClr>
                <a:schemeClr val="accent1"/>
              </a:buClr>
            </a:pPr>
            <a:r>
              <a:rPr lang="en-US" altLang="en-US" sz="2400" dirty="0">
                <a:ea typeface="ＭＳ Ｐゴシック" pitchFamily="34" charset="-128"/>
              </a:rPr>
              <a:t>2013 - Renewal of </a:t>
            </a:r>
            <a:r>
              <a:rPr lang="en-US" altLang="en-US" sz="2400" i="1" dirty="0">
                <a:ea typeface="ＭＳ Ｐゴシック" pitchFamily="34" charset="-128"/>
              </a:rPr>
              <a:t>ESEA</a:t>
            </a:r>
            <a:r>
              <a:rPr lang="en-US" altLang="en-US" sz="2400" dirty="0">
                <a:ea typeface="ＭＳ Ｐゴシック" pitchFamily="34" charset="-128"/>
              </a:rPr>
              <a:t> Flexibility Waivers</a:t>
            </a:r>
          </a:p>
          <a:p>
            <a:pPr marL="274320" indent="-274320" eaLnBrk="1" hangingPunct="1">
              <a:lnSpc>
                <a:spcPct val="80000"/>
              </a:lnSpc>
              <a:buClr>
                <a:schemeClr val="accent1"/>
              </a:buClr>
            </a:pPr>
            <a:r>
              <a:rPr lang="en-US" altLang="en-US" sz="2400" dirty="0">
                <a:ea typeface="ＭＳ Ｐゴシック" pitchFamily="34" charset="-128"/>
              </a:rPr>
              <a:t>2015 - Renewal of </a:t>
            </a:r>
            <a:r>
              <a:rPr lang="en-US" altLang="en-US" sz="2400" i="1" dirty="0">
                <a:ea typeface="ＭＳ Ｐゴシック" pitchFamily="34" charset="-128"/>
              </a:rPr>
              <a:t>ESEA</a:t>
            </a:r>
            <a:r>
              <a:rPr lang="en-US" altLang="en-US" sz="2400" dirty="0">
                <a:ea typeface="ＭＳ Ｐゴシック" pitchFamily="34" charset="-128"/>
              </a:rPr>
              <a:t> Flexibility Waivers   </a:t>
            </a:r>
          </a:p>
          <a:p>
            <a:pPr marL="274320" indent="-274320" eaLnBrk="1" hangingPunct="1">
              <a:lnSpc>
                <a:spcPct val="80000"/>
              </a:lnSpc>
              <a:buClr>
                <a:schemeClr val="accent1"/>
              </a:buClr>
            </a:pPr>
            <a:r>
              <a:rPr lang="en-US" altLang="en-US" sz="2400" dirty="0">
                <a:ea typeface="ＭＳ Ｐゴシック" pitchFamily="34" charset="-128"/>
              </a:rPr>
              <a:t>2015-  Reauthorization- </a:t>
            </a:r>
            <a:r>
              <a:rPr lang="en-US" altLang="en-US" sz="2400" i="1" dirty="0">
                <a:ea typeface="ＭＳ Ｐゴシック" pitchFamily="34" charset="-128"/>
              </a:rPr>
              <a:t>Every Student Succeeds Act </a:t>
            </a:r>
            <a:r>
              <a:rPr lang="en-US" altLang="en-US" sz="2400" dirty="0">
                <a:ea typeface="ＭＳ Ｐゴシック" pitchFamily="34" charset="-128"/>
              </a:rPr>
              <a:t>(</a:t>
            </a:r>
            <a:r>
              <a:rPr lang="en-US" altLang="en-US" sz="2400" i="1" dirty="0">
                <a:ea typeface="ＭＳ Ｐゴシック" pitchFamily="34" charset="-128"/>
              </a:rPr>
              <a:t>ESSA</a:t>
            </a:r>
            <a:r>
              <a:rPr lang="en-US" altLang="en-US" sz="2400" dirty="0">
                <a:ea typeface="ＭＳ Ｐゴシック" pitchFamily="34" charset="-128"/>
              </a:rPr>
              <a:t>) </a:t>
            </a:r>
          </a:p>
        </p:txBody>
      </p:sp>
    </p:spTree>
    <p:extLst>
      <p:ext uri="{BB962C8B-B14F-4D97-AF65-F5344CB8AC3E}">
        <p14:creationId xmlns:p14="http://schemas.microsoft.com/office/powerpoint/2010/main" val="4086514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97280"/>
          </a:xfrm>
        </p:spPr>
        <p:txBody>
          <a:bodyPr anchor="ctr"/>
          <a:lstStyle/>
          <a:p>
            <a:pPr algn="ctr"/>
            <a:r>
              <a:rPr lang="en-US" b="1" i="1" dirty="0"/>
              <a:t>Every Student Succeeds Act (ESSA)</a:t>
            </a:r>
          </a:p>
        </p:txBody>
      </p:sp>
      <p:sp>
        <p:nvSpPr>
          <p:cNvPr id="3" name="Content Placeholder 2"/>
          <p:cNvSpPr>
            <a:spLocks noGrp="1"/>
          </p:cNvSpPr>
          <p:nvPr>
            <p:ph idx="1"/>
          </p:nvPr>
        </p:nvSpPr>
        <p:spPr>
          <a:xfrm>
            <a:off x="467544" y="1628800"/>
            <a:ext cx="8229600" cy="4759424"/>
          </a:xfrm>
        </p:spPr>
        <p:txBody>
          <a:bodyPr anchor="ctr"/>
          <a:lstStyle/>
          <a:p>
            <a:pPr marL="274320" indent="-274320">
              <a:buClr>
                <a:schemeClr val="tx2"/>
              </a:buClr>
              <a:buFont typeface="Arial" panose="020B0604020202020204" pitchFamily="34" charset="0"/>
              <a:buChar char="•"/>
            </a:pPr>
            <a:r>
              <a:rPr lang="en-US" sz="2800" dirty="0"/>
              <a:t>Enacted December 2015</a:t>
            </a:r>
          </a:p>
          <a:p>
            <a:pPr marL="274320" indent="-274320">
              <a:buClr>
                <a:schemeClr val="tx2"/>
              </a:buClr>
              <a:buFont typeface="Arial" panose="020B0604020202020204" pitchFamily="34" charset="0"/>
              <a:buChar char="•"/>
            </a:pPr>
            <a:r>
              <a:rPr lang="en-US" sz="2800" dirty="0"/>
              <a:t>Grants flexibility and authority for states around:</a:t>
            </a:r>
          </a:p>
          <a:p>
            <a:pPr marL="548640" lvl="1" indent="-274320">
              <a:buClr>
                <a:schemeClr val="tx2"/>
              </a:buClr>
              <a:buFont typeface="Wingdings" pitchFamily="2" charset="2"/>
              <a:buChar char="Ø"/>
            </a:pPr>
            <a:r>
              <a:rPr lang="en-US" sz="2400" dirty="0"/>
              <a:t>Assessment systems</a:t>
            </a:r>
          </a:p>
          <a:p>
            <a:pPr marL="548640" lvl="1" indent="-274320">
              <a:buClr>
                <a:schemeClr val="tx2"/>
              </a:buClr>
              <a:buFont typeface="Wingdings" pitchFamily="2" charset="2"/>
              <a:buChar char="Ø"/>
            </a:pPr>
            <a:r>
              <a:rPr lang="en-US" sz="2400" dirty="0"/>
              <a:t>Accountability systems, interventions, and student supports </a:t>
            </a:r>
          </a:p>
          <a:p>
            <a:pPr marL="548640" lvl="1" indent="-274320">
              <a:buClr>
                <a:schemeClr val="tx2"/>
              </a:buClr>
              <a:buFont typeface="Wingdings" pitchFamily="2" charset="2"/>
              <a:buChar char="Ø"/>
            </a:pPr>
            <a:r>
              <a:rPr lang="en-US" sz="2400" dirty="0"/>
              <a:t>Educator evaluation and support systems</a:t>
            </a:r>
          </a:p>
          <a:p>
            <a:pPr marL="548640" lvl="1" indent="-274320">
              <a:buClr>
                <a:schemeClr val="tx2"/>
              </a:buClr>
              <a:buFont typeface="Wingdings" pitchFamily="2" charset="2"/>
              <a:buChar char="Ø"/>
            </a:pPr>
            <a:r>
              <a:rPr lang="en-US" sz="2400" dirty="0"/>
              <a:t>Use of federal funds </a:t>
            </a:r>
          </a:p>
          <a:p>
            <a:pPr marL="274320" indent="-274320">
              <a:buClr>
                <a:schemeClr val="tx2"/>
              </a:buClr>
              <a:buFont typeface="Arial" panose="020B0604020202020204" pitchFamily="34" charset="0"/>
              <a:buChar char="•"/>
            </a:pPr>
            <a:r>
              <a:rPr lang="en-US" sz="2800" dirty="0"/>
              <a:t>Prohibits the Secretary of Education from requiring states to adopt specific standards, assessments, teacher evaluation methods, or other key policies</a:t>
            </a:r>
          </a:p>
        </p:txBody>
      </p:sp>
      <p:sp>
        <p:nvSpPr>
          <p:cNvPr id="4" name="Slide Number Placeholder 3"/>
          <p:cNvSpPr txBox="1">
            <a:spLocks/>
          </p:cNvSpPr>
          <p:nvPr/>
        </p:nvSpPr>
        <p:spPr>
          <a:xfrm>
            <a:off x="8596560" y="6453336"/>
            <a:ext cx="439936" cy="268139"/>
          </a:xfrm>
          <a:prstGeom prst="rect">
            <a:avLst/>
          </a:prstGeom>
          <a:noFill/>
        </p:spPr>
        <p:txBody>
          <a:bodyPr/>
          <a:lstStyle>
            <a:defPPr>
              <a:defRPr lang="en-US"/>
            </a:defPPr>
            <a:lvl1pPr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1pPr>
            <a:lvl2pPr marL="457200"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2pPr>
            <a:lvl3pPr marL="914400"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3pPr>
            <a:lvl4pPr marL="1371600"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4pPr>
            <a:lvl5pPr marL="1828800"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5pPr>
            <a:lvl6pPr marL="22860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6pPr>
            <a:lvl7pPr marL="27432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7pPr>
            <a:lvl8pPr marL="32004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8pPr>
            <a:lvl9pPr marL="36576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9pPr>
          </a:lstStyle>
          <a:p>
            <a:fld id="{A8CE6954-BE5C-4CC2-A1BE-4C55A18293ED}" type="slidenum">
              <a:rPr lang="en-US" altLang="en-US" sz="1200" smtClean="0"/>
              <a:pPr/>
              <a:t>4</a:t>
            </a:fld>
            <a:endParaRPr lang="en-US" altLang="en-US" sz="1200" dirty="0"/>
          </a:p>
        </p:txBody>
      </p:sp>
    </p:spTree>
    <p:extLst>
      <p:ext uri="{BB962C8B-B14F-4D97-AF65-F5344CB8AC3E}">
        <p14:creationId xmlns:p14="http://schemas.microsoft.com/office/powerpoint/2010/main" val="2725762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b="1" i="1" dirty="0"/>
              <a:t>ESSA</a:t>
            </a:r>
            <a:r>
              <a:rPr lang="en-US" b="1" dirty="0"/>
              <a:t> Title I, Part A: </a:t>
            </a:r>
            <a:r>
              <a:rPr lang="en-US" b="1" i="1" dirty="0"/>
              <a:t>Standards</a:t>
            </a:r>
          </a:p>
        </p:txBody>
      </p:sp>
      <p:sp>
        <p:nvSpPr>
          <p:cNvPr id="3" name="Content Placeholder 2"/>
          <p:cNvSpPr>
            <a:spLocks noGrp="1"/>
          </p:cNvSpPr>
          <p:nvPr>
            <p:ph idx="1"/>
          </p:nvPr>
        </p:nvSpPr>
        <p:spPr>
          <a:xfrm>
            <a:off x="457200" y="1916832"/>
            <a:ext cx="8229600" cy="4572000"/>
          </a:xfrm>
        </p:spPr>
        <p:txBody>
          <a:bodyPr anchor="ctr"/>
          <a:lstStyle/>
          <a:p>
            <a:pPr marL="274320" indent="-274320">
              <a:spcAft>
                <a:spcPts val="600"/>
              </a:spcAft>
              <a:buClr>
                <a:schemeClr val="tx2"/>
              </a:buClr>
            </a:pPr>
            <a:r>
              <a:rPr lang="en-US" sz="2800" dirty="0"/>
              <a:t>Standards aligned with college and career skills; defers to states on how to define such alignment</a:t>
            </a:r>
          </a:p>
          <a:p>
            <a:pPr marL="274320" indent="-274320">
              <a:spcAft>
                <a:spcPts val="600"/>
              </a:spcAft>
              <a:buClr>
                <a:schemeClr val="tx2"/>
              </a:buClr>
            </a:pPr>
            <a:r>
              <a:rPr lang="en-US" sz="2800" dirty="0"/>
              <a:t>Not subject to USDE approval. </a:t>
            </a:r>
          </a:p>
          <a:p>
            <a:pPr marL="274320" indent="-274320">
              <a:spcAft>
                <a:spcPts val="600"/>
              </a:spcAft>
              <a:buClr>
                <a:schemeClr val="tx2"/>
              </a:buClr>
            </a:pPr>
            <a:r>
              <a:rPr lang="en-US" sz="2800" dirty="0"/>
              <a:t>USDE may not mandate or incentivize adoption of certain standards.</a:t>
            </a:r>
          </a:p>
          <a:p>
            <a:pPr marL="274320" indent="-274320">
              <a:spcAft>
                <a:spcPts val="600"/>
              </a:spcAft>
              <a:buClr>
                <a:schemeClr val="tx2"/>
              </a:buClr>
            </a:pPr>
            <a:r>
              <a:rPr lang="en-US" sz="2800" dirty="0"/>
              <a:t>States may revise standards without approval.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b="1" i="1" dirty="0"/>
              <a:t>ESSA</a:t>
            </a:r>
            <a:r>
              <a:rPr lang="en-US" b="1" dirty="0"/>
              <a:t> Title I, Part A: </a:t>
            </a:r>
            <a:r>
              <a:rPr lang="en-US" b="1" i="1" dirty="0"/>
              <a:t>Assessments </a:t>
            </a:r>
          </a:p>
        </p:txBody>
      </p:sp>
      <p:sp>
        <p:nvSpPr>
          <p:cNvPr id="3" name="Content Placeholder 2"/>
          <p:cNvSpPr>
            <a:spLocks noGrp="1"/>
          </p:cNvSpPr>
          <p:nvPr>
            <p:ph idx="1"/>
          </p:nvPr>
        </p:nvSpPr>
        <p:spPr>
          <a:xfrm>
            <a:off x="457200" y="1549896"/>
            <a:ext cx="8229600" cy="4831432"/>
          </a:xfrm>
          <a:noFill/>
        </p:spPr>
        <p:txBody>
          <a:bodyPr anchor="ctr"/>
          <a:lstStyle/>
          <a:p>
            <a:pPr marL="274320" lvl="1" indent="-274320">
              <a:spcBef>
                <a:spcPts val="600"/>
              </a:spcBef>
              <a:spcAft>
                <a:spcPts val="600"/>
              </a:spcAft>
              <a:buClr>
                <a:schemeClr val="tx2"/>
              </a:buClr>
              <a:buFont typeface="Arial" pitchFamily="34" charset="0"/>
              <a:buChar char="•"/>
              <a:tabLst>
                <a:tab pos="973138" algn="l"/>
              </a:tabLst>
            </a:pPr>
            <a:r>
              <a:rPr lang="en-US" dirty="0"/>
              <a:t>Districts may administer a nationally-recognized high school academic assessment in lieu of state assessment </a:t>
            </a:r>
          </a:p>
          <a:p>
            <a:pPr marL="674370" lvl="2" indent="-274320">
              <a:spcBef>
                <a:spcPts val="600"/>
              </a:spcBef>
              <a:spcAft>
                <a:spcPts val="600"/>
              </a:spcAft>
              <a:buClr>
                <a:schemeClr val="tx2"/>
              </a:buClr>
              <a:buFont typeface="Wingdings" pitchFamily="2" charset="2"/>
              <a:buChar char="Ø"/>
              <a:tabLst>
                <a:tab pos="973138" algn="l"/>
              </a:tabLst>
            </a:pPr>
            <a:r>
              <a:rPr lang="en-US" sz="2800" dirty="0"/>
              <a:t>Must be aligned to state standards and other requirements</a:t>
            </a:r>
          </a:p>
          <a:p>
            <a:pPr marL="274320" lvl="1" indent="-274320">
              <a:spcBef>
                <a:spcPts val="600"/>
              </a:spcBef>
              <a:spcAft>
                <a:spcPts val="600"/>
              </a:spcAft>
              <a:buFont typeface="Arial" pitchFamily="34" charset="0"/>
              <a:buChar char="•"/>
              <a:tabLst>
                <a:tab pos="973138" algn="l"/>
              </a:tabLst>
            </a:pPr>
            <a:r>
              <a:rPr lang="en-US" dirty="0"/>
              <a:t>States may cap assessment time </a:t>
            </a:r>
          </a:p>
        </p:txBody>
      </p:sp>
      <p:sp>
        <p:nvSpPr>
          <p:cNvPr id="4" name="Slide Number Placeholder 3"/>
          <p:cNvSpPr txBox="1">
            <a:spLocks/>
          </p:cNvSpPr>
          <p:nvPr/>
        </p:nvSpPr>
        <p:spPr>
          <a:xfrm>
            <a:off x="8596560" y="6453336"/>
            <a:ext cx="439936" cy="268139"/>
          </a:xfrm>
          <a:prstGeom prst="rect">
            <a:avLst/>
          </a:prstGeom>
          <a:noFill/>
        </p:spPr>
        <p:txBody>
          <a:bodyPr/>
          <a:lstStyle>
            <a:defPPr>
              <a:defRPr lang="en-US"/>
            </a:defPPr>
            <a:lvl1pPr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1pPr>
            <a:lvl2pPr marL="457200"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2pPr>
            <a:lvl3pPr marL="914400"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3pPr>
            <a:lvl4pPr marL="1371600"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4pPr>
            <a:lvl5pPr marL="1828800"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5pPr>
            <a:lvl6pPr marL="22860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6pPr>
            <a:lvl7pPr marL="27432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7pPr>
            <a:lvl8pPr marL="32004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8pPr>
            <a:lvl9pPr marL="36576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9pPr>
          </a:lstStyle>
          <a:p>
            <a:fld id="{A8CE6954-BE5C-4CC2-A1BE-4C55A18293ED}" type="slidenum">
              <a:rPr lang="en-US" altLang="en-US" sz="1200" smtClean="0"/>
              <a:pPr/>
              <a:t>6</a:t>
            </a:fld>
            <a:endParaRPr lang="en-US" altLang="en-US" sz="1200" dirty="0"/>
          </a:p>
        </p:txBody>
      </p:sp>
    </p:spTree>
    <p:extLst>
      <p:ext uri="{BB962C8B-B14F-4D97-AF65-F5344CB8AC3E}">
        <p14:creationId xmlns:p14="http://schemas.microsoft.com/office/powerpoint/2010/main" val="4268836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i="1" dirty="0"/>
              <a:t>ESSA</a:t>
            </a:r>
            <a:r>
              <a:rPr lang="en-US" b="1" dirty="0"/>
              <a:t> Title I, Part A: </a:t>
            </a:r>
            <a:r>
              <a:rPr lang="en-US" b="1" i="1" dirty="0"/>
              <a:t>Accountability </a:t>
            </a:r>
          </a:p>
        </p:txBody>
      </p:sp>
      <p:sp>
        <p:nvSpPr>
          <p:cNvPr id="3" name="Content Placeholder 2"/>
          <p:cNvSpPr>
            <a:spLocks noGrp="1"/>
          </p:cNvSpPr>
          <p:nvPr>
            <p:ph idx="1"/>
          </p:nvPr>
        </p:nvSpPr>
        <p:spPr>
          <a:xfrm>
            <a:off x="467544" y="1628800"/>
            <a:ext cx="8229600" cy="4572000"/>
          </a:xfrm>
        </p:spPr>
        <p:txBody>
          <a:bodyPr/>
          <a:lstStyle/>
          <a:p>
            <a:pPr marL="274320" lvl="2" indent="-274320">
              <a:buClr>
                <a:schemeClr val="tx2"/>
              </a:buClr>
              <a:buFont typeface="Arial" panose="020B0604020202020204" pitchFamily="34" charset="0"/>
              <a:buChar char="•"/>
            </a:pPr>
            <a:r>
              <a:rPr lang="en-US" sz="2600" dirty="0"/>
              <a:t>Must include long-term goals and interim progress measures</a:t>
            </a:r>
          </a:p>
          <a:p>
            <a:pPr marL="274320" lvl="2" indent="-274320">
              <a:buClr>
                <a:schemeClr val="tx2"/>
              </a:buClr>
              <a:buFont typeface="Arial" panose="020B0604020202020204" pitchFamily="34" charset="0"/>
              <a:buChar char="•"/>
            </a:pPr>
            <a:r>
              <a:rPr lang="en-US" sz="2600" dirty="0"/>
              <a:t>Components</a:t>
            </a:r>
            <a:r>
              <a:rPr lang="en-US" sz="2600" dirty="0">
                <a:solidFill>
                  <a:srgbClr val="000000"/>
                </a:solidFill>
              </a:rPr>
              <a:t>: </a:t>
            </a:r>
          </a:p>
          <a:p>
            <a:pPr marL="640080" lvl="1" indent="-457200">
              <a:buClr>
                <a:schemeClr val="tx2"/>
              </a:buClr>
              <a:buFont typeface="+mj-lt"/>
              <a:buAutoNum type="arabicPeriod"/>
            </a:pPr>
            <a:r>
              <a:rPr lang="en-US" sz="2600" dirty="0">
                <a:solidFill>
                  <a:srgbClr val="000000"/>
                </a:solidFill>
              </a:rPr>
              <a:t>Academic proficiency on state assessments</a:t>
            </a:r>
          </a:p>
          <a:p>
            <a:pPr marL="640080" lvl="1" indent="-457200">
              <a:buClr>
                <a:schemeClr val="tx2"/>
              </a:buClr>
              <a:buFont typeface="+mj-lt"/>
              <a:buAutoNum type="arabicPeriod"/>
            </a:pPr>
            <a:r>
              <a:rPr lang="en-US" sz="2600" dirty="0">
                <a:solidFill>
                  <a:srgbClr val="000000"/>
                </a:solidFill>
              </a:rPr>
              <a:t>Graduation rates for high school</a:t>
            </a:r>
          </a:p>
          <a:p>
            <a:pPr marL="640080" lvl="1" indent="-457200">
              <a:buClr>
                <a:schemeClr val="tx2"/>
              </a:buClr>
              <a:buFont typeface="+mj-lt"/>
              <a:buAutoNum type="arabicPeriod"/>
            </a:pPr>
            <a:r>
              <a:rPr lang="en-US" sz="2600" dirty="0">
                <a:solidFill>
                  <a:srgbClr val="000000"/>
                </a:solidFill>
              </a:rPr>
              <a:t>English Language Proficiency </a:t>
            </a:r>
          </a:p>
          <a:p>
            <a:pPr marL="640080" lvl="1" indent="-457200">
              <a:buClr>
                <a:schemeClr val="tx2"/>
              </a:buClr>
              <a:buFont typeface="+mj-lt"/>
              <a:buAutoNum type="arabicPeriod"/>
            </a:pPr>
            <a:r>
              <a:rPr lang="en-US" sz="2600" dirty="0">
                <a:solidFill>
                  <a:srgbClr val="000000"/>
                </a:solidFill>
              </a:rPr>
              <a:t>Growth or another statewide academic indicator for K-8 schools</a:t>
            </a:r>
          </a:p>
          <a:p>
            <a:pPr marL="640080" lvl="1" indent="-457200">
              <a:buClr>
                <a:schemeClr val="tx2"/>
              </a:buClr>
              <a:buFont typeface="+mj-lt"/>
              <a:buAutoNum type="arabicPeriod"/>
            </a:pPr>
            <a:r>
              <a:rPr lang="en-US" sz="2600" dirty="0">
                <a:solidFill>
                  <a:srgbClr val="000000"/>
                </a:solidFill>
              </a:rPr>
              <a:t>At least one (1) other state-set indicator of school quality or student success</a:t>
            </a:r>
          </a:p>
        </p:txBody>
      </p:sp>
      <p:sp>
        <p:nvSpPr>
          <p:cNvPr id="4" name="Slide Number Placeholder 3"/>
          <p:cNvSpPr txBox="1">
            <a:spLocks/>
          </p:cNvSpPr>
          <p:nvPr/>
        </p:nvSpPr>
        <p:spPr>
          <a:xfrm>
            <a:off x="8596560" y="6453336"/>
            <a:ext cx="439936" cy="268139"/>
          </a:xfrm>
          <a:prstGeom prst="rect">
            <a:avLst/>
          </a:prstGeom>
          <a:noFill/>
        </p:spPr>
        <p:txBody>
          <a:bodyPr/>
          <a:lstStyle>
            <a:defPPr>
              <a:defRPr lang="en-US"/>
            </a:defPPr>
            <a:lvl1pPr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1pPr>
            <a:lvl2pPr marL="457200"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2pPr>
            <a:lvl3pPr marL="914400"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3pPr>
            <a:lvl4pPr marL="1371600"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4pPr>
            <a:lvl5pPr marL="1828800"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5pPr>
            <a:lvl6pPr marL="22860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6pPr>
            <a:lvl7pPr marL="27432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7pPr>
            <a:lvl8pPr marL="32004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8pPr>
            <a:lvl9pPr marL="36576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9pPr>
          </a:lstStyle>
          <a:p>
            <a:fld id="{A8CE6954-BE5C-4CC2-A1BE-4C55A18293ED}" type="slidenum">
              <a:rPr lang="en-US" altLang="en-US" sz="1200" smtClean="0"/>
              <a:pPr/>
              <a:t>7</a:t>
            </a:fld>
            <a:endParaRPr lang="en-US" altLang="en-US" sz="1200" dirty="0"/>
          </a:p>
        </p:txBody>
      </p:sp>
    </p:spTree>
    <p:extLst>
      <p:ext uri="{BB962C8B-B14F-4D97-AF65-F5344CB8AC3E}">
        <p14:creationId xmlns:p14="http://schemas.microsoft.com/office/powerpoint/2010/main" val="1541162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b="1" dirty="0"/>
              <a:t>ESSA Title I, Part A : </a:t>
            </a:r>
            <a:r>
              <a:rPr lang="en-US" b="1" i="1" dirty="0"/>
              <a:t>Accountability </a:t>
            </a:r>
            <a:endParaRPr lang="en-US" dirty="0"/>
          </a:p>
        </p:txBody>
      </p:sp>
      <p:sp>
        <p:nvSpPr>
          <p:cNvPr id="3" name="Content Placeholder 2"/>
          <p:cNvSpPr>
            <a:spLocks noGrp="1"/>
          </p:cNvSpPr>
          <p:nvPr>
            <p:ph idx="1"/>
          </p:nvPr>
        </p:nvSpPr>
        <p:spPr>
          <a:xfrm>
            <a:off x="457200" y="1828800"/>
            <a:ext cx="8229600" cy="4572000"/>
          </a:xfrm>
        </p:spPr>
        <p:txBody>
          <a:bodyPr anchor="ctr"/>
          <a:lstStyle/>
          <a:p>
            <a:pPr marL="274320" lvl="1" indent="-274320">
              <a:spcAft>
                <a:spcPts val="600"/>
              </a:spcAft>
              <a:buClr>
                <a:schemeClr val="tx2"/>
              </a:buClr>
              <a:buFont typeface="Arial" pitchFamily="34" charset="0"/>
              <a:buChar char="•"/>
            </a:pPr>
            <a:r>
              <a:rPr lang="en-US" sz="2600" dirty="0"/>
              <a:t>“Much greater weight" to academic indicators than to other indicators.</a:t>
            </a:r>
          </a:p>
          <a:p>
            <a:pPr marL="274320" lvl="1" indent="-274320">
              <a:spcAft>
                <a:spcPts val="600"/>
              </a:spcAft>
              <a:buClr>
                <a:schemeClr val="tx2"/>
              </a:buClr>
              <a:buFont typeface="Arial" pitchFamily="34" charset="0"/>
              <a:buChar char="•"/>
            </a:pPr>
            <a:r>
              <a:rPr lang="en-US" sz="2600" dirty="0"/>
              <a:t>Must measure 95 percent of all students and 95 percent of each student subgroup. </a:t>
            </a:r>
          </a:p>
          <a:p>
            <a:pPr marL="822325" lvl="2" indent="-196850">
              <a:spcAft>
                <a:spcPts val="600"/>
              </a:spcAft>
              <a:buClr>
                <a:schemeClr val="tx2"/>
              </a:buClr>
              <a:buFont typeface="Wingdings" pitchFamily="2" charset="2"/>
              <a:buChar char="Ø"/>
            </a:pPr>
            <a:r>
              <a:rPr lang="en-US" sz="2600" dirty="0"/>
              <a:t> Opt-outs included in the 95 percent calculation</a:t>
            </a:r>
            <a:endParaRPr lang="en-US" sz="2600" dirty="0">
              <a:solidFill>
                <a:srgbClr val="000000"/>
              </a:solidFill>
            </a:endParaRPr>
          </a:p>
          <a:p>
            <a:pPr marL="273050" indent="-273050">
              <a:spcAft>
                <a:spcPts val="600"/>
              </a:spcAft>
              <a:buClr>
                <a:schemeClr val="tx2"/>
              </a:buClr>
            </a:pPr>
            <a:r>
              <a:rPr lang="en-US" sz="2600" dirty="0"/>
              <a:t>Former ELs are included for up to four (4) years in ELL subgroup</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21040" cy="1066800"/>
          </a:xfrm>
        </p:spPr>
        <p:txBody>
          <a:bodyPr/>
          <a:lstStyle/>
          <a:p>
            <a:r>
              <a:rPr lang="en-US" sz="3800" b="1" i="1" dirty="0"/>
              <a:t>ESSA</a:t>
            </a:r>
            <a:r>
              <a:rPr lang="en-US" sz="3800" b="1" dirty="0"/>
              <a:t> Title I, Part A : </a:t>
            </a:r>
            <a:r>
              <a:rPr lang="en-US" sz="3800" b="1" i="1" dirty="0"/>
              <a:t>School Improvement </a:t>
            </a:r>
          </a:p>
        </p:txBody>
      </p:sp>
      <p:sp>
        <p:nvSpPr>
          <p:cNvPr id="3" name="Content Placeholder 2"/>
          <p:cNvSpPr>
            <a:spLocks noGrp="1"/>
          </p:cNvSpPr>
          <p:nvPr>
            <p:ph idx="1"/>
          </p:nvPr>
        </p:nvSpPr>
        <p:spPr>
          <a:xfrm>
            <a:off x="457200" y="1556792"/>
            <a:ext cx="8229600" cy="4846320"/>
          </a:xfrm>
        </p:spPr>
        <p:txBody>
          <a:bodyPr anchor="ctr"/>
          <a:lstStyle/>
          <a:p>
            <a:pPr marL="274320" indent="-274320" algn="ctr">
              <a:buClr>
                <a:schemeClr val="tx2"/>
              </a:buClr>
              <a:buNone/>
            </a:pPr>
            <a:r>
              <a:rPr lang="en-US" sz="2600" b="1" dirty="0">
                <a:solidFill>
                  <a:srgbClr val="000000"/>
                </a:solidFill>
              </a:rPr>
              <a:t>Identification and differentiation of schools:</a:t>
            </a:r>
          </a:p>
          <a:p>
            <a:pPr marL="0" lvl="1" indent="-274320">
              <a:buClr>
                <a:schemeClr val="tx2"/>
              </a:buClr>
              <a:buFont typeface="+mj-lt"/>
              <a:buAutoNum type="arabicPeriod"/>
            </a:pPr>
            <a:r>
              <a:rPr lang="en-US" sz="2200" b="1" dirty="0">
                <a:solidFill>
                  <a:srgbClr val="000000"/>
                </a:solidFill>
              </a:rPr>
              <a:t>“Comprehensive” Support and Improvement: </a:t>
            </a:r>
          </a:p>
          <a:p>
            <a:pPr marL="548640" lvl="3" indent="-274320">
              <a:buClr>
                <a:schemeClr val="tx2"/>
              </a:buClr>
              <a:buFont typeface="Arial" pitchFamily="34" charset="0"/>
              <a:buChar char="•"/>
            </a:pPr>
            <a:r>
              <a:rPr lang="en-US" sz="2200" dirty="0">
                <a:solidFill>
                  <a:srgbClr val="000000"/>
                </a:solidFill>
              </a:rPr>
              <a:t>Lowest-performing 5% of Title I schools</a:t>
            </a:r>
          </a:p>
          <a:p>
            <a:pPr marL="548640" lvl="3" indent="-274320">
              <a:buClr>
                <a:schemeClr val="tx2"/>
              </a:buClr>
              <a:buFont typeface="Arial" pitchFamily="34" charset="0"/>
              <a:buChar char="•"/>
            </a:pPr>
            <a:r>
              <a:rPr lang="en-US" sz="2200" dirty="0">
                <a:solidFill>
                  <a:srgbClr val="000000"/>
                </a:solidFill>
              </a:rPr>
              <a:t>High schools with &lt;67% graduation rates</a:t>
            </a:r>
          </a:p>
          <a:p>
            <a:pPr marL="548640" lvl="3" indent="-274320">
              <a:buClr>
                <a:schemeClr val="tx2"/>
              </a:buClr>
              <a:buFont typeface="Arial" pitchFamily="34" charset="0"/>
              <a:buChar char="•"/>
            </a:pPr>
            <a:r>
              <a:rPr lang="en-US" sz="2200" dirty="0">
                <a:solidFill>
                  <a:srgbClr val="000000"/>
                </a:solidFill>
              </a:rPr>
              <a:t>Schools with underperforming subgroups that do not improve after a state-determined number of years</a:t>
            </a:r>
          </a:p>
          <a:p>
            <a:pPr marL="1312863" lvl="1" indent="-274320">
              <a:buNone/>
              <a:tabLst>
                <a:tab pos="1371600" algn="l"/>
              </a:tabLst>
            </a:pPr>
            <a:endParaRPr lang="en-US" sz="1000" dirty="0">
              <a:solidFill>
                <a:srgbClr val="000000"/>
              </a:solidFill>
            </a:endParaRPr>
          </a:p>
          <a:p>
            <a:pPr marL="0" lvl="1" indent="-274320">
              <a:buClr>
                <a:schemeClr val="tx2"/>
              </a:buClr>
              <a:buFont typeface="+mj-lt"/>
              <a:buAutoNum type="arabicPeriod" startAt="2"/>
              <a:tabLst>
                <a:tab pos="1371600" algn="l"/>
              </a:tabLst>
            </a:pPr>
            <a:r>
              <a:rPr lang="en-US" sz="2200" b="1" dirty="0">
                <a:solidFill>
                  <a:srgbClr val="000000"/>
                </a:solidFill>
              </a:rPr>
              <a:t>“Targeted” Support and Improvement: </a:t>
            </a:r>
          </a:p>
          <a:p>
            <a:pPr marL="548640" lvl="3" indent="-274320">
              <a:buClr>
                <a:schemeClr val="tx2"/>
              </a:buClr>
              <a:buFont typeface="Arial" pitchFamily="34" charset="0"/>
              <a:buChar char="•"/>
            </a:pPr>
            <a:r>
              <a:rPr lang="en-US" sz="2200" dirty="0">
                <a:solidFill>
                  <a:srgbClr val="000000"/>
                </a:solidFill>
              </a:rPr>
              <a:t>Schools with consistently underperforming subgroups (NJ defines)</a:t>
            </a:r>
          </a:p>
          <a:p>
            <a:pPr marL="548640" lvl="3" indent="-274320">
              <a:buClr>
                <a:schemeClr val="tx2"/>
              </a:buClr>
              <a:buFont typeface="Arial" pitchFamily="34" charset="0"/>
              <a:buChar char="•"/>
            </a:pPr>
            <a:r>
              <a:rPr lang="en-US" sz="2200" dirty="0"/>
              <a:t>Targeted schools that do not show improvement transition to Comprehensive Support and Improvement</a:t>
            </a:r>
          </a:p>
        </p:txBody>
      </p:sp>
      <p:sp>
        <p:nvSpPr>
          <p:cNvPr id="4" name="Slide Number Placeholder 3"/>
          <p:cNvSpPr txBox="1">
            <a:spLocks/>
          </p:cNvSpPr>
          <p:nvPr/>
        </p:nvSpPr>
        <p:spPr>
          <a:xfrm>
            <a:off x="8596560" y="6453336"/>
            <a:ext cx="439936" cy="268139"/>
          </a:xfrm>
          <a:prstGeom prst="rect">
            <a:avLst/>
          </a:prstGeom>
          <a:noFill/>
        </p:spPr>
        <p:txBody>
          <a:bodyPr/>
          <a:lstStyle>
            <a:defPPr>
              <a:defRPr lang="en-US"/>
            </a:defPPr>
            <a:lvl1pPr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1pPr>
            <a:lvl2pPr marL="457200"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2pPr>
            <a:lvl3pPr marL="914400"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3pPr>
            <a:lvl4pPr marL="1371600"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4pPr>
            <a:lvl5pPr marL="1828800"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5pPr>
            <a:lvl6pPr marL="22860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6pPr>
            <a:lvl7pPr marL="27432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7pPr>
            <a:lvl8pPr marL="32004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8pPr>
            <a:lvl9pPr marL="36576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9pPr>
          </a:lstStyle>
          <a:p>
            <a:fld id="{A8CE6954-BE5C-4CC2-A1BE-4C55A18293ED}" type="slidenum">
              <a:rPr lang="en-US" altLang="en-US" sz="1200" smtClean="0"/>
              <a:pPr/>
              <a:t>9</a:t>
            </a:fld>
            <a:endParaRPr lang="en-US" altLang="en-US" sz="1200" dirty="0"/>
          </a:p>
        </p:txBody>
      </p:sp>
    </p:spTree>
    <p:extLst>
      <p:ext uri="{BB962C8B-B14F-4D97-AF65-F5344CB8AC3E}">
        <p14:creationId xmlns:p14="http://schemas.microsoft.com/office/powerpoint/2010/main" val="2521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2814</TotalTime>
  <Words>1216</Words>
  <Application>Microsoft Office PowerPoint</Application>
  <PresentationFormat>On-screen Show (4:3)</PresentationFormat>
  <Paragraphs>164</Paragraphs>
  <Slides>20</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ＭＳ Ｐゴシック</vt:lpstr>
      <vt:lpstr>Arial</vt:lpstr>
      <vt:lpstr>Arial Narrow</vt:lpstr>
      <vt:lpstr>Calibri</vt:lpstr>
      <vt:lpstr>Georgia</vt:lpstr>
      <vt:lpstr>Palatino</vt:lpstr>
      <vt:lpstr>Wingdings</vt:lpstr>
      <vt:lpstr>Wingdings 2</vt:lpstr>
      <vt:lpstr>Office Theme</vt:lpstr>
      <vt:lpstr>Title I, Part A &amp; Title III, Part A  Changes Under ESSA</vt:lpstr>
      <vt:lpstr>Title I, Part A: Intent and Purpose</vt:lpstr>
      <vt:lpstr>Title I - A Brief History</vt:lpstr>
      <vt:lpstr>Every Student Succeeds Act (ESSA)</vt:lpstr>
      <vt:lpstr>ESSA Title I, Part A: Standards</vt:lpstr>
      <vt:lpstr>ESSA Title I, Part A: Assessments </vt:lpstr>
      <vt:lpstr>ESSA Title I, Part A: Accountability </vt:lpstr>
      <vt:lpstr>ESSA Title I, Part A : Accountability </vt:lpstr>
      <vt:lpstr>ESSA Title I, Part A : School Improvement </vt:lpstr>
      <vt:lpstr>ESSA Title I, Part A: School Improvement </vt:lpstr>
      <vt:lpstr>ESSA Title I, Part A: School Improvement </vt:lpstr>
      <vt:lpstr>ESSA Title I, Part A: School Eligibility</vt:lpstr>
      <vt:lpstr>Title III, Part A: Intents and Purpose</vt:lpstr>
      <vt:lpstr>ESSA Title III, Part A</vt:lpstr>
      <vt:lpstr>ESSA Title III, Part B (General Provisions) </vt:lpstr>
      <vt:lpstr>Expected Timeline for ESSA Activities</vt:lpstr>
      <vt:lpstr>Impacts to Districts for 2016-17</vt:lpstr>
      <vt:lpstr>ESSA: Resources &amp; Next Steps</vt:lpstr>
      <vt:lpstr>PowerPoint Presentation</vt:lpstr>
      <vt:lpstr>Thank You!</vt:lpstr>
    </vt:vector>
  </TitlesOfParts>
  <Company>NJDOE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dfletche</dc:creator>
  <cp:lastModifiedBy>Donna Evangelista</cp:lastModifiedBy>
  <cp:revision>182</cp:revision>
  <dcterms:created xsi:type="dcterms:W3CDTF">2013-02-07T16:35:31Z</dcterms:created>
  <dcterms:modified xsi:type="dcterms:W3CDTF">2016-06-09T18:38:41Z</dcterms:modified>
</cp:coreProperties>
</file>