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 id="2147483674" r:id="rId2"/>
  </p:sldMasterIdLst>
  <p:notesMasterIdLst>
    <p:notesMasterId r:id="rId16"/>
  </p:notesMasterIdLst>
  <p:handoutMasterIdLst>
    <p:handoutMasterId r:id="rId17"/>
  </p:handoutMasterIdLst>
  <p:sldIdLst>
    <p:sldId id="1174" r:id="rId3"/>
    <p:sldId id="1343" r:id="rId4"/>
    <p:sldId id="1404" r:id="rId5"/>
    <p:sldId id="1405" r:id="rId6"/>
    <p:sldId id="1406" r:id="rId7"/>
    <p:sldId id="1407" r:id="rId8"/>
    <p:sldId id="1399" r:id="rId9"/>
    <p:sldId id="1387" r:id="rId10"/>
    <p:sldId id="1403" r:id="rId11"/>
    <p:sldId id="1253" r:id="rId12"/>
    <p:sldId id="1350" r:id="rId13"/>
    <p:sldId id="1351" r:id="rId14"/>
    <p:sldId id="1408"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0">
          <p15:clr>
            <a:srgbClr val="A4A3A4"/>
          </p15:clr>
        </p15:guide>
        <p15:guide id="3" orient="horz" pos="480" userDrawn="1">
          <p15:clr>
            <a:srgbClr val="A4A3A4"/>
          </p15:clr>
        </p15:guide>
        <p15:guide id="4" orient="horz" pos="1152" userDrawn="1">
          <p15:clr>
            <a:srgbClr val="A4A3A4"/>
          </p15:clr>
        </p15:guide>
        <p15:guide id="5" orient="horz" pos="3888" userDrawn="1">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brown" initials="k" lastIdx="2" clrIdx="0"/>
  <p:cmAuthor id="1" name="Angelo, Matthew" initials="AM" lastIdx="4" clrIdx="1"/>
  <p:cmAuthor id="2" name="Pasculli, Diana" initials="PD" lastIdx="459" clrIdx="2">
    <p:extLst/>
  </p:cmAuthor>
  <p:cmAuthor id="3" name="Kedda Williams" initials="KW" lastIdx="1" clrIdx="3">
    <p:extLst/>
  </p:cmAuthor>
  <p:cmAuthor id="4" name="SophieGreen" initials="S" lastIdx="25" clrIdx="4">
    <p:extLst/>
  </p:cmAuthor>
  <p:cmAuthor id="5" name="Riddlesperger, James" initials="RJ" lastIdx="27" clrIdx="5">
    <p:extLst/>
  </p:cmAuthor>
  <p:cmAuthor id="6" name="Hayin Kim" initials="HK" lastIdx="2" clrIdx="6">
    <p:extLst/>
  </p:cmAuthor>
  <p:cmAuthor id="7" name="Ila Deshmukh Towery" initials="IDT" lastIdx="77" clrIdx="7">
    <p:extLst>
      <p:ext uri="{19B8F6BF-5375-455C-9EA6-DF929625EA0E}">
        <p15:presenceInfo xmlns:p15="http://schemas.microsoft.com/office/powerpoint/2012/main" userId="Ila Deshmukh Towery" providerId="None"/>
      </p:ext>
    </p:extLst>
  </p:cmAuthor>
  <p:cmAuthor id="8" name="Priti Sanghani" initials="PS" lastIdx="12" clrIdx="8">
    <p:extLst>
      <p:ext uri="{19B8F6BF-5375-455C-9EA6-DF929625EA0E}">
        <p15:presenceInfo xmlns:p15="http://schemas.microsoft.com/office/powerpoint/2012/main" userId="Priti Sanghani" providerId="None"/>
      </p:ext>
    </p:extLst>
  </p:cmAuthor>
  <p:cmAuthor id="9" name="Regen, Jill" initials="RJ" lastIdx="187" clrIdx="9">
    <p:extLst>
      <p:ext uri="{19B8F6BF-5375-455C-9EA6-DF929625EA0E}">
        <p15:presenceInfo xmlns:p15="http://schemas.microsoft.com/office/powerpoint/2012/main" userId="S-1-5-21-2017986614-23424109-2091147243-38865" providerId="AD"/>
      </p:ext>
    </p:extLst>
  </p:cmAuthor>
  <p:cmAuthor id="10" name="Heidi Guarino" initials="HG" lastIdx="26" clrIdx="10">
    <p:extLst>
      <p:ext uri="{19B8F6BF-5375-455C-9EA6-DF929625EA0E}">
        <p15:presenceInfo xmlns:p15="http://schemas.microsoft.com/office/powerpoint/2012/main" userId="b9878d09d5f4d455" providerId="Windows Live"/>
      </p:ext>
    </p:extLst>
  </p:cmAuthor>
  <p:cmAuthor id="11" name="Shulman, Peter" initials="SP" lastIdx="111" clrIdx="11">
    <p:extLst>
      <p:ext uri="{19B8F6BF-5375-455C-9EA6-DF929625EA0E}">
        <p15:presenceInfo xmlns:p15="http://schemas.microsoft.com/office/powerpoint/2012/main" userId="S-1-5-21-2017986614-23424109-2091147243-30694" providerId="AD"/>
      </p:ext>
    </p:extLst>
  </p:cmAuthor>
  <p:cmAuthor id="12" name="Harrington, Kimberley" initials="HK" lastIdx="37" clrIdx="12">
    <p:extLst>
      <p:ext uri="{19B8F6BF-5375-455C-9EA6-DF929625EA0E}">
        <p15:presenceInfo xmlns:p15="http://schemas.microsoft.com/office/powerpoint/2012/main" userId="S-1-5-21-2017986614-23424109-2091147243-34892" providerId="AD"/>
      </p:ext>
    </p:extLst>
  </p:cmAuthor>
  <p:cmAuthor id="13" name="Wills, Rebecca" initials="WR" lastIdx="20" clrIdx="13">
    <p:extLst>
      <p:ext uri="{19B8F6BF-5375-455C-9EA6-DF929625EA0E}">
        <p15:presenceInfo xmlns:p15="http://schemas.microsoft.com/office/powerpoint/2012/main" userId="S-1-5-21-2017986614-23424109-2091147243-44441" providerId="AD"/>
      </p:ext>
    </p:extLst>
  </p:cmAuthor>
  <p:cmAuthor id="14" name="Saenz, David" initials="SD" lastIdx="87" clrIdx="14">
    <p:extLst>
      <p:ext uri="{19B8F6BF-5375-455C-9EA6-DF929625EA0E}">
        <p15:presenceInfo xmlns:p15="http://schemas.microsoft.com/office/powerpoint/2012/main" userId="S-1-5-21-2017986614-23424109-2091147243-40089" providerId="AD"/>
      </p:ext>
    </p:extLst>
  </p:cmAuthor>
  <p:cmAuthor id="15" name="James Riddlesperger" initials="" lastIdx="2" clrIdx="15"/>
  <p:cmAuthor id="16" name="jregen" initials="j" lastIdx="3" clrIdx="16"/>
  <p:cmAuthor id="17" name="Walsh, Elizabeth" initials="WE" lastIdx="76" clrIdx="17">
    <p:extLst>
      <p:ext uri="{19B8F6BF-5375-455C-9EA6-DF929625EA0E}">
        <p15:presenceInfo xmlns:p15="http://schemas.microsoft.com/office/powerpoint/2012/main" userId="S-1-5-21-2017986614-23424109-2091147243-48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D"/>
    <a:srgbClr val="339966"/>
    <a:srgbClr val="9966FF"/>
    <a:srgbClr val="D05727"/>
    <a:srgbClr val="FFDC6D"/>
    <a:srgbClr val="0D5072"/>
    <a:srgbClr val="178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24" autoAdjust="0"/>
    <p:restoredTop sz="95405" autoAdjust="0"/>
  </p:normalViewPr>
  <p:slideViewPr>
    <p:cSldViewPr>
      <p:cViewPr varScale="1">
        <p:scale>
          <a:sx n="82" d="100"/>
          <a:sy n="82" d="100"/>
        </p:scale>
        <p:origin x="1104" y="58"/>
      </p:cViewPr>
      <p:guideLst>
        <p:guide orient="horz" pos="912"/>
        <p:guide pos="2880"/>
        <p:guide orient="horz" pos="480"/>
        <p:guide orient="horz" pos="1152"/>
        <p:guide orient="horz" pos="3888"/>
      </p:guideLst>
    </p:cSldViewPr>
  </p:slideViewPr>
  <p:outlineViewPr>
    <p:cViewPr>
      <p:scale>
        <a:sx n="33" d="100"/>
        <a:sy n="33" d="100"/>
      </p:scale>
      <p:origin x="0" y="-1668"/>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4" d="100"/>
          <a:sy n="54" d="100"/>
        </p:scale>
        <p:origin x="2814" y="72"/>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5">
                  <a:lumMod val="60000"/>
                  <a:lumOff val="40000"/>
                </a:schemeClr>
              </a:solidFill>
            </c:spPr>
          </c:dPt>
          <c:dPt>
            <c:idx val="1"/>
            <c:bubble3D val="0"/>
            <c:spPr>
              <a:solidFill>
                <a:srgbClr val="FFC000"/>
              </a:solidFill>
            </c:spPr>
          </c:dPt>
          <c:dPt>
            <c:idx val="2"/>
            <c:bubble3D val="0"/>
            <c:spPr>
              <a:solidFill>
                <a:schemeClr val="bg1">
                  <a:lumMod val="75000"/>
                </a:schemeClr>
              </a:solidFill>
            </c:spPr>
          </c:dPt>
          <c:dPt>
            <c:idx val="3"/>
            <c:bubble3D val="0"/>
            <c:spPr>
              <a:solidFill>
                <a:schemeClr val="tx2"/>
              </a:solidFill>
            </c:spPr>
          </c:dPt>
          <c:cat>
            <c:strRef>
              <c:f>Sheet1!$A$2:$A$5</c:f>
              <c:strCache>
                <c:ptCount val="4"/>
                <c:pt idx="0">
                  <c:v>White</c:v>
                </c:pt>
                <c:pt idx="1">
                  <c:v>African American</c:v>
                </c:pt>
                <c:pt idx="2">
                  <c:v>Economically Disadvantaged</c:v>
                </c:pt>
                <c:pt idx="3">
                  <c:v>All Students</c:v>
                </c:pt>
              </c:strCache>
            </c:strRef>
          </c:cat>
          <c:val>
            <c:numRef>
              <c:f>Sheet1!$B$2:$B$5</c:f>
              <c:numCache>
                <c:formatCode>0.00%</c:formatCode>
                <c:ptCount val="4"/>
                <c:pt idx="0">
                  <c:v>0.16666600000000001</c:v>
                </c:pt>
                <c:pt idx="1">
                  <c:v>0.16666600000000001</c:v>
                </c:pt>
                <c:pt idx="2">
                  <c:v>0.16666600000000001</c:v>
                </c:pt>
                <c:pt idx="3" formatCode="0%">
                  <c:v>0.5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62" tIns="46632" rIns="93262" bIns="46632" rtlCol="0"/>
          <a:lstStyle>
            <a:lvl1pPr algn="l">
              <a:defRPr sz="1300"/>
            </a:lvl1pPr>
          </a:lstStyle>
          <a:p>
            <a:endParaRPr lang="en-US"/>
          </a:p>
        </p:txBody>
      </p:sp>
      <p:sp>
        <p:nvSpPr>
          <p:cNvPr id="3" name="Date Placeholder 2"/>
          <p:cNvSpPr>
            <a:spLocks noGrp="1"/>
          </p:cNvSpPr>
          <p:nvPr>
            <p:ph type="dt" sz="quarter" idx="1"/>
          </p:nvPr>
        </p:nvSpPr>
        <p:spPr>
          <a:xfrm>
            <a:off x="3978131" y="1"/>
            <a:ext cx="3043343" cy="465455"/>
          </a:xfrm>
          <a:prstGeom prst="rect">
            <a:avLst/>
          </a:prstGeom>
        </p:spPr>
        <p:txBody>
          <a:bodyPr vert="horz" lIns="93262" tIns="46632" rIns="93262" bIns="46632" rtlCol="0"/>
          <a:lstStyle>
            <a:lvl1pPr algn="r">
              <a:defRPr sz="1300"/>
            </a:lvl1pPr>
          </a:lstStyle>
          <a:p>
            <a:fld id="{E711840D-0683-43EE-ADD6-5FA1DFD45E28}" type="datetimeFigureOut">
              <a:rPr lang="en-US" smtClean="0"/>
              <a:pPr/>
              <a:t>9/27/2017</a:t>
            </a:fld>
            <a:endParaRPr lang="en-US"/>
          </a:p>
        </p:txBody>
      </p:sp>
      <p:sp>
        <p:nvSpPr>
          <p:cNvPr id="4" name="Footer Placeholder 3"/>
          <p:cNvSpPr>
            <a:spLocks noGrp="1"/>
          </p:cNvSpPr>
          <p:nvPr>
            <p:ph type="ftr" sz="quarter" idx="2"/>
          </p:nvPr>
        </p:nvSpPr>
        <p:spPr>
          <a:xfrm>
            <a:off x="0" y="8842034"/>
            <a:ext cx="3043343" cy="465455"/>
          </a:xfrm>
          <a:prstGeom prst="rect">
            <a:avLst/>
          </a:prstGeom>
        </p:spPr>
        <p:txBody>
          <a:bodyPr vert="horz" lIns="93262" tIns="46632" rIns="93262" bIns="46632" rtlCol="0" anchor="b"/>
          <a:lstStyle>
            <a:lvl1pPr algn="l">
              <a:defRPr sz="1300"/>
            </a:lvl1pPr>
          </a:lstStyle>
          <a:p>
            <a:endParaRPr lang="en-US"/>
          </a:p>
        </p:txBody>
      </p:sp>
      <p:sp>
        <p:nvSpPr>
          <p:cNvPr id="5" name="Slide Number Placeholder 4"/>
          <p:cNvSpPr>
            <a:spLocks noGrp="1"/>
          </p:cNvSpPr>
          <p:nvPr>
            <p:ph type="sldNum" sz="quarter" idx="3"/>
          </p:nvPr>
        </p:nvSpPr>
        <p:spPr>
          <a:xfrm>
            <a:off x="3978131" y="8842034"/>
            <a:ext cx="3043343" cy="465455"/>
          </a:xfrm>
          <a:prstGeom prst="rect">
            <a:avLst/>
          </a:prstGeom>
        </p:spPr>
        <p:txBody>
          <a:bodyPr vert="horz" lIns="93262" tIns="46632" rIns="93262" bIns="46632" rtlCol="0" anchor="b"/>
          <a:lstStyle>
            <a:lvl1pPr algn="r">
              <a:defRPr sz="1300"/>
            </a:lvl1pPr>
          </a:lstStyle>
          <a:p>
            <a:fld id="{DF058702-DF71-4FC6-9013-469E3D5E953D}" type="slidenum">
              <a:rPr lang="en-US" smtClean="0"/>
              <a:pPr/>
              <a:t>‹#›</a:t>
            </a:fld>
            <a:endParaRPr lang="en-US"/>
          </a:p>
        </p:txBody>
      </p:sp>
    </p:spTree>
    <p:extLst>
      <p:ext uri="{BB962C8B-B14F-4D97-AF65-F5344CB8AC3E}">
        <p14:creationId xmlns:p14="http://schemas.microsoft.com/office/powerpoint/2010/main" val="17227108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62" tIns="46632" rIns="93262" bIns="46632" rtlCol="0"/>
          <a:lstStyle>
            <a:lvl1pPr algn="l">
              <a:defRPr sz="1300"/>
            </a:lvl1pPr>
          </a:lstStyle>
          <a:p>
            <a:endParaRPr lang="en-US"/>
          </a:p>
        </p:txBody>
      </p:sp>
      <p:sp>
        <p:nvSpPr>
          <p:cNvPr id="3" name="Date Placeholder 2"/>
          <p:cNvSpPr>
            <a:spLocks noGrp="1"/>
          </p:cNvSpPr>
          <p:nvPr>
            <p:ph type="dt" idx="1"/>
          </p:nvPr>
        </p:nvSpPr>
        <p:spPr>
          <a:xfrm>
            <a:off x="3978131" y="1"/>
            <a:ext cx="3043343" cy="465455"/>
          </a:xfrm>
          <a:prstGeom prst="rect">
            <a:avLst/>
          </a:prstGeom>
        </p:spPr>
        <p:txBody>
          <a:bodyPr vert="horz" lIns="93262" tIns="46632" rIns="93262" bIns="46632" rtlCol="0"/>
          <a:lstStyle>
            <a:lvl1pPr algn="r">
              <a:defRPr sz="1300"/>
            </a:lvl1pPr>
          </a:lstStyle>
          <a:p>
            <a:fld id="{1D87339E-6DD0-4B8A-99CA-B19D1AEBA850}" type="datetimeFigureOut">
              <a:rPr lang="en-US" smtClean="0"/>
              <a:pPr/>
              <a:t>9/27/2017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62" tIns="46632" rIns="93262" bIns="46632" rtlCol="0" anchor="ctr"/>
          <a:lstStyle/>
          <a:p>
            <a:endParaRPr lang="en-US"/>
          </a:p>
        </p:txBody>
      </p:sp>
      <p:sp>
        <p:nvSpPr>
          <p:cNvPr id="5" name="Notes Placeholder 4"/>
          <p:cNvSpPr>
            <a:spLocks noGrp="1"/>
          </p:cNvSpPr>
          <p:nvPr>
            <p:ph type="body" sz="quarter" idx="3"/>
          </p:nvPr>
        </p:nvSpPr>
        <p:spPr>
          <a:xfrm>
            <a:off x="702311" y="4421826"/>
            <a:ext cx="5618480" cy="4189095"/>
          </a:xfrm>
          <a:prstGeom prst="rect">
            <a:avLst/>
          </a:prstGeom>
        </p:spPr>
        <p:txBody>
          <a:bodyPr vert="horz" lIns="93262" tIns="46632" rIns="93262" bIns="466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4"/>
            <a:ext cx="3043343" cy="465455"/>
          </a:xfrm>
          <a:prstGeom prst="rect">
            <a:avLst/>
          </a:prstGeom>
        </p:spPr>
        <p:txBody>
          <a:bodyPr vert="horz" lIns="93262" tIns="46632" rIns="93262" bIns="46632"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4"/>
            <a:ext cx="3043343" cy="465455"/>
          </a:xfrm>
          <a:prstGeom prst="rect">
            <a:avLst/>
          </a:prstGeom>
        </p:spPr>
        <p:txBody>
          <a:bodyPr vert="horz" lIns="93262" tIns="46632" rIns="93262" bIns="46632" rtlCol="0" anchor="b"/>
          <a:lstStyle>
            <a:lvl1pPr algn="r">
              <a:defRPr sz="1300"/>
            </a:lvl1pPr>
          </a:lstStyle>
          <a:p>
            <a:fld id="{593D8012-DC34-472B-8493-722ACF7D6641}" type="slidenum">
              <a:rPr lang="en-US" smtClean="0"/>
              <a:pPr/>
              <a:t>‹#›</a:t>
            </a:fld>
            <a:endParaRPr lang="en-US"/>
          </a:p>
        </p:txBody>
      </p:sp>
    </p:spTree>
    <p:extLst>
      <p:ext uri="{BB962C8B-B14F-4D97-AF65-F5344CB8AC3E}">
        <p14:creationId xmlns:p14="http://schemas.microsoft.com/office/powerpoint/2010/main" val="80043826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Script: </a:t>
            </a:r>
          </a:p>
          <a:p>
            <a:r>
              <a:rPr lang="en-US" b="1" dirty="0"/>
              <a:t>Introduce yourself, quickly move to next slide.</a:t>
            </a:r>
          </a:p>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425" indent="-271317">
              <a:defRPr>
                <a:solidFill>
                  <a:schemeClr val="tx1"/>
                </a:solidFill>
                <a:latin typeface="Arial" panose="020B0604020202020204" pitchFamily="34" charset="0"/>
                <a:ea typeface="ＭＳ Ｐゴシック" panose="020B0600070205080204" pitchFamily="34" charset="-128"/>
              </a:defRPr>
            </a:lvl2pPr>
            <a:lvl3pPr marL="1085267" indent="-217054">
              <a:defRPr>
                <a:solidFill>
                  <a:schemeClr val="tx1"/>
                </a:solidFill>
                <a:latin typeface="Arial" panose="020B0604020202020204" pitchFamily="34" charset="0"/>
                <a:ea typeface="ＭＳ Ｐゴシック" panose="020B0600070205080204" pitchFamily="34" charset="-128"/>
              </a:defRPr>
            </a:lvl3pPr>
            <a:lvl4pPr marL="1519375" indent="-217054">
              <a:defRPr>
                <a:solidFill>
                  <a:schemeClr val="tx1"/>
                </a:solidFill>
                <a:latin typeface="Arial" panose="020B0604020202020204" pitchFamily="34" charset="0"/>
                <a:ea typeface="ＭＳ Ｐゴシック" panose="020B0600070205080204" pitchFamily="34" charset="-128"/>
              </a:defRPr>
            </a:lvl4pPr>
            <a:lvl5pPr marL="1953483" indent="-217054">
              <a:defRPr>
                <a:solidFill>
                  <a:schemeClr val="tx1"/>
                </a:solidFill>
                <a:latin typeface="Arial" panose="020B0604020202020204" pitchFamily="34" charset="0"/>
                <a:ea typeface="ＭＳ Ｐゴシック" panose="020B0600070205080204" pitchFamily="34" charset="-128"/>
              </a:defRPr>
            </a:lvl5pPr>
            <a:lvl6pPr marL="2387590" indent="-2170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1696" indent="-2170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5803" indent="-2170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89910" indent="-2170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B52F6D-A541-4A7A-BFEF-679D4F6A6779}" type="slidenum">
              <a:rPr lang="en-US" altLang="en-US" smtClean="0">
                <a:latin typeface="Calibri" panose="020F0502020204030204" pitchFamily="34" charset="0"/>
              </a:rPr>
              <a:pPr/>
              <a:t>1</a:t>
            </a:fld>
            <a:endParaRPr lang="en-US" altLang="en-US" dirty="0">
              <a:latin typeface="Calibri" panose="020F0502020204030204" pitchFamily="34" charset="0"/>
            </a:endParaRPr>
          </a:p>
        </p:txBody>
      </p:sp>
    </p:spTree>
    <p:extLst>
      <p:ext uri="{BB962C8B-B14F-4D97-AF65-F5344CB8AC3E}">
        <p14:creationId xmlns:p14="http://schemas.microsoft.com/office/powerpoint/2010/main" val="4252397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smtClean="0">
                <a:ea typeface="ＭＳ Ｐゴシック" panose="020B0600070205080204" pitchFamily="34" charset="-128"/>
              </a:rPr>
              <a:t>Script:</a:t>
            </a:r>
          </a:p>
          <a:p>
            <a:r>
              <a:rPr lang="en-US" dirty="0"/>
              <a:t>Let’s explore this concept with a hypothetical example: Picture a sample school with 1000 students. In the school there are 3 subgroups of students:</a:t>
            </a:r>
          </a:p>
          <a:p>
            <a:pPr lvl="0"/>
            <a:r>
              <a:rPr lang="en-US" dirty="0"/>
              <a:t>The first has 700 white students.</a:t>
            </a:r>
          </a:p>
          <a:p>
            <a:pPr lvl="0"/>
            <a:r>
              <a:rPr lang="en-US" dirty="0"/>
              <a:t>The second has 300 African American students, and </a:t>
            </a:r>
          </a:p>
          <a:p>
            <a:pPr lvl="0"/>
            <a:r>
              <a:rPr lang="en-US" dirty="0"/>
              <a:t>The third has 150 Economically Disadvantaged students, which includes both white and African American students.</a:t>
            </a:r>
          </a:p>
          <a:p>
            <a:r>
              <a:rPr lang="en-US" dirty="0"/>
              <a:t> </a:t>
            </a:r>
          </a:p>
          <a:p>
            <a:r>
              <a:rPr lang="en-US" dirty="0"/>
              <a:t>Now let’s look at the pie chart on the right. On the left side of the chart is the “all students” category. This represents the performance for all students in the school and makes up 50% of the total math proficiency score for this school.</a:t>
            </a:r>
          </a:p>
          <a:p>
            <a:r>
              <a:rPr lang="en-US" dirty="0"/>
              <a:t> </a:t>
            </a:r>
          </a:p>
          <a:p>
            <a:r>
              <a:rPr lang="en-US" dirty="0"/>
              <a:t>On the right side of the chart, the remaining 50% gets distributed equally between each of the 3 subgroups. In other words, 50% is divided by 3, which makes each subgroup’s weight 16.7%. What this graph is trying to illustrate is that even though each subgroup has a different number of students, each will factor in equally to the calculation. </a:t>
            </a:r>
          </a:p>
          <a:p>
            <a:r>
              <a:rPr lang="en-US" dirty="0"/>
              <a:t> </a:t>
            </a:r>
          </a:p>
          <a:p>
            <a:r>
              <a:rPr lang="en-US" dirty="0"/>
              <a:t>We believe that this process ensures that, even if a subgroup is relatively small in relation to the total student population, its performance factors meaningfully into the calculation to determine a school’s performance on each indicator. We believe that this will make it easier to see and address within-school achievement gaps.</a:t>
            </a:r>
            <a:endParaRPr lang="en-US" altLang="en-US" b="1" dirty="0">
              <a:ea typeface="ＭＳ Ｐゴシック" panose="020B0600070205080204"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391" indent="-271303">
              <a:defRPr>
                <a:solidFill>
                  <a:schemeClr val="tx1"/>
                </a:solidFill>
                <a:latin typeface="Arial" panose="020B0604020202020204" pitchFamily="34" charset="0"/>
                <a:ea typeface="ＭＳ Ｐゴシック" panose="020B0600070205080204" pitchFamily="34" charset="-128"/>
              </a:defRPr>
            </a:lvl2pPr>
            <a:lvl3pPr marL="1085213" indent="-217042">
              <a:defRPr>
                <a:solidFill>
                  <a:schemeClr val="tx1"/>
                </a:solidFill>
                <a:latin typeface="Arial" panose="020B0604020202020204" pitchFamily="34" charset="0"/>
                <a:ea typeface="ＭＳ Ｐゴシック" panose="020B0600070205080204" pitchFamily="34" charset="-128"/>
              </a:defRPr>
            </a:lvl3pPr>
            <a:lvl4pPr marL="1519299" indent="-217042">
              <a:defRPr>
                <a:solidFill>
                  <a:schemeClr val="tx1"/>
                </a:solidFill>
                <a:latin typeface="Arial" panose="020B0604020202020204" pitchFamily="34" charset="0"/>
                <a:ea typeface="ＭＳ Ｐゴシック" panose="020B0600070205080204" pitchFamily="34" charset="-128"/>
              </a:defRPr>
            </a:lvl4pPr>
            <a:lvl5pPr marL="1953386" indent="-217042">
              <a:defRPr>
                <a:solidFill>
                  <a:schemeClr val="tx1"/>
                </a:solidFill>
                <a:latin typeface="Arial" panose="020B0604020202020204" pitchFamily="34" charset="0"/>
                <a:ea typeface="ＭＳ Ｐゴシック" panose="020B0600070205080204" pitchFamily="34" charset="-128"/>
              </a:defRPr>
            </a:lvl5pPr>
            <a:lvl6pPr marL="2387471" indent="-21704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1557" indent="-21704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5641" indent="-21704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89727" indent="-217042"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7015785-34CF-4A6F-AD68-E242BC1ABF2A}" type="slidenum">
              <a:rPr lang="en-US" altLang="en-US" smtClean="0">
                <a:solidFill>
                  <a:prstClr val="black"/>
                </a:solidFill>
                <a:latin typeface="Calibri" panose="020F0502020204030204" pitchFamily="34" charset="0"/>
              </a:rPr>
              <a:pPr/>
              <a:t>10</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4077190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marL="257175" indent="-257175">
              <a:buFont typeface="Wingdings" panose="05000000000000000000" pitchFamily="2" charset="2"/>
              <a:buChar char="ü"/>
            </a:pPr>
            <a:r>
              <a:rPr lang="en-US" sz="1200" kern="1200" dirty="0" smtClean="0">
                <a:solidFill>
                  <a:schemeClr val="accent5">
                    <a:lumMod val="75000"/>
                  </a:schemeClr>
                </a:solidFill>
                <a:latin typeface="+mn-lt"/>
                <a:ea typeface="+mn-ea"/>
                <a:cs typeface="+mn-cs"/>
              </a:rPr>
              <a:t>Alignment of DOE support – three levels of intensity:</a:t>
            </a:r>
          </a:p>
          <a:p>
            <a:pPr marL="557213" lvl="1" indent="-214313">
              <a:buFont typeface="Wingdings" panose="05000000000000000000" pitchFamily="2" charset="2"/>
              <a:buChar char="ü"/>
            </a:pPr>
            <a:r>
              <a:rPr lang="en-US" sz="1200" kern="1200" dirty="0" smtClean="0">
                <a:solidFill>
                  <a:schemeClr val="accent5">
                    <a:lumMod val="75000"/>
                  </a:schemeClr>
                </a:solidFill>
                <a:latin typeface="+mn-lt"/>
                <a:ea typeface="+mn-ea"/>
                <a:cs typeface="+mn-cs"/>
              </a:rPr>
              <a:t>Level 1 – general supports for all</a:t>
            </a:r>
          </a:p>
          <a:p>
            <a:pPr marL="557213" lvl="1" indent="-214313">
              <a:buFont typeface="Wingdings" panose="05000000000000000000" pitchFamily="2" charset="2"/>
              <a:buChar char="ü"/>
            </a:pPr>
            <a:r>
              <a:rPr lang="en-US" sz="1200" kern="1200" dirty="0" smtClean="0">
                <a:solidFill>
                  <a:schemeClr val="accent5">
                    <a:lumMod val="75000"/>
                  </a:schemeClr>
                </a:solidFill>
                <a:latin typeface="+mn-lt"/>
                <a:ea typeface="+mn-ea"/>
                <a:cs typeface="+mn-cs"/>
              </a:rPr>
              <a:t>Level 2 – targeted supports (LEAs that have schools identified as in need of targeted support and improvement and/or district improvement plans based on NJQSAC) </a:t>
            </a:r>
          </a:p>
          <a:p>
            <a:pPr marL="557213" lvl="1" indent="-214313">
              <a:buFont typeface="Wingdings" panose="05000000000000000000" pitchFamily="2" charset="2"/>
              <a:buChar char="ü"/>
            </a:pPr>
            <a:r>
              <a:rPr lang="en-US" sz="1200" kern="1200" dirty="0" smtClean="0">
                <a:solidFill>
                  <a:schemeClr val="accent5">
                    <a:lumMod val="75000"/>
                  </a:schemeClr>
                </a:solidFill>
                <a:latin typeface="+mn-lt"/>
                <a:ea typeface="+mn-ea"/>
                <a:cs typeface="+mn-cs"/>
              </a:rPr>
              <a:t>Level 3 – most intensive level of support (Priority/Focus, Comprehensive/3 or more Targeted, DIP as a result of QSAC)</a:t>
            </a:r>
          </a:p>
          <a:p>
            <a:r>
              <a:rPr lang="en-US" altLang="en-US" b="1" dirty="0" smtClean="0">
                <a:ea typeface="ＭＳ Ｐゴシック" panose="020B0600070205080204" pitchFamily="34" charset="-128"/>
              </a:rPr>
              <a:t>Get Robin’s input</a:t>
            </a:r>
          </a:p>
          <a:p>
            <a:endParaRPr lang="en-US" altLang="en-US" b="1" dirty="0" smtClean="0">
              <a:ea typeface="ＭＳ Ｐゴシック" panose="020B0600070205080204" pitchFamily="34" charset="-128"/>
            </a:endParaRPr>
          </a:p>
          <a:p>
            <a:r>
              <a:rPr lang="en-US" altLang="en-US" b="1" dirty="0" smtClean="0">
                <a:ea typeface="ＭＳ Ｐゴシック" panose="020B0600070205080204" pitchFamily="34" charset="-128"/>
              </a:rPr>
              <a:t>Script:</a:t>
            </a:r>
          </a:p>
          <a:p>
            <a:r>
              <a:rPr lang="en-US" altLang="en-US" b="1" dirty="0" smtClean="0">
                <a:ea typeface="ＭＳ Ｐゴシック" panose="020B0600070205080204" pitchFamily="34" charset="-128"/>
              </a:rPr>
              <a:t>Over the next year, New Jersey plans to review various plans and integrate our support into a holistic delivery model to districts.</a:t>
            </a:r>
          </a:p>
          <a:p>
            <a:r>
              <a:rPr lang="en-US" dirty="0" smtClean="0"/>
              <a:t>To accomplish these goals, New Jersey plans to transition to a tiered system of support for schools, in the same way many</a:t>
            </a:r>
            <a:r>
              <a:rPr lang="en-US" baseline="0" dirty="0" smtClean="0"/>
              <a:t> schools tier their supports and interventions for students.  With this approach we will</a:t>
            </a:r>
            <a:r>
              <a:rPr lang="en-US" dirty="0" smtClean="0"/>
              <a:t> ensure schools are receiving the </a:t>
            </a:r>
            <a:r>
              <a:rPr lang="en-US" b="1" dirty="0" smtClean="0"/>
              <a:t>appropriate</a:t>
            </a:r>
            <a:r>
              <a:rPr lang="en-US" dirty="0" smtClean="0"/>
              <a:t> level of support given school performance as indicated through the ESSA accountability system. The Office of Strategic Alignment will work with offices across the NJDOE</a:t>
            </a:r>
            <a:r>
              <a:rPr lang="en-US" baseline="0" dirty="0" smtClean="0"/>
              <a:t> to review data, support district and school needs assessments, target supports and monitor district and school progress toward long term ESSA goals.  </a:t>
            </a:r>
            <a:endParaRPr lang="en-US" dirty="0" smtClean="0"/>
          </a:p>
          <a:p>
            <a:r>
              <a:rPr lang="en-US" dirty="0" smtClean="0"/>
              <a:t> </a:t>
            </a:r>
          </a:p>
          <a:p>
            <a:r>
              <a:rPr lang="en-US" dirty="0" smtClean="0"/>
              <a:t>This tiered system will be comprised of 3 levels of support: </a:t>
            </a:r>
          </a:p>
          <a:p>
            <a:pPr marL="165253" indent="-165253">
              <a:buFont typeface="Arial" panose="020B0604020202020204" pitchFamily="34" charset="0"/>
              <a:buChar char="•"/>
            </a:pPr>
            <a:r>
              <a:rPr lang="en-US" b="1" dirty="0" smtClean="0"/>
              <a:t>Level 3</a:t>
            </a:r>
            <a:r>
              <a:rPr lang="en-US" dirty="0" smtClean="0"/>
              <a:t> will be the most intensive level of support.  Districts with schools identified as in need of comprehensive support and </a:t>
            </a:r>
            <a:r>
              <a:rPr lang="en-US" b="1" dirty="0" smtClean="0"/>
              <a:t>districts with a significant number of schools in need of targeted support </a:t>
            </a:r>
            <a:r>
              <a:rPr lang="en-US" dirty="0" smtClean="0"/>
              <a:t>will receive this level of support. These districts may also have challenges identified through New Jersey QSAC. Support at this level will be led by the Office</a:t>
            </a:r>
            <a:r>
              <a:rPr lang="en-US" baseline="0" dirty="0" smtClean="0"/>
              <a:t> of Comprehensive Support which includes 4 </a:t>
            </a:r>
            <a:r>
              <a:rPr lang="en-US" dirty="0" smtClean="0"/>
              <a:t>regional Comprehensive</a:t>
            </a:r>
            <a:r>
              <a:rPr lang="en-US" baseline="0" dirty="0" smtClean="0"/>
              <a:t> Support and Improvement Teams (CSITs).  County office staff and </a:t>
            </a:r>
            <a:r>
              <a:rPr lang="en-US" dirty="0" smtClean="0"/>
              <a:t>other NJDOE staff will work with the CSITs to provide support where appropriate, based on district, school and student needs.</a:t>
            </a:r>
          </a:p>
          <a:p>
            <a:pPr marL="165253" indent="-165253">
              <a:buFont typeface="Arial" panose="020B0604020202020204" pitchFamily="34" charset="0"/>
              <a:buChar char="•"/>
            </a:pPr>
            <a:endParaRPr lang="en-US" dirty="0" smtClean="0"/>
          </a:p>
          <a:p>
            <a:pPr marL="165253" indent="-165253">
              <a:buFont typeface="Arial" panose="020B0604020202020204" pitchFamily="34" charset="0"/>
              <a:buChar char="•"/>
            </a:pPr>
            <a:r>
              <a:rPr lang="en-US" b="1" dirty="0" smtClean="0"/>
              <a:t>Level 2</a:t>
            </a:r>
            <a:r>
              <a:rPr lang="en-US" dirty="0" smtClean="0"/>
              <a:t> support will be provided to districts with schools identified as in need of targeted support and to districts that have been identified through a New Jersey QSAC review as in need of limited support. This level of support will include level 1 supports</a:t>
            </a:r>
            <a:r>
              <a:rPr lang="en-US" baseline="0" dirty="0" smtClean="0"/>
              <a:t> as well as opportunities for </a:t>
            </a:r>
            <a:r>
              <a:rPr lang="en-US" dirty="0" smtClean="0"/>
              <a:t>coaching by the New Jersey Department of Education, or, where appropriate, other providers of professional development, as determined by district, school</a:t>
            </a:r>
            <a:r>
              <a:rPr lang="en-US" baseline="0" dirty="0" smtClean="0"/>
              <a:t> following their review of data and determination of </a:t>
            </a:r>
            <a:r>
              <a:rPr lang="en-US" dirty="0" smtClean="0"/>
              <a:t>student needs. </a:t>
            </a:r>
            <a:r>
              <a:rPr lang="en-US" b="1" dirty="0" smtClean="0"/>
              <a:t>AT this level, DISTRICTS</a:t>
            </a:r>
            <a:r>
              <a:rPr lang="en-US" b="1" baseline="0" dirty="0" smtClean="0"/>
              <a:t> have primary responsibility to oversee the development and implementation of improvement plans.  </a:t>
            </a:r>
            <a:endParaRPr lang="en-US" b="1" dirty="0" smtClean="0"/>
          </a:p>
          <a:p>
            <a:pPr marL="165253" indent="-165253">
              <a:buFont typeface="Arial" panose="020B0604020202020204" pitchFamily="34" charset="0"/>
              <a:buChar char="•"/>
            </a:pPr>
            <a:endParaRPr lang="en-US" dirty="0" smtClean="0"/>
          </a:p>
          <a:p>
            <a:pPr marL="165253" indent="-165253">
              <a:buFont typeface="Arial" panose="020B0604020202020204" pitchFamily="34" charset="0"/>
              <a:buChar char="•"/>
            </a:pPr>
            <a:r>
              <a:rPr lang="en-US" b="1" dirty="0" smtClean="0"/>
              <a:t>Level 1</a:t>
            </a:r>
            <a:r>
              <a:rPr lang="en-US" dirty="0" smtClean="0"/>
              <a:t> support is a general and universal level of support provided by the New Jersey Department of Education to all schools and districts.  This will include the provision of guidance materials, tools for assessing needs and planning,  trainings, and other supports to ensure schools and districts are empowered to make decisions to best meet students’ needs.</a:t>
            </a:r>
            <a:endParaRPr lang="en-US" altLang="en-US" b="1" dirty="0" smtClean="0">
              <a:ea typeface="ＭＳ Ｐゴシック" panose="020B0600070205080204" pitchFamily="34" charset="-128"/>
            </a:endParaRPr>
          </a:p>
          <a:p>
            <a:endParaRPr lang="en-US" dirty="0" smtClean="0"/>
          </a:p>
          <a:p>
            <a:endParaRPr lang="en-US" b="0" baseline="0" dirty="0" smtClean="0">
              <a:ea typeface="ＭＳ Ｐゴシック" panose="020B0600070205080204" pitchFamily="34" charset="-128"/>
            </a:endParaRPr>
          </a:p>
          <a:p>
            <a:r>
              <a:rPr lang="en-US" b="0" baseline="0" dirty="0" smtClean="0">
                <a:ea typeface="ＭＳ Ｐゴシック" panose="020B0600070205080204" pitchFamily="34" charset="-128"/>
              </a:rPr>
              <a:t>Moving through continuous improvement from alignment to implementation, there’s still much work to be done.</a:t>
            </a:r>
            <a:r>
              <a:rPr lang="en-US" b="0" baseline="0" dirty="0" smtClean="0">
                <a:ea typeface="+mn-ea"/>
              </a:rPr>
              <a:t> This is just a toe step into the water for the work that’s about to begin.</a:t>
            </a:r>
          </a:p>
          <a:p>
            <a:r>
              <a:rPr lang="en-US" b="1" baseline="0" dirty="0" smtClean="0">
                <a:ea typeface="+mn-ea"/>
              </a:rPr>
              <a:t>Our commitment will continue to be focused on student learning as we foster collaboration both within the Department of Education and around the state as a model for this work.</a:t>
            </a:r>
          </a:p>
          <a:p>
            <a:pPr marL="168978" indent="-168978">
              <a:buFont typeface="Arial" panose="020B0604020202020204" pitchFamily="34" charset="0"/>
              <a:buChar char="•"/>
            </a:pPr>
            <a:endParaRPr lang="en-US" dirty="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695418" indent="-267468">
              <a:defRPr>
                <a:solidFill>
                  <a:schemeClr val="tx1"/>
                </a:solidFill>
                <a:latin typeface="Arial" panose="020B0604020202020204" pitchFamily="34" charset="0"/>
                <a:ea typeface="ＭＳ Ｐゴシック" panose="020B0600070205080204" pitchFamily="34" charset="-128"/>
              </a:defRPr>
            </a:lvl2pPr>
            <a:lvl3pPr marL="1069875" indent="-213974">
              <a:defRPr>
                <a:solidFill>
                  <a:schemeClr val="tx1"/>
                </a:solidFill>
                <a:latin typeface="Arial" panose="020B0604020202020204" pitchFamily="34" charset="0"/>
                <a:ea typeface="ＭＳ Ｐゴシック" panose="020B0600070205080204" pitchFamily="34" charset="-128"/>
              </a:defRPr>
            </a:lvl3pPr>
            <a:lvl4pPr marL="1497826" indent="-213974">
              <a:defRPr>
                <a:solidFill>
                  <a:schemeClr val="tx1"/>
                </a:solidFill>
                <a:latin typeface="Arial" panose="020B0604020202020204" pitchFamily="34" charset="0"/>
                <a:ea typeface="ＭＳ Ｐゴシック" panose="020B0600070205080204" pitchFamily="34" charset="-128"/>
              </a:defRPr>
            </a:lvl4pPr>
            <a:lvl5pPr marL="1925774" indent="-213974">
              <a:defRPr>
                <a:solidFill>
                  <a:schemeClr val="tx1"/>
                </a:solidFill>
                <a:latin typeface="Arial" panose="020B0604020202020204" pitchFamily="34" charset="0"/>
                <a:ea typeface="ＭＳ Ｐゴシック" panose="020B0600070205080204" pitchFamily="34" charset="-128"/>
              </a:defRPr>
            </a:lvl5pPr>
            <a:lvl6pPr marL="2353724" indent="-21397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781675" indent="-21397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09623" indent="-21397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37574" indent="-21397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6EBF9D6-C525-4F60-9A22-F5C59C300AF0}" type="slidenum">
              <a:rPr lang="en-US" altLang="en-US" smtClean="0">
                <a:latin typeface="Calibri" panose="020F0502020204030204" pitchFamily="34" charset="0"/>
              </a:rPr>
              <a:pPr/>
              <a:t>11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05706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forward- add hyperlinks, email, </a:t>
            </a:r>
            <a:r>
              <a:rPr lang="en-US" dirty="0" err="1" smtClean="0"/>
              <a:t>etc</a:t>
            </a:r>
            <a:endParaRPr lang="en-US" dirty="0" smtClean="0"/>
          </a:p>
          <a:p>
            <a:endParaRPr lang="en-US" sz="1200" dirty="0" smtClean="0"/>
          </a:p>
          <a:p>
            <a:pPr marL="457200" indent="-457200">
              <a:buFont typeface="Arial" panose="020B0604020202020204" pitchFamily="34" charset="0"/>
              <a:buChar char="•"/>
            </a:pPr>
            <a:r>
              <a:rPr lang="en-US" sz="1200" dirty="0" smtClean="0"/>
              <a:t>Assisting all districts to build their </a:t>
            </a:r>
            <a:r>
              <a:rPr lang="en-US" sz="1200" i="1" dirty="0" smtClean="0"/>
              <a:t>ESSA</a:t>
            </a:r>
            <a:r>
              <a:rPr lang="en-US" sz="1200" dirty="0" smtClean="0"/>
              <a:t> plans</a:t>
            </a:r>
          </a:p>
          <a:p>
            <a:pPr marL="457200" indent="-457200">
              <a:buFont typeface="Arial" panose="020B0604020202020204" pitchFamily="34" charset="0"/>
              <a:buChar char="•"/>
            </a:pPr>
            <a:r>
              <a:rPr lang="en-US" sz="1200" dirty="0" smtClean="0"/>
              <a:t>Providing improved data to inform decision making – performance reports</a:t>
            </a:r>
          </a:p>
          <a:p>
            <a:pPr marL="457200" indent="-457200">
              <a:buFont typeface="Arial" panose="020B0604020202020204" pitchFamily="34" charset="0"/>
              <a:buChar char="•"/>
            </a:pPr>
            <a:r>
              <a:rPr lang="en-US" sz="1200" dirty="0" smtClean="0"/>
              <a:t>Supporting districts directly on key state initiatives (Algebra I, Early Literacy, Chronic Absenteeism, </a:t>
            </a:r>
            <a:r>
              <a:rPr lang="en-US" sz="1200" dirty="0" err="1" smtClean="0"/>
              <a:t>etc</a:t>
            </a:r>
            <a:r>
              <a:rPr lang="en-US" sz="1200" dirty="0" smtClean="0"/>
              <a:t>…)</a:t>
            </a:r>
          </a:p>
          <a:p>
            <a:pPr marL="457200" indent="-457200">
              <a:buFont typeface="Arial" panose="020B0604020202020204" pitchFamily="34" charset="0"/>
              <a:buChar char="•"/>
            </a:pPr>
            <a:r>
              <a:rPr lang="en-US" sz="1200" dirty="0" smtClean="0"/>
              <a:t>Providing targeted programmatic support as requested</a:t>
            </a:r>
          </a:p>
          <a:p>
            <a:pPr marL="457200" indent="-457200">
              <a:buFont typeface="Arial" panose="020B0604020202020204" pitchFamily="34" charset="0"/>
              <a:buChar char="•"/>
            </a:pPr>
            <a:r>
              <a:rPr lang="en-US" sz="1200" dirty="0" smtClean="0"/>
              <a:t>Creating webinars, learning modules, sessions, written guidance all to be accessible on website</a:t>
            </a:r>
          </a:p>
          <a:p>
            <a:endParaRPr lang="en-US" dirty="0"/>
          </a:p>
        </p:txBody>
      </p:sp>
    </p:spTree>
    <p:extLst>
      <p:ext uri="{BB962C8B-B14F-4D97-AF65-F5344CB8AC3E}">
        <p14:creationId xmlns:p14="http://schemas.microsoft.com/office/powerpoint/2010/main" val="498548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Notes:</a:t>
            </a:r>
          </a:p>
          <a:p>
            <a:pPr marL="171450" indent="-171450">
              <a:buFont typeface="Arial" panose="020B0604020202020204" pitchFamily="34" charset="0"/>
              <a:buChar char="•"/>
            </a:pPr>
            <a:r>
              <a:rPr lang="en-US" b="0" dirty="0" smtClean="0"/>
              <a:t>Thanks</a:t>
            </a:r>
            <a:r>
              <a:rPr lang="en-US" b="0" baseline="0" dirty="0" smtClean="0"/>
              <a:t> for your time; we are here to bring questions back, but you can also reach out to the following contacts for additional questions or input later on</a:t>
            </a:r>
          </a:p>
          <a:p>
            <a:pPr marL="171450" indent="-171450">
              <a:buFont typeface="Arial" panose="020B0604020202020204" pitchFamily="34" charset="0"/>
              <a:buChar char="•"/>
            </a:pPr>
            <a:r>
              <a:rPr lang="en-US" b="0" baseline="0" dirty="0" smtClean="0"/>
              <a:t>Please not that official input on QSAC is sent to chapter30@doe.state.nj.us, not QSAC</a:t>
            </a:r>
            <a:endParaRPr lang="en-US" b="0" dirty="0"/>
          </a:p>
        </p:txBody>
      </p:sp>
    </p:spTree>
    <p:extLst>
      <p:ext uri="{BB962C8B-B14F-4D97-AF65-F5344CB8AC3E}">
        <p14:creationId xmlns:p14="http://schemas.microsoft.com/office/powerpoint/2010/main" val="237318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nSpc>
                <a:spcPct val="150000"/>
              </a:lnSpc>
              <a:buNone/>
            </a:pPr>
            <a:r>
              <a:rPr lang="en-US" sz="1200" dirty="0" smtClean="0">
                <a:latin typeface="+mn-lt"/>
              </a:rPr>
              <a:t>Why do we do what we do?</a:t>
            </a:r>
            <a:endParaRPr lang="en-US" sz="1200" b="1" i="1" dirty="0" smtClean="0">
              <a:latin typeface="+mn-lt"/>
            </a:endParaRPr>
          </a:p>
          <a:p>
            <a:pPr marL="0" indent="0">
              <a:lnSpc>
                <a:spcPct val="150000"/>
              </a:lnSpc>
              <a:buNone/>
            </a:pPr>
            <a:r>
              <a:rPr lang="en-US" sz="1200" dirty="0" smtClean="0">
                <a:latin typeface="+mn-lt"/>
              </a:rPr>
              <a:t>Recap: How did we get here? </a:t>
            </a:r>
            <a:endParaRPr lang="en-US" sz="1200" i="1" dirty="0" smtClean="0">
              <a:latin typeface="+mn-lt"/>
            </a:endParaRPr>
          </a:p>
          <a:p>
            <a:pPr marL="0" indent="0">
              <a:lnSpc>
                <a:spcPct val="150000"/>
              </a:lnSpc>
              <a:buNone/>
            </a:pPr>
            <a:r>
              <a:rPr lang="en-US" sz="1200" dirty="0" smtClean="0">
                <a:latin typeface="+mn-lt"/>
              </a:rPr>
              <a:t>Moving Forward:</a:t>
            </a:r>
          </a:p>
          <a:p>
            <a:pPr marL="1206500" indent="-457200">
              <a:spcBef>
                <a:spcPts val="0"/>
              </a:spcBef>
              <a:tabLst>
                <a:tab pos="1206500" algn="l"/>
              </a:tabLst>
            </a:pPr>
            <a:r>
              <a:rPr lang="en-US" sz="1200" dirty="0" smtClean="0">
                <a:latin typeface="+mn-lt"/>
              </a:rPr>
              <a:t>2017-18 Shifts </a:t>
            </a:r>
          </a:p>
          <a:p>
            <a:pPr marL="1206500" indent="-457200">
              <a:spcBef>
                <a:spcPts val="0"/>
              </a:spcBef>
              <a:tabLst>
                <a:tab pos="1206500" algn="l"/>
              </a:tabLst>
            </a:pPr>
            <a:r>
              <a:rPr lang="en-US" sz="1200" dirty="0" smtClean="0">
                <a:latin typeface="+mn-lt"/>
              </a:rPr>
              <a:t>School year at a glance</a:t>
            </a:r>
          </a:p>
          <a:p>
            <a:pPr marL="1206500" indent="-457200">
              <a:spcBef>
                <a:spcPts val="0"/>
              </a:spcBef>
              <a:tabLst>
                <a:tab pos="1206500" algn="l"/>
              </a:tabLst>
            </a:pPr>
            <a:r>
              <a:rPr lang="en-US" sz="1200" dirty="0" smtClean="0">
                <a:latin typeface="+mn-lt"/>
              </a:rPr>
              <a:t>Assisting Districts</a:t>
            </a:r>
          </a:p>
          <a:p>
            <a:pPr marL="0" indent="0">
              <a:lnSpc>
                <a:spcPct val="150000"/>
              </a:lnSpc>
              <a:buNone/>
            </a:pPr>
            <a:r>
              <a:rPr lang="en-US" sz="1200" b="1" i="1" dirty="0" smtClean="0">
                <a:latin typeface="+mn-lt"/>
              </a:rPr>
              <a:t>Staying the course</a:t>
            </a:r>
            <a:endParaRPr lang="en-US" sz="1200" b="1" i="1" dirty="0">
              <a:latin typeface="+mn-lt"/>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681375" indent="-262067">
              <a:defRPr>
                <a:solidFill>
                  <a:schemeClr val="tx1"/>
                </a:solidFill>
                <a:latin typeface="Arial" panose="020B0604020202020204" pitchFamily="34" charset="0"/>
                <a:ea typeface="ＭＳ Ｐゴシック" panose="020B0600070205080204" pitchFamily="34" charset="-128"/>
              </a:defRPr>
            </a:lvl2pPr>
            <a:lvl3pPr marL="1048270" indent="-209654">
              <a:defRPr>
                <a:solidFill>
                  <a:schemeClr val="tx1"/>
                </a:solidFill>
                <a:latin typeface="Arial" panose="020B0604020202020204" pitchFamily="34" charset="0"/>
                <a:ea typeface="ＭＳ Ｐゴシック" panose="020B0600070205080204" pitchFamily="34" charset="-128"/>
              </a:defRPr>
            </a:lvl3pPr>
            <a:lvl4pPr marL="1467577" indent="-209654">
              <a:defRPr>
                <a:solidFill>
                  <a:schemeClr val="tx1"/>
                </a:solidFill>
                <a:latin typeface="Arial" panose="020B0604020202020204" pitchFamily="34" charset="0"/>
                <a:ea typeface="ＭＳ Ｐゴシック" panose="020B0600070205080204" pitchFamily="34" charset="-128"/>
              </a:defRPr>
            </a:lvl4pPr>
            <a:lvl5pPr marL="1886886" indent="-209654">
              <a:defRPr>
                <a:solidFill>
                  <a:schemeClr val="tx1"/>
                </a:solidFill>
                <a:latin typeface="Arial" panose="020B0604020202020204" pitchFamily="34" charset="0"/>
                <a:ea typeface="ＭＳ Ｐゴシック" panose="020B0600070205080204" pitchFamily="34" charset="-128"/>
              </a:defRPr>
            </a:lvl5pPr>
            <a:lvl6pPr marL="2306193"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725501"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144810"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564117"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589EFC8-DB15-4B25-9002-1CD15CC67610}"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81965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forward- add hyperlinks, email, </a:t>
            </a:r>
            <a:r>
              <a:rPr lang="en-US" dirty="0" err="1" smtClean="0"/>
              <a:t>etc</a:t>
            </a:r>
            <a:endParaRPr lang="en-US" dirty="0" smtClean="0"/>
          </a:p>
          <a:p>
            <a:endParaRPr lang="en-US" sz="1200" dirty="0" smtClean="0"/>
          </a:p>
          <a:p>
            <a:pPr marL="457200" indent="-457200">
              <a:buFont typeface="Arial" panose="020B0604020202020204" pitchFamily="34" charset="0"/>
              <a:buChar char="•"/>
            </a:pPr>
            <a:r>
              <a:rPr lang="en-US" sz="1200" dirty="0" smtClean="0"/>
              <a:t>Assisting all districts to build their </a:t>
            </a:r>
            <a:r>
              <a:rPr lang="en-US" sz="1200" i="1" dirty="0" smtClean="0"/>
              <a:t>ESSA</a:t>
            </a:r>
            <a:r>
              <a:rPr lang="en-US" sz="1200" dirty="0" smtClean="0"/>
              <a:t> plans</a:t>
            </a:r>
          </a:p>
          <a:p>
            <a:pPr marL="457200" indent="-457200">
              <a:buFont typeface="Arial" panose="020B0604020202020204" pitchFamily="34" charset="0"/>
              <a:buChar char="•"/>
            </a:pPr>
            <a:r>
              <a:rPr lang="en-US" sz="1200" dirty="0" smtClean="0"/>
              <a:t>Providing improved data to inform decision making – performance reports</a:t>
            </a:r>
          </a:p>
          <a:p>
            <a:pPr marL="457200" indent="-457200">
              <a:buFont typeface="Arial" panose="020B0604020202020204" pitchFamily="34" charset="0"/>
              <a:buChar char="•"/>
            </a:pPr>
            <a:r>
              <a:rPr lang="en-US" sz="1200" dirty="0" smtClean="0"/>
              <a:t>Supporting districts directly on key state initiatives (Algebra I, Early Literacy, Chronic Absenteeism, </a:t>
            </a:r>
            <a:r>
              <a:rPr lang="en-US" sz="1200" dirty="0" err="1" smtClean="0"/>
              <a:t>etc</a:t>
            </a:r>
            <a:r>
              <a:rPr lang="en-US" sz="1200" dirty="0" smtClean="0"/>
              <a:t>…)</a:t>
            </a:r>
          </a:p>
          <a:p>
            <a:pPr marL="457200" indent="-457200">
              <a:buFont typeface="Arial" panose="020B0604020202020204" pitchFamily="34" charset="0"/>
              <a:buChar char="•"/>
            </a:pPr>
            <a:r>
              <a:rPr lang="en-US" sz="1200" dirty="0" smtClean="0"/>
              <a:t>Providing targeted programmatic support as requested</a:t>
            </a:r>
          </a:p>
          <a:p>
            <a:pPr marL="457200" indent="-457200">
              <a:buFont typeface="Arial" panose="020B0604020202020204" pitchFamily="34" charset="0"/>
              <a:buChar char="•"/>
            </a:pPr>
            <a:r>
              <a:rPr lang="en-US" sz="1200" dirty="0" smtClean="0"/>
              <a:t>Creating webinars, learning modules, sessions, written guidance all to be accessible on website</a:t>
            </a:r>
          </a:p>
          <a:p>
            <a:endParaRPr lang="en-US" dirty="0"/>
          </a:p>
        </p:txBody>
      </p:sp>
    </p:spTree>
    <p:extLst>
      <p:ext uri="{BB962C8B-B14F-4D97-AF65-F5344CB8AC3E}">
        <p14:creationId xmlns:p14="http://schemas.microsoft.com/office/powerpoint/2010/main" val="33544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forward- add hyperlinks, email, </a:t>
            </a:r>
            <a:r>
              <a:rPr lang="en-US" dirty="0" err="1" smtClean="0"/>
              <a:t>etc</a:t>
            </a:r>
            <a:endParaRPr lang="en-US" dirty="0" smtClean="0"/>
          </a:p>
          <a:p>
            <a:endParaRPr lang="en-US" sz="1200" dirty="0" smtClean="0"/>
          </a:p>
          <a:p>
            <a:pPr marL="457200" indent="-457200">
              <a:buFont typeface="Arial" panose="020B0604020202020204" pitchFamily="34" charset="0"/>
              <a:buChar char="•"/>
            </a:pPr>
            <a:r>
              <a:rPr lang="en-US" sz="1200" dirty="0" smtClean="0"/>
              <a:t>Assisting all districts to build their </a:t>
            </a:r>
            <a:r>
              <a:rPr lang="en-US" sz="1200" i="1" dirty="0" smtClean="0"/>
              <a:t>ESSA</a:t>
            </a:r>
            <a:r>
              <a:rPr lang="en-US" sz="1200" dirty="0" smtClean="0"/>
              <a:t> plans</a:t>
            </a:r>
          </a:p>
          <a:p>
            <a:pPr marL="457200" indent="-457200">
              <a:buFont typeface="Arial" panose="020B0604020202020204" pitchFamily="34" charset="0"/>
              <a:buChar char="•"/>
            </a:pPr>
            <a:r>
              <a:rPr lang="en-US" sz="1200" dirty="0" smtClean="0"/>
              <a:t>Providing improved data to inform decision making – performance reports</a:t>
            </a:r>
          </a:p>
          <a:p>
            <a:pPr marL="457200" indent="-457200">
              <a:buFont typeface="Arial" panose="020B0604020202020204" pitchFamily="34" charset="0"/>
              <a:buChar char="•"/>
            </a:pPr>
            <a:r>
              <a:rPr lang="en-US" sz="1200" dirty="0" smtClean="0"/>
              <a:t>Supporting districts directly on key state initiatives (Algebra I, Early Literacy, Chronic Absenteeism, </a:t>
            </a:r>
            <a:r>
              <a:rPr lang="en-US" sz="1200" dirty="0" err="1" smtClean="0"/>
              <a:t>etc</a:t>
            </a:r>
            <a:r>
              <a:rPr lang="en-US" sz="1200" dirty="0" smtClean="0"/>
              <a:t>…)</a:t>
            </a:r>
          </a:p>
          <a:p>
            <a:pPr marL="457200" indent="-457200">
              <a:buFont typeface="Arial" panose="020B0604020202020204" pitchFamily="34" charset="0"/>
              <a:buChar char="•"/>
            </a:pPr>
            <a:r>
              <a:rPr lang="en-US" sz="1200" dirty="0" smtClean="0"/>
              <a:t>Providing targeted programmatic support as requested</a:t>
            </a:r>
          </a:p>
          <a:p>
            <a:pPr marL="457200" indent="-457200">
              <a:buFont typeface="Arial" panose="020B0604020202020204" pitchFamily="34" charset="0"/>
              <a:buChar char="•"/>
            </a:pPr>
            <a:r>
              <a:rPr lang="en-US" sz="1200" dirty="0" smtClean="0"/>
              <a:t>Creating webinars, learning modules, sessions, written guidance all to be accessible on website</a:t>
            </a:r>
          </a:p>
          <a:p>
            <a:endParaRPr lang="en-US" dirty="0"/>
          </a:p>
        </p:txBody>
      </p:sp>
    </p:spTree>
    <p:extLst>
      <p:ext uri="{BB962C8B-B14F-4D97-AF65-F5344CB8AC3E}">
        <p14:creationId xmlns:p14="http://schemas.microsoft.com/office/powerpoint/2010/main" val="3468539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forward- add hyperlinks, email, </a:t>
            </a:r>
            <a:r>
              <a:rPr lang="en-US" dirty="0" err="1" smtClean="0"/>
              <a:t>etc</a:t>
            </a:r>
            <a:endParaRPr lang="en-US" dirty="0" smtClean="0"/>
          </a:p>
          <a:p>
            <a:endParaRPr lang="en-US" sz="1200" dirty="0" smtClean="0"/>
          </a:p>
          <a:p>
            <a:pPr marL="457200" indent="-457200">
              <a:buFont typeface="Arial" panose="020B0604020202020204" pitchFamily="34" charset="0"/>
              <a:buChar char="•"/>
            </a:pPr>
            <a:r>
              <a:rPr lang="en-US" sz="1200" dirty="0" smtClean="0"/>
              <a:t>Assisting all districts to build their </a:t>
            </a:r>
            <a:r>
              <a:rPr lang="en-US" sz="1200" i="1" dirty="0" smtClean="0"/>
              <a:t>ESSA</a:t>
            </a:r>
            <a:r>
              <a:rPr lang="en-US" sz="1200" dirty="0" smtClean="0"/>
              <a:t> plans</a:t>
            </a:r>
          </a:p>
          <a:p>
            <a:pPr marL="457200" indent="-457200">
              <a:buFont typeface="Arial" panose="020B0604020202020204" pitchFamily="34" charset="0"/>
              <a:buChar char="•"/>
            </a:pPr>
            <a:r>
              <a:rPr lang="en-US" sz="1200" dirty="0" smtClean="0"/>
              <a:t>Providing improved data to inform decision making – performance reports</a:t>
            </a:r>
          </a:p>
          <a:p>
            <a:pPr marL="457200" indent="-457200">
              <a:buFont typeface="Arial" panose="020B0604020202020204" pitchFamily="34" charset="0"/>
              <a:buChar char="•"/>
            </a:pPr>
            <a:r>
              <a:rPr lang="en-US" sz="1200" dirty="0" smtClean="0"/>
              <a:t>Supporting districts directly on key state initiatives (Algebra I, Early Literacy, Chronic Absenteeism, </a:t>
            </a:r>
            <a:r>
              <a:rPr lang="en-US" sz="1200" dirty="0" err="1" smtClean="0"/>
              <a:t>etc</a:t>
            </a:r>
            <a:r>
              <a:rPr lang="en-US" sz="1200" dirty="0" smtClean="0"/>
              <a:t>…)</a:t>
            </a:r>
          </a:p>
          <a:p>
            <a:pPr marL="457200" indent="-457200">
              <a:buFont typeface="Arial" panose="020B0604020202020204" pitchFamily="34" charset="0"/>
              <a:buChar char="•"/>
            </a:pPr>
            <a:r>
              <a:rPr lang="en-US" sz="1200" dirty="0" smtClean="0"/>
              <a:t>Providing targeted programmatic support as requested</a:t>
            </a:r>
          </a:p>
          <a:p>
            <a:pPr marL="457200" indent="-457200">
              <a:buFont typeface="Arial" panose="020B0604020202020204" pitchFamily="34" charset="0"/>
              <a:buChar char="•"/>
            </a:pPr>
            <a:r>
              <a:rPr lang="en-US" sz="1200" dirty="0" smtClean="0"/>
              <a:t>Creating webinars, learning modules, sessions, written guidance all to be accessible on website</a:t>
            </a:r>
          </a:p>
          <a:p>
            <a:endParaRPr lang="en-US" dirty="0"/>
          </a:p>
        </p:txBody>
      </p:sp>
    </p:spTree>
    <p:extLst>
      <p:ext uri="{BB962C8B-B14F-4D97-AF65-F5344CB8AC3E}">
        <p14:creationId xmlns:p14="http://schemas.microsoft.com/office/powerpoint/2010/main" val="3789240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nSpc>
                <a:spcPct val="150000"/>
              </a:lnSpc>
              <a:buNone/>
            </a:pPr>
            <a:r>
              <a:rPr lang="en-US" sz="1200" dirty="0" smtClean="0">
                <a:latin typeface="+mn-lt"/>
              </a:rPr>
              <a:t>Why do we do what we do?</a:t>
            </a:r>
            <a:endParaRPr lang="en-US" sz="1200" b="1" i="1" dirty="0" smtClean="0">
              <a:latin typeface="+mn-lt"/>
            </a:endParaRPr>
          </a:p>
          <a:p>
            <a:pPr marL="0" indent="0">
              <a:lnSpc>
                <a:spcPct val="150000"/>
              </a:lnSpc>
              <a:buNone/>
            </a:pPr>
            <a:r>
              <a:rPr lang="en-US" sz="1200" dirty="0" smtClean="0">
                <a:latin typeface="+mn-lt"/>
              </a:rPr>
              <a:t>Recap: How did we get here? </a:t>
            </a:r>
            <a:endParaRPr lang="en-US" sz="1200" i="1" dirty="0" smtClean="0">
              <a:latin typeface="+mn-lt"/>
            </a:endParaRPr>
          </a:p>
          <a:p>
            <a:pPr marL="0" indent="0">
              <a:lnSpc>
                <a:spcPct val="150000"/>
              </a:lnSpc>
              <a:buNone/>
            </a:pPr>
            <a:r>
              <a:rPr lang="en-US" sz="1200" dirty="0" smtClean="0">
                <a:latin typeface="+mn-lt"/>
              </a:rPr>
              <a:t>Moving Forward:</a:t>
            </a:r>
          </a:p>
          <a:p>
            <a:pPr marL="1206500" indent="-457200">
              <a:spcBef>
                <a:spcPts val="0"/>
              </a:spcBef>
              <a:tabLst>
                <a:tab pos="1206500" algn="l"/>
              </a:tabLst>
            </a:pPr>
            <a:r>
              <a:rPr lang="en-US" sz="1200" dirty="0" smtClean="0">
                <a:latin typeface="+mn-lt"/>
              </a:rPr>
              <a:t>2017-18 Shifts </a:t>
            </a:r>
          </a:p>
          <a:p>
            <a:pPr marL="1206500" indent="-457200">
              <a:spcBef>
                <a:spcPts val="0"/>
              </a:spcBef>
              <a:tabLst>
                <a:tab pos="1206500" algn="l"/>
              </a:tabLst>
            </a:pPr>
            <a:r>
              <a:rPr lang="en-US" sz="1200" dirty="0" smtClean="0">
                <a:latin typeface="+mn-lt"/>
              </a:rPr>
              <a:t>School year at a glance</a:t>
            </a:r>
          </a:p>
          <a:p>
            <a:pPr marL="1206500" indent="-457200">
              <a:spcBef>
                <a:spcPts val="0"/>
              </a:spcBef>
              <a:tabLst>
                <a:tab pos="1206500" algn="l"/>
              </a:tabLst>
            </a:pPr>
            <a:r>
              <a:rPr lang="en-US" sz="1200" dirty="0" smtClean="0">
                <a:latin typeface="+mn-lt"/>
              </a:rPr>
              <a:t>Assisting Districts</a:t>
            </a:r>
          </a:p>
          <a:p>
            <a:pPr marL="0" indent="0">
              <a:lnSpc>
                <a:spcPct val="150000"/>
              </a:lnSpc>
              <a:buNone/>
            </a:pPr>
            <a:r>
              <a:rPr lang="en-US" sz="1200" b="1" i="1" dirty="0" smtClean="0">
                <a:latin typeface="+mn-lt"/>
              </a:rPr>
              <a:t>Staying the course</a:t>
            </a:r>
            <a:endParaRPr lang="en-US" sz="1200" b="1" i="1" dirty="0">
              <a:latin typeface="+mn-lt"/>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681375" indent="-262067">
              <a:defRPr>
                <a:solidFill>
                  <a:schemeClr val="tx1"/>
                </a:solidFill>
                <a:latin typeface="Arial" panose="020B0604020202020204" pitchFamily="34" charset="0"/>
                <a:ea typeface="ＭＳ Ｐゴシック" panose="020B0600070205080204" pitchFamily="34" charset="-128"/>
              </a:defRPr>
            </a:lvl2pPr>
            <a:lvl3pPr marL="1048270" indent="-209654">
              <a:defRPr>
                <a:solidFill>
                  <a:schemeClr val="tx1"/>
                </a:solidFill>
                <a:latin typeface="Arial" panose="020B0604020202020204" pitchFamily="34" charset="0"/>
                <a:ea typeface="ＭＳ Ｐゴシック" panose="020B0600070205080204" pitchFamily="34" charset="-128"/>
              </a:defRPr>
            </a:lvl3pPr>
            <a:lvl4pPr marL="1467577" indent="-209654">
              <a:defRPr>
                <a:solidFill>
                  <a:schemeClr val="tx1"/>
                </a:solidFill>
                <a:latin typeface="Arial" panose="020B0604020202020204" pitchFamily="34" charset="0"/>
                <a:ea typeface="ＭＳ Ｐゴシック" panose="020B0600070205080204" pitchFamily="34" charset="-128"/>
              </a:defRPr>
            </a:lvl4pPr>
            <a:lvl5pPr marL="1886886" indent="-209654">
              <a:defRPr>
                <a:solidFill>
                  <a:schemeClr val="tx1"/>
                </a:solidFill>
                <a:latin typeface="Arial" panose="020B0604020202020204" pitchFamily="34" charset="0"/>
                <a:ea typeface="ＭＳ Ｐゴシック" panose="020B0600070205080204" pitchFamily="34" charset="-128"/>
              </a:defRPr>
            </a:lvl5pPr>
            <a:lvl6pPr marL="2306193"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725501"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144810"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564117" indent="-2096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589EFC8-DB15-4B25-9002-1CD15CC67610}"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429011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49779" lvl="1"/>
            <a:r>
              <a:rPr lang="en-US" b="1" dirty="0" smtClean="0"/>
              <a:t>Script:</a:t>
            </a:r>
          </a:p>
          <a:p>
            <a:pPr marL="449779" lvl="1"/>
            <a:r>
              <a:rPr lang="en-US" b="0" dirty="0" smtClean="0"/>
              <a:t>The proposed policies in the following slides were informed by a good deal of stakeholder input.</a:t>
            </a:r>
            <a:r>
              <a:rPr lang="en-US" b="0" baseline="0" dirty="0" smtClean="0"/>
              <a:t>  Over the last several months we have </a:t>
            </a:r>
            <a:r>
              <a:rPr lang="en-US" b="1" baseline="0" dirty="0" smtClean="0"/>
              <a:t>(read slide)</a:t>
            </a:r>
          </a:p>
          <a:p>
            <a:pPr marL="449779" lvl="1"/>
            <a:endParaRPr lang="en-US" b="1" baseline="0" dirty="0" smtClean="0"/>
          </a:p>
          <a:p>
            <a:pPr marL="449779" lvl="1"/>
            <a:r>
              <a:rPr lang="en-US" b="0" baseline="0" dirty="0" smtClean="0"/>
              <a:t>We look forward to continuing engaging with stakeholders as we finalize the plan and start implementation.  </a:t>
            </a:r>
            <a:endParaRPr lang="en-US" b="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602" indent="-271386">
              <a:defRPr>
                <a:solidFill>
                  <a:schemeClr val="tx1"/>
                </a:solidFill>
                <a:latin typeface="Arial" panose="020B0604020202020204" pitchFamily="34" charset="0"/>
                <a:ea typeface="ＭＳ Ｐゴシック" panose="020B0600070205080204" pitchFamily="34" charset="-128"/>
              </a:defRPr>
            </a:lvl2pPr>
            <a:lvl3pPr marL="1085542" indent="-217109">
              <a:defRPr>
                <a:solidFill>
                  <a:schemeClr val="tx1"/>
                </a:solidFill>
                <a:latin typeface="Arial" panose="020B0604020202020204" pitchFamily="34" charset="0"/>
                <a:ea typeface="ＭＳ Ｐゴシック" panose="020B0600070205080204" pitchFamily="34" charset="-128"/>
              </a:defRPr>
            </a:lvl3pPr>
            <a:lvl4pPr marL="1519760" indent="-217109">
              <a:defRPr>
                <a:solidFill>
                  <a:schemeClr val="tx1"/>
                </a:solidFill>
                <a:latin typeface="Arial" panose="020B0604020202020204" pitchFamily="34" charset="0"/>
                <a:ea typeface="ＭＳ Ｐゴシック" panose="020B0600070205080204" pitchFamily="34" charset="-128"/>
              </a:defRPr>
            </a:lvl4pPr>
            <a:lvl5pPr marL="1953976" indent="-217109">
              <a:defRPr>
                <a:solidFill>
                  <a:schemeClr val="tx1"/>
                </a:solidFill>
                <a:latin typeface="Arial" panose="020B0604020202020204" pitchFamily="34" charset="0"/>
                <a:ea typeface="ＭＳ Ｐゴシック" panose="020B0600070205080204" pitchFamily="34" charset="-128"/>
              </a:defRPr>
            </a:lvl5pPr>
            <a:lvl6pPr marL="2388194" indent="-21710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2411" indent="-21710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6627" indent="-21710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90845" indent="-21710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DC5085-CCA2-4FBD-A9DF-FAC24D37CBF9}" type="slidenum">
              <a:rPr lang="en-US" altLang="en-US" smtClean="0">
                <a:latin typeface="Calibri" panose="020F0502020204030204" pitchFamily="34" charset="0"/>
              </a:rPr>
              <a:pPr/>
              <a:t>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311011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baseline="0" dirty="0" smtClean="0"/>
              <a:t>Can we add charter school tiered rankings soon?</a:t>
            </a:r>
          </a:p>
          <a:p>
            <a:r>
              <a:rPr lang="en-US" b="1" baseline="0" dirty="0" smtClean="0"/>
              <a:t>Notes: one of the first approved for school/district stability; will be supporting schools throughout year</a:t>
            </a:r>
          </a:p>
          <a:p>
            <a:r>
              <a:rPr lang="en-US" b="1" baseline="0" dirty="0" smtClean="0"/>
              <a:t>Notes: </a:t>
            </a:r>
            <a:r>
              <a:rPr lang="en-US" b="0" baseline="0" dirty="0" smtClean="0"/>
              <a:t>This slide emphasizes that we are giving ourselves an entire year to gradually communicate, train and support NJDOE staff and districts on the proposed regulatory changes. Also, NJQSAC implementation will not occur in a vacuum. </a:t>
            </a:r>
            <a:r>
              <a:rPr lang="en-US" b="1" baseline="0" dirty="0" smtClean="0"/>
              <a:t>Feedback on NJQSAC policies are still being collected through the public testimony process w/ State board. </a:t>
            </a:r>
            <a:endParaRPr lang="en-US" b="0" baseline="0" dirty="0" smtClean="0"/>
          </a:p>
          <a:p>
            <a:endParaRPr lang="en-US" b="0" baseline="0" dirty="0" smtClean="0"/>
          </a:p>
          <a:p>
            <a:r>
              <a:rPr lang="en-US" b="0" baseline="0" dirty="0" smtClean="0"/>
              <a:t>Reminder for presenter: The NJQSAC implementation will be coordinated with districts transition from NCLB to ESSA (this technical support has been occurring since fall 2016 and will continue throughout summer and fall)</a:t>
            </a:r>
          </a:p>
          <a:p>
            <a:endParaRPr lang="en-US" b="0" baseline="0" dirty="0" smtClean="0"/>
          </a:p>
          <a:p>
            <a:r>
              <a:rPr lang="en-US" b="1" baseline="0" dirty="0" smtClean="0"/>
              <a:t>Key notes about NJSA</a:t>
            </a:r>
          </a:p>
          <a:p>
            <a:pPr marL="165476" indent="-165476">
              <a:buFont typeface="Arial" panose="020B0604020202020204" pitchFamily="34" charset="0"/>
              <a:buChar char="•"/>
            </a:pPr>
            <a:r>
              <a:rPr lang="en-US" baseline="0" dirty="0" smtClean="0"/>
              <a:t>We hope to adopt these proposed regulations in November</a:t>
            </a:r>
          </a:p>
          <a:p>
            <a:pPr marL="165476" indent="-165476">
              <a:buFont typeface="Arial" panose="020B0604020202020204" pitchFamily="34" charset="0"/>
              <a:buChar char="•"/>
            </a:pPr>
            <a:r>
              <a:rPr lang="en-US" baseline="0" dirty="0" smtClean="0"/>
              <a:t>Will not be implementing these until next year to ensure a thoughtful transition with focus on providing support and receiving feedback.</a:t>
            </a:r>
          </a:p>
          <a:p>
            <a:pPr marL="165476" indent="-165476" defTabSz="882535" fontAlgn="auto">
              <a:spcBef>
                <a:spcPts val="0"/>
              </a:spcBef>
              <a:spcAft>
                <a:spcPts val="0"/>
              </a:spcAft>
              <a:buFont typeface="Arial" panose="020B0604020202020204" pitchFamily="34" charset="0"/>
              <a:buChar char="•"/>
              <a:defRPr/>
            </a:pPr>
            <a:r>
              <a:rPr lang="en-US" baseline="0" dirty="0" smtClean="0"/>
              <a:t>Not implementing until 18-19; in 17-18, will be a transition year.</a:t>
            </a:r>
            <a:endParaRPr lang="en-US" dirty="0" smtClean="0"/>
          </a:p>
          <a:p>
            <a:pPr marL="165476" indent="-165476">
              <a:buFont typeface="Arial" panose="020B0604020202020204" pitchFamily="34" charset="0"/>
              <a:buChar char="•"/>
            </a:pPr>
            <a:r>
              <a:rPr lang="en-US" dirty="0" smtClean="0"/>
              <a:t>We are committed to ensuring this will not interfere with return to local control in Paterson, Jersey City or Newark</a:t>
            </a:r>
            <a:r>
              <a:rPr lang="en-US" baseline="0" dirty="0" smtClean="0"/>
              <a:t>- that’s well under way, will not be disrupted by new regulatory package</a:t>
            </a:r>
          </a:p>
          <a:p>
            <a:pPr marL="165476" indent="-165476">
              <a:buFont typeface="Arial" panose="020B0604020202020204" pitchFamily="34" charset="0"/>
              <a:buChar char="•"/>
            </a:pPr>
            <a:r>
              <a:rPr lang="en-US" baseline="0" dirty="0" smtClean="0"/>
              <a:t>In the same way this was developed, NJ and counties will work closely with districts in transition year to make sure we are using the most relevant and recent data to meet their needs</a:t>
            </a:r>
          </a:p>
          <a:p>
            <a:endParaRPr lang="en-US" dirty="0"/>
          </a:p>
        </p:txBody>
      </p:sp>
    </p:spTree>
    <p:extLst>
      <p:ext uri="{BB962C8B-B14F-4D97-AF65-F5344CB8AC3E}">
        <p14:creationId xmlns:p14="http://schemas.microsoft.com/office/powerpoint/2010/main" val="3459826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Script:</a:t>
            </a:r>
          </a:p>
          <a:p>
            <a:r>
              <a:rPr lang="en-US" dirty="0"/>
              <a:t>To summarize, in gray are the New Jersey Department of Education’s measures for each indicator required in the ESSA school accountability system to determine overall school performance.  Specifically:</a:t>
            </a:r>
          </a:p>
          <a:p>
            <a:pPr marL="171427" indent="-171427">
              <a:buFont typeface="Arial" panose="020B0604020202020204" pitchFamily="34" charset="0"/>
              <a:buChar char="•"/>
            </a:pPr>
            <a:r>
              <a:rPr lang="en-US" dirty="0"/>
              <a:t>Proficiency rates on PARCC and DLM will be used as the measure of academic achievement;</a:t>
            </a:r>
          </a:p>
          <a:p>
            <a:pPr marL="171427" indent="-171427">
              <a:buFont typeface="Arial" panose="020B0604020202020204" pitchFamily="34" charset="0"/>
              <a:buChar char="•"/>
            </a:pPr>
            <a:r>
              <a:rPr lang="en-US" dirty="0"/>
              <a:t>Student growth percentiles, or SGPs, will be used as the measure of academic progress for elementary and middle schools;</a:t>
            </a:r>
          </a:p>
          <a:p>
            <a:pPr marL="171427" indent="-171427">
              <a:buFont typeface="Arial" panose="020B0604020202020204" pitchFamily="34" charset="0"/>
              <a:buChar char="•"/>
            </a:pPr>
            <a:r>
              <a:rPr lang="en-US" dirty="0"/>
              <a:t>Graduation rates will be used for high schools in place of academic progress;</a:t>
            </a:r>
          </a:p>
          <a:p>
            <a:pPr marL="171427" indent="-171427">
              <a:buFont typeface="Arial" panose="020B0604020202020204" pitchFamily="34" charset="0"/>
              <a:buChar char="•"/>
            </a:pPr>
            <a:r>
              <a:rPr lang="en-US" dirty="0"/>
              <a:t>Performance on the ACCESS for ELLs test will be used as the measure to determine a school’s percentage of students making progress toward English language proficiency; and finally,</a:t>
            </a:r>
          </a:p>
          <a:p>
            <a:pPr marL="171427" indent="-171427">
              <a:buFont typeface="Arial" panose="020B0604020202020204" pitchFamily="34" charset="0"/>
              <a:buChar char="•"/>
            </a:pPr>
            <a:r>
              <a:rPr lang="en-US" dirty="0"/>
              <a:t>Chronic absenteeism will be used as the state’s additional indicator of school quality or student success.</a:t>
            </a:r>
          </a:p>
          <a:p>
            <a:endParaRPr lang="en-US" b="1" dirty="0" smtClean="0"/>
          </a:p>
          <a:p>
            <a:endParaRPr lang="en-US" dirty="0" smtClean="0"/>
          </a:p>
          <a:p>
            <a:endParaRPr lang="en-US" dirty="0"/>
          </a:p>
        </p:txBody>
      </p:sp>
    </p:spTree>
    <p:extLst>
      <p:ext uri="{BB962C8B-B14F-4D97-AF65-F5344CB8AC3E}">
        <p14:creationId xmlns:p14="http://schemas.microsoft.com/office/powerpoint/2010/main" val="71194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685800" y="1676400"/>
            <a:ext cx="7772400" cy="860425"/>
          </a:xfrm>
          <a:prstGeom prst="rect">
            <a:avLst/>
          </a:prstGeom>
          <a:solidFill>
            <a:schemeClr val="bg1"/>
          </a:solidFill>
        </p:spPr>
        <p:style>
          <a:lnRef idx="1">
            <a:schemeClr val="accent1"/>
          </a:lnRef>
          <a:fillRef idx="2">
            <a:schemeClr val="accent1"/>
          </a:fillRef>
          <a:effectRef idx="1">
            <a:schemeClr val="accent1"/>
          </a:effectRef>
          <a:fontRef idx="none"/>
        </p:style>
        <p:txBody>
          <a:bodyPr/>
          <a:lstStyle>
            <a:lvl1pPr>
              <a:defRPr b="1"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828800"/>
            <a:ext cx="8229600" cy="4343400"/>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648072"/>
          </a:xfrm>
          <a:prstGeom prst="rect">
            <a:avLst/>
          </a:prstGeom>
        </p:spPr>
        <p:txBody>
          <a:bodyPr/>
          <a:lstStyle>
            <a:lvl1pPr>
              <a:defRPr sz="3600" b="0">
                <a:solidFill>
                  <a:schemeClr val="tx2"/>
                </a:solidFill>
                <a:latin typeface="+mj-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95686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CONFIDENTIAL DRAFT</a:t>
            </a:r>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CONFIDENTIAL DRAFT</a:t>
            </a:r>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CONFIDENTIAL DRAFT</a:t>
            </a:r>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CONFIDENTIAL DRAFT</a:t>
            </a:r>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CONFIDENTIAL DRAFT</a:t>
            </a:r>
            <a:endParaRPr lang="en-US"/>
          </a:p>
        </p:txBody>
      </p:sp>
      <p:sp>
        <p:nvSpPr>
          <p:cNvPr id="9" name="Slide Number Placeholder 8"/>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CONFIDENTIAL DRAFT</a:t>
            </a:r>
            <a:endParaRPr lang="en-US"/>
          </a:p>
        </p:txBody>
      </p:sp>
      <p:sp>
        <p:nvSpPr>
          <p:cNvPr id="5" name="Slide Number Placeholder 4"/>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CONFIDENTIAL DRAFT</a:t>
            </a:r>
            <a:endParaRPr lang="en-US"/>
          </a:p>
        </p:txBody>
      </p:sp>
      <p:sp>
        <p:nvSpPr>
          <p:cNvPr id="4" name="Slide Number Placeholder 3"/>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828800"/>
            <a:ext cx="8229600" cy="4343400"/>
          </a:xfrm>
          <a:prstGeom prst="rect">
            <a:avLst/>
          </a:prstGeom>
        </p:spPr>
        <p:txBody>
          <a:bodyPr/>
          <a:lstStyle>
            <a:lvl1pPr marL="231775" indent="-231775" eaLnBrk="1" hangingPunct="1">
              <a:defRPr sz="2800">
                <a:latin typeface="Times New Roman" panose="02020603050405020304" pitchFamily="18" charset="0"/>
                <a:cs typeface="Times New Roman" panose="02020603050405020304" pitchFamily="18" charset="0"/>
              </a:defRPr>
            </a:lvl1pPr>
            <a:lvl2pPr marL="682625" indent="-225425" eaLnBrk="1" hangingPunct="1">
              <a:buClrTx/>
              <a:buFont typeface="Calibri" pitchFamily="34" charset="0"/>
              <a:buChar char="‒"/>
              <a:defRPr sz="2400">
                <a:latin typeface="Times New Roman" panose="02020603050405020304" pitchFamily="18" charset="0"/>
                <a:cs typeface="Times New Roman" panose="02020603050405020304" pitchFamily="18" charset="0"/>
              </a:defRPr>
            </a:lvl2pPr>
            <a:lvl3pPr marL="1146175" indent="-231775" eaLnBrk="1" hangingPunct="1">
              <a:buClrTx/>
              <a:buFont typeface="Courier New" pitchFamily="49" charset="0"/>
              <a:buChar char="o"/>
              <a:defRPr sz="2000">
                <a:latin typeface="Times New Roman" panose="02020603050405020304" pitchFamily="18"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CONFIDENTIAL DRAFT</a:t>
            </a:r>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CONFIDENTIAL DRAFT</a:t>
            </a:r>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CONFIDENTIAL DRAFT</a:t>
            </a:r>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CONFIDENTIAL DRAFT</a:t>
            </a:r>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6705600"/>
            <a:ext cx="914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730250"/>
            <a:ext cx="8229600" cy="102235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7" name="Group 16"/>
          <p:cNvGrpSpPr/>
          <p:nvPr userDrawn="1"/>
        </p:nvGrpSpPr>
        <p:grpSpPr>
          <a:xfrm>
            <a:off x="8319117" y="6046412"/>
            <a:ext cx="844029" cy="811588"/>
            <a:chOff x="7422778" y="2057400"/>
            <a:chExt cx="1721222" cy="1655065"/>
          </a:xfrm>
        </p:grpSpPr>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9" name="Group 18"/>
            <p:cNvGrpSpPr/>
            <p:nvPr userDrawn="1"/>
          </p:nvGrpSpPr>
          <p:grpSpPr>
            <a:xfrm>
              <a:off x="7422778" y="2436813"/>
              <a:ext cx="1028182" cy="1028182"/>
              <a:chOff x="7422778" y="2436813"/>
              <a:chExt cx="1028182" cy="1028182"/>
            </a:xfrm>
          </p:grpSpPr>
          <p:sp>
            <p:nvSpPr>
              <p:cNvPr id="20" name="Rectangle: Rounded Corners 1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2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lang="en-US" sz="2200" b="1" kern="1200" dirty="0" smtClean="0">
                <a:solidFill>
                  <a:schemeClr val="tx1"/>
                </a:solidFill>
                <a:latin typeface="Times New Roman" panose="02020603050405020304" pitchFamily="18" charset="0"/>
                <a:ea typeface="ＭＳ Ｐゴシック" pitchFamily="-123" charset="-128"/>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p:cNvGrpSpPr/>
          <p:nvPr userDrawn="1"/>
        </p:nvGrpSpPr>
        <p:grpSpPr>
          <a:xfrm>
            <a:off x="8319117" y="6046412"/>
            <a:ext cx="844029" cy="811588"/>
            <a:chOff x="7422778" y="2057400"/>
            <a:chExt cx="1721222" cy="1655065"/>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4" name="Group 13"/>
            <p:cNvGrpSpPr/>
            <p:nvPr userDrawn="1"/>
          </p:nvGrpSpPr>
          <p:grpSpPr>
            <a:xfrm>
              <a:off x="7422778" y="2436813"/>
              <a:ext cx="1028182" cy="1028182"/>
              <a:chOff x="7422778" y="2436813"/>
              <a:chExt cx="1028182" cy="1028182"/>
            </a:xfrm>
          </p:grpSpPr>
          <p:sp>
            <p:nvSpPr>
              <p:cNvPr id="15" name="Rectangle: Rounded Corners 14"/>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grpSp>
        <p:nvGrpSpPr>
          <p:cNvPr id="8" name="Group 7"/>
          <p:cNvGrpSpPr/>
          <p:nvPr userDrawn="1"/>
        </p:nvGrpSpPr>
        <p:grpSpPr>
          <a:xfrm>
            <a:off x="8319117" y="6046412"/>
            <a:ext cx="844029" cy="811588"/>
            <a:chOff x="7422778" y="2057400"/>
            <a:chExt cx="1721222" cy="165506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0" name="Group 9"/>
            <p:cNvGrpSpPr/>
            <p:nvPr userDrawn="1"/>
          </p:nvGrpSpPr>
          <p:grpSpPr>
            <a:xfrm>
              <a:off x="7422778" y="2436813"/>
              <a:ext cx="1028182" cy="1028182"/>
              <a:chOff x="7422778" y="2436813"/>
              <a:chExt cx="1028182" cy="1028182"/>
            </a:xfrm>
          </p:grpSpPr>
          <p:sp>
            <p:nvSpPr>
              <p:cNvPr id="11" name="Rectangle: Rounded Corners 10"/>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8319117" y="6046412"/>
            <a:ext cx="844029" cy="811588"/>
            <a:chOff x="7422778" y="2057400"/>
            <a:chExt cx="1721222" cy="1655065"/>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9" name="Group 8"/>
            <p:cNvGrpSpPr/>
            <p:nvPr userDrawn="1"/>
          </p:nvGrpSpPr>
          <p:grpSpPr>
            <a:xfrm>
              <a:off x="7422778" y="2436813"/>
              <a:ext cx="1028182" cy="1028182"/>
              <a:chOff x="7422778" y="2436813"/>
              <a:chExt cx="1028182" cy="1028182"/>
            </a:xfrm>
          </p:grpSpPr>
          <p:sp>
            <p:nvSpPr>
              <p:cNvPr id="10" name="Rectangle: Rounded Corners 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368300"/>
          </a:xfrm>
          <a:prstGeom prst="rect">
            <a:avLst/>
          </a:prstGeom>
        </p:spPr>
        <p:txBody>
          <a:bodyPr anchor="b"/>
          <a:lstStyle>
            <a:lvl1pPr algn="l">
              <a:defRPr sz="17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Picture Placeholder 2"/>
          <p:cNvSpPr>
            <a:spLocks noGrp="1"/>
          </p:cNvSpPr>
          <p:nvPr>
            <p:ph type="pic" idx="1"/>
          </p:nvPr>
        </p:nvSpPr>
        <p:spPr>
          <a:xfrm>
            <a:off x="1792288" y="990599"/>
            <a:ext cx="5486400" cy="3736975"/>
          </a:xfrm>
          <a:prstGeom prst="rect">
            <a:avLst/>
          </a:prstGeo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6466660"/>
            <a:ext cx="9144000" cy="4081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7" descr="internal_roundup_header_cropped.png"/>
          <p:cNvPicPr>
            <a:picLocks noChangeAspect="1"/>
          </p:cNvPicPr>
          <p:nvPr userDrawn="1"/>
        </p:nvPicPr>
        <p:blipFill>
          <a:blip r:embed="rId14" cstate="print"/>
          <a:srcRect/>
          <a:stretch>
            <a:fillRect/>
          </a:stretch>
        </p:blipFill>
        <p:spPr bwMode="auto">
          <a:xfrm>
            <a:off x="0" y="0"/>
            <a:ext cx="9144000" cy="381000"/>
          </a:xfrm>
          <a:prstGeom prst="rect">
            <a:avLst/>
          </a:prstGeom>
          <a:noFill/>
          <a:ln w="9525">
            <a:noFill/>
            <a:miter lim="800000"/>
            <a:headEnd/>
            <a:tailEnd/>
          </a:ln>
        </p:spPr>
      </p:pic>
      <p:sp>
        <p:nvSpPr>
          <p:cNvPr id="8" name="Text Box 6"/>
          <p:cNvSpPr txBox="1">
            <a:spLocks noChangeArrowheads="1"/>
          </p:cNvSpPr>
          <p:nvPr userDrawn="1"/>
        </p:nvSpPr>
        <p:spPr bwMode="auto">
          <a:xfrm>
            <a:off x="838203" y="274152"/>
            <a:ext cx="2286000" cy="430887"/>
          </a:xfrm>
          <a:prstGeom prst="rect">
            <a:avLst/>
          </a:prstGeom>
          <a:noFill/>
          <a:ln w="9525">
            <a:noFill/>
            <a:miter lim="800000"/>
            <a:headEnd/>
            <a:tailEnd/>
          </a:ln>
        </p:spPr>
        <p:txBody>
          <a:bodyPr wrap="square" anchor="ctr">
            <a:prstTxWarp prst="textNoShape">
              <a:avLst/>
            </a:prstTxWarp>
            <a:spAutoFit/>
          </a:bodyPr>
          <a:lstStyle/>
          <a:p>
            <a:r>
              <a:rPr lang="en-US" sz="1100" b="1" dirty="0">
                <a:solidFill>
                  <a:srgbClr val="0D5072"/>
                </a:solidFill>
                <a:latin typeface="Palatino" pitchFamily="-123" charset="0"/>
              </a:rPr>
              <a:t>New Jersey</a:t>
            </a:r>
          </a:p>
          <a:p>
            <a:r>
              <a:rPr lang="en-US" sz="1100" b="1" dirty="0">
                <a:solidFill>
                  <a:srgbClr val="0D5072"/>
                </a:solidFill>
                <a:latin typeface="Palatino" pitchFamily="-123" charset="0"/>
              </a:rPr>
              <a:t>DEPARTMENT OF EDUCATION</a:t>
            </a:r>
            <a:endParaRPr lang="en-US" sz="1100" dirty="0">
              <a:solidFill>
                <a:srgbClr val="0D5072"/>
              </a:solidFill>
            </a:endParaRPr>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28600" y="184795"/>
            <a:ext cx="609603" cy="609603"/>
          </a:xfrm>
          <a:prstGeom prst="rect">
            <a:avLst/>
          </a:prstGeom>
        </p:spPr>
      </p:pic>
      <p:sp>
        <p:nvSpPr>
          <p:cNvPr id="10" name="Rectangle 9"/>
          <p:cNvSpPr/>
          <p:nvPr userDrawn="1"/>
        </p:nvSpPr>
        <p:spPr>
          <a:xfrm>
            <a:off x="914400" y="6466661"/>
            <a:ext cx="2476768" cy="307777"/>
          </a:xfrm>
          <a:prstGeom prst="rect">
            <a:avLst/>
          </a:prstGeom>
        </p:spPr>
        <p:txBody>
          <a:bodyPr wrap="none">
            <a:spAutoFit/>
          </a:bodyPr>
          <a:lstStyle/>
          <a:p>
            <a:r>
              <a:rPr lang="en-US" sz="1400" dirty="0">
                <a:solidFill>
                  <a:schemeClr val="tx2"/>
                </a:solidFill>
                <a:latin typeface="+mn-lt"/>
                <a:cs typeface="Times New Roman" panose="02020603050405020304" pitchFamily="18" charset="0"/>
              </a:rPr>
              <a:t>|</a:t>
            </a:r>
            <a:r>
              <a:rPr lang="en-US" sz="1400" dirty="0">
                <a:solidFill>
                  <a:schemeClr val="bg1"/>
                </a:solidFill>
                <a:latin typeface="+mn-lt"/>
                <a:cs typeface="Times New Roman" panose="02020603050405020304" pitchFamily="18" charset="0"/>
              </a:rPr>
              <a:t>      </a:t>
            </a:r>
            <a:r>
              <a:rPr lang="en-US" sz="1400" dirty="0" smtClean="0">
                <a:solidFill>
                  <a:schemeClr val="tx2"/>
                </a:solidFill>
                <a:latin typeface="+mn-lt"/>
                <a:cs typeface="Times New Roman" panose="02020603050405020304" pitchFamily="18" charset="0"/>
              </a:rPr>
              <a:t>www.state.nj.us/education</a:t>
            </a:r>
            <a:endParaRPr lang="en-US" sz="1400" dirty="0">
              <a:solidFill>
                <a:schemeClr val="tx2"/>
              </a:solidFill>
              <a:latin typeface="+mn-lt"/>
              <a:cs typeface="Times New Roman" panose="02020603050405020304" pitchFamily="18" charset="0"/>
            </a:endParaRPr>
          </a:p>
        </p:txBody>
      </p:sp>
      <p:sp>
        <p:nvSpPr>
          <p:cNvPr id="11" name="Rectangle 10"/>
          <p:cNvSpPr/>
          <p:nvPr userDrawn="1"/>
        </p:nvSpPr>
        <p:spPr>
          <a:xfrm>
            <a:off x="445147" y="6466661"/>
            <a:ext cx="399468" cy="307777"/>
          </a:xfrm>
          <a:prstGeom prst="rect">
            <a:avLst/>
          </a:prstGeom>
        </p:spPr>
        <p:txBody>
          <a:bodyPr wrap="none">
            <a:spAutoFit/>
          </a:bodyPr>
          <a:lstStyle/>
          <a:p>
            <a:fld id="{BB6E7BE7-7590-42A1-BEEC-349CFB141555}" type="slidenum">
              <a:rPr lang="en-US" sz="1400" b="1" smtClean="0">
                <a:solidFill>
                  <a:schemeClr val="tx2"/>
                </a:solidFill>
                <a:latin typeface="+mn-lt"/>
                <a:cs typeface="Times New Roman" panose="02020603050405020304" pitchFamily="18" charset="0"/>
              </a:rPr>
              <a:pPr/>
              <a:t>‹#›</a:t>
            </a:fld>
            <a:endParaRPr lang="en-US" sz="1400" b="1" dirty="0">
              <a:solidFill>
                <a:schemeClr val="tx2"/>
              </a:solidFill>
              <a:latin typeface="+mn-lt"/>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6" r:id="rId12"/>
  </p:sldLayoutIdLst>
  <p:hf sldNum="0" hdr="0" dt="0"/>
  <p:txStyles>
    <p:titleStyle>
      <a:lvl1pPr algn="ctr" rtl="0" eaLnBrk="1" fontAlgn="base" hangingPunct="1">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eaLnBrk="1" fontAlgn="base" hangingPunct="1">
        <a:spcBef>
          <a:spcPct val="20000"/>
        </a:spcBef>
        <a:spcAft>
          <a:spcPct val="0"/>
        </a:spcAft>
        <a:buFont typeface="Arial" pitchFamily="-123"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1" fontAlgn="base" hangingPunct="1">
        <a:spcBef>
          <a:spcPct val="20000"/>
        </a:spcBef>
        <a:spcAft>
          <a:spcPct val="0"/>
        </a:spcAft>
        <a:buFont typeface="Arial" pitchFamily="-123" charset="0"/>
        <a:buChar char="–"/>
        <a:defRPr sz="2800" kern="1200">
          <a:solidFill>
            <a:schemeClr val="tx1"/>
          </a:solidFill>
          <a:latin typeface="+mn-lt"/>
          <a:ea typeface="ＭＳ Ｐゴシック" pitchFamily="-123" charset="-128"/>
          <a:cs typeface="+mn-cs"/>
        </a:defRPr>
      </a:lvl2pPr>
      <a:lvl3pPr marL="11430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CONFIDENTIAL DRAFT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CD1B2-C11B-4838-8012-37186D400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www.state.nj.us/education/ESSA/" TargetMode="External"/><Relationship Id="rId7" Type="http://schemas.openxmlformats.org/officeDocument/2006/relationships/hyperlink" Target="mailto:essa@doe.state.nj.u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ell@doe.state.nj.us" TargetMode="External"/><Relationship Id="rId5" Type="http://schemas.openxmlformats.org/officeDocument/2006/relationships/hyperlink" Target="mailto:titleone@doe.state.nj.us" TargetMode="External"/><Relationship Id="rId4" Type="http://schemas.openxmlformats.org/officeDocument/2006/relationships/hyperlink" Target="mailto:ESSA@doe.state.nj.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2.ed.gov/admins/lead/account/stateplan17/map/de.html" TargetMode="External"/><Relationship Id="rId13" Type="http://schemas.openxmlformats.org/officeDocument/2006/relationships/hyperlink" Target="https://www2.ed.gov/admins/lead/account/stateplan17/map/ma.html" TargetMode="External"/><Relationship Id="rId18" Type="http://schemas.openxmlformats.org/officeDocument/2006/relationships/hyperlink" Target="https://www2.ed.gov/admins/lead/account/stateplan17/map/tn.html" TargetMode="External"/><Relationship Id="rId3" Type="http://schemas.openxmlformats.org/officeDocument/2006/relationships/hyperlink" Target="http://www.nj.gov/education/ESSA/plan/plan.pdf" TargetMode="External"/><Relationship Id="rId7" Type="http://schemas.openxmlformats.org/officeDocument/2006/relationships/hyperlink" Target="https://www2.ed.gov/admins/lead/account/stateplan17/map/ct.html" TargetMode="External"/><Relationship Id="rId12" Type="http://schemas.openxmlformats.org/officeDocument/2006/relationships/hyperlink" Target="https://www2.ed.gov/admins/lead/account/stateplan17/map/me.html" TargetMode="External"/><Relationship Id="rId17" Type="http://schemas.openxmlformats.org/officeDocument/2006/relationships/hyperlink" Target="https://www2.ed.gov/admins/lead/account/stateplan17/map/or.html" TargetMode="External"/><Relationship Id="rId2" Type="http://schemas.openxmlformats.org/officeDocument/2006/relationships/notesSlide" Target="../notesSlides/notesSlide3.xml"/><Relationship Id="rId16" Type="http://schemas.openxmlformats.org/officeDocument/2006/relationships/hyperlink" Target="https://www2.ed.gov/admins/lead/account/stateplan17/map/nd.html" TargetMode="External"/><Relationship Id="rId1" Type="http://schemas.openxmlformats.org/officeDocument/2006/relationships/slideLayout" Target="../slideLayouts/slideLayout2.xml"/><Relationship Id="rId6" Type="http://schemas.openxmlformats.org/officeDocument/2006/relationships/hyperlink" Target="https://www2.ed.gov/admins/lead/account/stateplan17/map/az.html" TargetMode="External"/><Relationship Id="rId11" Type="http://schemas.openxmlformats.org/officeDocument/2006/relationships/hyperlink" Target="https://www2.ed.gov/admins/lead/account/stateplan17/map/la.html" TargetMode="External"/><Relationship Id="rId5" Type="http://schemas.openxmlformats.org/officeDocument/2006/relationships/hyperlink" Target="http://www.state.nj.us/education/ESSA/plan/Overview.shtml" TargetMode="External"/><Relationship Id="rId15" Type="http://schemas.openxmlformats.org/officeDocument/2006/relationships/hyperlink" Target="https://www2.ed.gov/admins/lead/account/stateplan17/map/nm.html" TargetMode="External"/><Relationship Id="rId10" Type="http://schemas.openxmlformats.org/officeDocument/2006/relationships/hyperlink" Target="https://www2.ed.gov/admins/lead/account/stateplan17/map/il.html" TargetMode="External"/><Relationship Id="rId19" Type="http://schemas.openxmlformats.org/officeDocument/2006/relationships/hyperlink" Target="https://www2.ed.gov/admins/lead/account/stateplan17/map/vt.html" TargetMode="External"/><Relationship Id="rId4" Type="http://schemas.openxmlformats.org/officeDocument/2006/relationships/hyperlink" Target="http://www.nj.gov/education/ESSA/plan/PlanRedLine.pdf" TargetMode="External"/><Relationship Id="rId9" Type="http://schemas.openxmlformats.org/officeDocument/2006/relationships/hyperlink" Target="https://www2.ed.gov/admins/lead/account/stateplan17/map/dc.html" TargetMode="External"/><Relationship Id="rId14" Type="http://schemas.openxmlformats.org/officeDocument/2006/relationships/hyperlink" Target="https://www2.ed.gov/admins/lead/account/stateplan17/map/nv.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nj.gov/education/ESSA/plan/pla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100" y="1600201"/>
            <a:ext cx="6781800" cy="2133599"/>
          </a:xfrm>
          <a:ln w="28575">
            <a:solidFill>
              <a:srgbClr val="FFC000"/>
            </a:solidFill>
          </a:ln>
          <a:effectLst/>
        </p:spPr>
        <p:txBody>
          <a:bodyPr/>
          <a:lstStyle/>
          <a:p>
            <a:r>
              <a:rPr lang="en-US" i="1" dirty="0" smtClean="0">
                <a:latin typeface="+mj-lt"/>
              </a:rPr>
              <a:t>Every </a:t>
            </a:r>
            <a:r>
              <a:rPr lang="en-US" i="1" dirty="0">
                <a:latin typeface="+mj-lt"/>
              </a:rPr>
              <a:t>Student Succeeds Act </a:t>
            </a:r>
            <a:r>
              <a:rPr lang="en-US" dirty="0">
                <a:latin typeface="+mj-lt"/>
              </a:rPr>
              <a:t/>
            </a:r>
            <a:br>
              <a:rPr lang="en-US" dirty="0">
                <a:latin typeface="+mj-lt"/>
              </a:rPr>
            </a:br>
            <a:r>
              <a:rPr lang="en-US" i="1" dirty="0" smtClean="0">
                <a:latin typeface="+mj-lt"/>
              </a:rPr>
              <a:t>(ESSA) </a:t>
            </a:r>
            <a:r>
              <a:rPr lang="en-US" dirty="0" smtClean="0">
                <a:latin typeface="+mj-lt"/>
              </a:rPr>
              <a:t>in </a:t>
            </a:r>
            <a:r>
              <a:rPr lang="en-US" dirty="0">
                <a:latin typeface="+mj-lt"/>
              </a:rPr>
              <a:t>New </a:t>
            </a:r>
            <a:r>
              <a:rPr lang="en-US" dirty="0" smtClean="0">
                <a:latin typeface="+mj-lt"/>
              </a:rPr>
              <a:t>Jersey: </a:t>
            </a:r>
            <a:br>
              <a:rPr lang="en-US" dirty="0" smtClean="0">
                <a:latin typeface="+mj-lt"/>
              </a:rPr>
            </a:br>
            <a:r>
              <a:rPr lang="en-US" dirty="0" smtClean="0">
                <a:latin typeface="+mj-lt"/>
              </a:rPr>
              <a:t>Update</a:t>
            </a:r>
            <a:r>
              <a:rPr lang="en-US" dirty="0">
                <a:latin typeface="+mj-lt"/>
              </a:rPr>
              <a:t/>
            </a:r>
            <a:br>
              <a:rPr lang="en-US" dirty="0">
                <a:latin typeface="+mj-lt"/>
              </a:rPr>
            </a:br>
            <a:endParaRPr lang="en-US" dirty="0">
              <a:solidFill>
                <a:schemeClr val="tx1"/>
              </a:solidFill>
              <a:latin typeface="+mj-lt"/>
            </a:endParaRPr>
          </a:p>
        </p:txBody>
      </p:sp>
      <p:sp>
        <p:nvSpPr>
          <p:cNvPr id="5124" name="Content Placeholder 4"/>
          <p:cNvSpPr>
            <a:spLocks noGrp="1"/>
          </p:cNvSpPr>
          <p:nvPr>
            <p:ph sz="quarter" idx="4294967295"/>
          </p:nvPr>
        </p:nvSpPr>
        <p:spPr bwMode="auto">
          <a:xfrm>
            <a:off x="0" y="4800600"/>
            <a:ext cx="9144000" cy="2209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en-US" altLang="en-US" b="1" dirty="0" smtClean="0">
                <a:solidFill>
                  <a:srgbClr val="0D5072"/>
                </a:solidFill>
                <a:latin typeface="+mj-lt"/>
                <a:ea typeface="ＭＳ Ｐゴシック" panose="020B0600070205080204" pitchFamily="34" charset="-128"/>
                <a:cs typeface="Times New Roman" panose="02020603050405020304" pitchFamily="18" charset="0"/>
              </a:rPr>
              <a:t>NJ Department of Education (NJDOE)</a:t>
            </a:r>
          </a:p>
          <a:p>
            <a:pPr marL="0" indent="0" algn="ctr">
              <a:buNone/>
            </a:pPr>
            <a:r>
              <a:rPr lang="en-US" altLang="en-US" sz="2400" dirty="0" smtClean="0">
                <a:solidFill>
                  <a:srgbClr val="0D5072"/>
                </a:solidFill>
                <a:latin typeface="+mj-lt"/>
                <a:ea typeface="ＭＳ Ｐゴシック" panose="020B0600070205080204" pitchFamily="34" charset="-128"/>
                <a:cs typeface="Times New Roman" panose="02020603050405020304" pitchFamily="18" charset="0"/>
              </a:rPr>
              <a:t>September 28, </a:t>
            </a:r>
            <a:r>
              <a:rPr lang="en-US" altLang="en-US" sz="2400" dirty="0" smtClean="0">
                <a:solidFill>
                  <a:srgbClr val="0D5072"/>
                </a:solidFill>
                <a:latin typeface="+mj-lt"/>
                <a:ea typeface="ＭＳ Ｐゴシック" panose="020B0600070205080204" pitchFamily="34" charset="-128"/>
                <a:cs typeface="Times New Roman" panose="02020603050405020304" pitchFamily="18" charset="0"/>
              </a:rPr>
              <a:t>2017</a:t>
            </a:r>
          </a:p>
          <a:p>
            <a:pPr marL="0" indent="0" algn="ctr">
              <a:buNone/>
            </a:pPr>
            <a:endParaRPr lang="en-US" altLang="en-US" b="1" dirty="0">
              <a:solidFill>
                <a:srgbClr val="0D5072"/>
              </a:solidFill>
              <a:latin typeface="+mj-lt"/>
              <a:ea typeface="ＭＳ Ｐゴシック" panose="020B0600070205080204" pitchFamily="34" charset="-128"/>
              <a:cs typeface="Times New Roman" panose="02020603050405020304" pitchFamily="18" charset="0"/>
            </a:endParaRPr>
          </a:p>
          <a:p>
            <a:pPr marL="0" indent="0" algn="ctr">
              <a:buNone/>
            </a:pPr>
            <a:endParaRPr lang="en-US" altLang="en-US" sz="2000" b="1" dirty="0" smtClean="0">
              <a:solidFill>
                <a:srgbClr val="0D5072"/>
              </a:solidFill>
              <a:latin typeface="+mj-lt"/>
              <a:ea typeface="ＭＳ Ｐゴシック" panose="020B0600070205080204" pitchFamily="34" charset="-128"/>
              <a:cs typeface="Times New Roman" panose="02020603050405020304" pitchFamily="18" charset="0"/>
            </a:endParaRPr>
          </a:p>
          <a:p>
            <a:pPr marL="0" indent="0" algn="ctr">
              <a:buNone/>
            </a:pPr>
            <a:endParaRPr lang="en-US" altLang="en-US" sz="2000" i="1" dirty="0" smtClean="0">
              <a:solidFill>
                <a:srgbClr val="0D5072"/>
              </a:solidFill>
              <a:ea typeface="ＭＳ Ｐゴシック" panose="020B0600070205080204" pitchFamily="34" charset="-128"/>
              <a:cs typeface="Times New Roman" panose="02020603050405020304" pitchFamily="18" charset="0"/>
            </a:endParaRPr>
          </a:p>
          <a:p>
            <a:pPr marL="0" indent="0" algn="ctr">
              <a:buNone/>
            </a:pPr>
            <a:endParaRPr lang="en-US" altLang="en-US" sz="2000" b="1" dirty="0" smtClean="0">
              <a:solidFill>
                <a:srgbClr val="0D5072"/>
              </a:solidFill>
              <a:latin typeface="+mj-lt"/>
              <a:ea typeface="ＭＳ Ｐゴシック" panose="020B0600070205080204" pitchFamily="34" charset="-128"/>
              <a:cs typeface="Times New Roman" panose="02020603050405020304" pitchFamily="18"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2906267"/>
            <a:ext cx="1655065" cy="1655065"/>
          </a:xfrm>
          <a:prstGeom prst="rect">
            <a:avLst/>
          </a:prstGeom>
        </p:spPr>
      </p:pic>
    </p:spTree>
    <p:extLst>
      <p:ext uri="{BB962C8B-B14F-4D97-AF65-F5344CB8AC3E}">
        <p14:creationId xmlns:p14="http://schemas.microsoft.com/office/powerpoint/2010/main" val="428473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95300" y="773715"/>
            <a:ext cx="8077200" cy="553998"/>
          </a:xfrm>
          <a:prstGeom prst="rect">
            <a:avLst/>
          </a:prstGeom>
          <a:noFill/>
        </p:spPr>
        <p:txBody>
          <a:bodyPr wrap="square" rtlCol="0">
            <a:spAutoFit/>
          </a:bodyPr>
          <a:lstStyle/>
          <a:p>
            <a:pPr algn="ctr"/>
            <a:r>
              <a:rPr lang="en-US" sz="3000" b="1" i="1" dirty="0" smtClean="0">
                <a:solidFill>
                  <a:schemeClr val="tx2"/>
                </a:solidFill>
              </a:rPr>
              <a:t>ESSA</a:t>
            </a:r>
            <a:r>
              <a:rPr lang="en-US" sz="3000" b="1" dirty="0" smtClean="0">
                <a:solidFill>
                  <a:schemeClr val="tx2"/>
                </a:solidFill>
              </a:rPr>
              <a:t> School Accountability: Subgroups</a:t>
            </a:r>
            <a:endParaRPr lang="en-US" sz="3000" b="1" dirty="0">
              <a:solidFill>
                <a:schemeClr val="tx2"/>
              </a:solidFill>
            </a:endParaRPr>
          </a:p>
        </p:txBody>
      </p:sp>
      <p:sp>
        <p:nvSpPr>
          <p:cNvPr id="17" name="Title 1"/>
          <p:cNvSpPr>
            <a:spLocks noGrp="1"/>
          </p:cNvSpPr>
          <p:nvPr>
            <p:ph type="title"/>
          </p:nvPr>
        </p:nvSpPr>
        <p:spPr>
          <a:xfrm>
            <a:off x="304800" y="1390755"/>
            <a:ext cx="8729424" cy="729655"/>
          </a:xfrm>
          <a:noFill/>
          <a:ln w="15875">
            <a:noFill/>
          </a:ln>
        </p:spPr>
        <p:txBody>
          <a:bodyPr anchor="ctr" anchorCtr="0"/>
          <a:lstStyle/>
          <a:p>
            <a:pPr lvl="1">
              <a:lnSpc>
                <a:spcPts val="2000"/>
              </a:lnSpc>
            </a:pPr>
            <a:r>
              <a:rPr lang="en-US" sz="1800" kern="1200" dirty="0" smtClean="0">
                <a:solidFill>
                  <a:schemeClr val="tx2"/>
                </a:solidFill>
                <a:latin typeface="+mn-lt"/>
                <a:cs typeface="Times New Roman" panose="02020603050405020304" pitchFamily="18" charset="0"/>
              </a:rPr>
              <a:t>Factoring subgroups into the accountability system helps us ensure that </a:t>
            </a:r>
            <a:r>
              <a:rPr lang="en-US" sz="1800" i="1" kern="1200" dirty="0" smtClean="0">
                <a:solidFill>
                  <a:schemeClr val="tx2"/>
                </a:solidFill>
                <a:latin typeface="+mn-lt"/>
                <a:cs typeface="Times New Roman" panose="02020603050405020304" pitchFamily="18" charset="0"/>
              </a:rPr>
              <a:t>all </a:t>
            </a:r>
            <a:r>
              <a:rPr lang="en-US" sz="1800" kern="1200" dirty="0" smtClean="0">
                <a:solidFill>
                  <a:schemeClr val="tx2"/>
                </a:solidFill>
                <a:latin typeface="+mn-lt"/>
                <a:cs typeface="Times New Roman" panose="02020603050405020304" pitchFamily="18" charset="0"/>
              </a:rPr>
              <a:t>students are getting the supports they deserve, and no student group performance is masked through averages. </a:t>
            </a:r>
            <a:r>
              <a:rPr lang="en-US" sz="1800" kern="1200" dirty="0" smtClean="0">
                <a:latin typeface="+mn-lt"/>
                <a:cs typeface="Times New Roman" panose="02020603050405020304" pitchFamily="18" charset="0"/>
              </a:rPr>
              <a:t/>
            </a:r>
            <a:br>
              <a:rPr lang="en-US" sz="1800" kern="1200" dirty="0" smtClean="0">
                <a:latin typeface="+mn-lt"/>
                <a:cs typeface="Times New Roman" panose="02020603050405020304" pitchFamily="18" charset="0"/>
              </a:rPr>
            </a:br>
            <a:endParaRPr lang="en-US" sz="1800" strike="sngStrike" kern="1200" dirty="0">
              <a:latin typeface="+mn-lt"/>
              <a:cs typeface="Times New Roman" panose="02020603050405020304" pitchFamily="18" charset="0"/>
            </a:endParaRPr>
          </a:p>
        </p:txBody>
      </p:sp>
      <p:graphicFrame>
        <p:nvGraphicFramePr>
          <p:cNvPr id="18" name="Chart 17"/>
          <p:cNvGraphicFramePr/>
          <p:nvPr>
            <p:extLst>
              <p:ext uri="{D42A27DB-BD31-4B8C-83A1-F6EECF244321}">
                <p14:modId xmlns:p14="http://schemas.microsoft.com/office/powerpoint/2010/main" val="3658579482"/>
              </p:ext>
            </p:extLst>
          </p:nvPr>
        </p:nvGraphicFramePr>
        <p:xfrm>
          <a:off x="3733800" y="3200400"/>
          <a:ext cx="3962400" cy="2463800"/>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a:xfrm>
            <a:off x="6096000" y="3352800"/>
            <a:ext cx="828112" cy="253916"/>
          </a:xfrm>
          <a:prstGeom prst="rect">
            <a:avLst/>
          </a:prstGeom>
          <a:solidFill>
            <a:schemeClr val="bg1"/>
          </a:solidFill>
          <a:ln>
            <a:solidFill>
              <a:schemeClr val="tx2"/>
            </a:solidFill>
          </a:ln>
        </p:spPr>
        <p:txBody>
          <a:bodyPr wrap="none" lIns="45720" tIns="45720" rIns="45720" bIns="45720" rtlCol="0">
            <a:spAutoFit/>
          </a:bodyPr>
          <a:lstStyle/>
          <a:p>
            <a:r>
              <a:rPr lang="en-US" sz="1050" dirty="0" smtClean="0"/>
              <a:t>White: 16.7%</a:t>
            </a:r>
            <a:endParaRPr lang="en-US" sz="1050" dirty="0"/>
          </a:p>
        </p:txBody>
      </p:sp>
      <p:sp>
        <p:nvSpPr>
          <p:cNvPr id="23" name="TextBox 22"/>
          <p:cNvSpPr txBox="1"/>
          <p:nvPr/>
        </p:nvSpPr>
        <p:spPr>
          <a:xfrm>
            <a:off x="6096000" y="4318084"/>
            <a:ext cx="1902124" cy="253916"/>
          </a:xfrm>
          <a:prstGeom prst="rect">
            <a:avLst/>
          </a:prstGeom>
          <a:solidFill>
            <a:schemeClr val="bg1"/>
          </a:solidFill>
          <a:ln>
            <a:solidFill>
              <a:schemeClr val="tx2"/>
            </a:solidFill>
          </a:ln>
        </p:spPr>
        <p:txBody>
          <a:bodyPr wrap="none" lIns="45720" tIns="45720" rIns="45720" bIns="45720" rtlCol="0">
            <a:spAutoFit/>
          </a:bodyPr>
          <a:lstStyle/>
          <a:p>
            <a:r>
              <a:rPr lang="en-US" sz="1050" dirty="0" smtClean="0"/>
              <a:t>Black or African American: 16.7%</a:t>
            </a:r>
            <a:endParaRPr lang="en-US" sz="1050" dirty="0"/>
          </a:p>
        </p:txBody>
      </p:sp>
      <p:sp>
        <p:nvSpPr>
          <p:cNvPr id="24" name="TextBox 23"/>
          <p:cNvSpPr txBox="1"/>
          <p:nvPr/>
        </p:nvSpPr>
        <p:spPr>
          <a:xfrm>
            <a:off x="5867400" y="5257800"/>
            <a:ext cx="2049600" cy="253916"/>
          </a:xfrm>
          <a:prstGeom prst="rect">
            <a:avLst/>
          </a:prstGeom>
          <a:solidFill>
            <a:schemeClr val="bg1"/>
          </a:solidFill>
          <a:ln>
            <a:solidFill>
              <a:schemeClr val="tx2"/>
            </a:solidFill>
          </a:ln>
        </p:spPr>
        <p:txBody>
          <a:bodyPr wrap="none" lIns="45720" tIns="45720" rIns="45720" bIns="45720" rtlCol="0">
            <a:spAutoFit/>
          </a:bodyPr>
          <a:lstStyle/>
          <a:p>
            <a:r>
              <a:rPr lang="en-US" sz="1050" dirty="0" smtClean="0"/>
              <a:t>Economically Disadvantaged: 16.7%</a:t>
            </a:r>
            <a:endParaRPr lang="en-US" sz="1050" dirty="0"/>
          </a:p>
        </p:txBody>
      </p:sp>
      <p:sp>
        <p:nvSpPr>
          <p:cNvPr id="25" name="TextBox 24"/>
          <p:cNvSpPr txBox="1"/>
          <p:nvPr/>
        </p:nvSpPr>
        <p:spPr>
          <a:xfrm>
            <a:off x="4073325" y="4318000"/>
            <a:ext cx="1046120" cy="253916"/>
          </a:xfrm>
          <a:prstGeom prst="rect">
            <a:avLst/>
          </a:prstGeom>
          <a:solidFill>
            <a:schemeClr val="bg1"/>
          </a:solidFill>
          <a:ln>
            <a:solidFill>
              <a:schemeClr val="tx2"/>
            </a:solidFill>
          </a:ln>
        </p:spPr>
        <p:txBody>
          <a:bodyPr wrap="none" lIns="45720" tIns="45720" rIns="45720" bIns="45720" rtlCol="0">
            <a:spAutoFit/>
          </a:bodyPr>
          <a:lstStyle/>
          <a:p>
            <a:r>
              <a:rPr lang="en-US" sz="1050" dirty="0" smtClean="0"/>
              <a:t>All Students: 50%</a:t>
            </a:r>
            <a:endParaRPr lang="en-US" sz="1050" dirty="0"/>
          </a:p>
        </p:txBody>
      </p:sp>
      <p:sp>
        <p:nvSpPr>
          <p:cNvPr id="27" name="Rectangle 26"/>
          <p:cNvSpPr/>
          <p:nvPr/>
        </p:nvSpPr>
        <p:spPr>
          <a:xfrm>
            <a:off x="304800" y="2207475"/>
            <a:ext cx="8458200" cy="338554"/>
          </a:xfrm>
          <a:prstGeom prst="rect">
            <a:avLst/>
          </a:prstGeom>
          <a:solidFill>
            <a:schemeClr val="tx2"/>
          </a:solidFill>
        </p:spPr>
        <p:txBody>
          <a:bodyPr wrap="square">
            <a:spAutoFit/>
          </a:bodyPr>
          <a:lstStyle/>
          <a:p>
            <a:pPr algn="ctr"/>
            <a:r>
              <a:rPr lang="en-US" sz="1600" b="1" dirty="0" smtClean="0">
                <a:solidFill>
                  <a:schemeClr val="bg1"/>
                </a:solidFill>
              </a:rPr>
              <a:t>Example School Subgroup Weighting</a:t>
            </a:r>
          </a:p>
        </p:txBody>
      </p:sp>
      <p:sp>
        <p:nvSpPr>
          <p:cNvPr id="29" name="Right Brace 28"/>
          <p:cNvSpPr/>
          <p:nvPr/>
        </p:nvSpPr>
        <p:spPr>
          <a:xfrm>
            <a:off x="8035725" y="3479800"/>
            <a:ext cx="445178" cy="1981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p:cNvSpPr txBox="1"/>
          <p:nvPr/>
        </p:nvSpPr>
        <p:spPr>
          <a:xfrm>
            <a:off x="8458200" y="4329575"/>
            <a:ext cx="609600" cy="307777"/>
          </a:xfrm>
          <a:prstGeom prst="rect">
            <a:avLst/>
          </a:prstGeom>
          <a:noFill/>
          <a:ln>
            <a:solidFill>
              <a:schemeClr val="accent1">
                <a:shade val="50000"/>
              </a:schemeClr>
            </a:solidFill>
          </a:ln>
        </p:spPr>
        <p:txBody>
          <a:bodyPr wrap="square" rtlCol="0">
            <a:spAutoFit/>
          </a:bodyPr>
          <a:lstStyle/>
          <a:p>
            <a:pPr algn="ctr"/>
            <a:r>
              <a:rPr lang="en-US" sz="1400" dirty="0" smtClean="0"/>
              <a:t>50%</a:t>
            </a:r>
          </a:p>
        </p:txBody>
      </p:sp>
      <p:sp>
        <p:nvSpPr>
          <p:cNvPr id="37" name="Rectangle 36"/>
          <p:cNvSpPr/>
          <p:nvPr/>
        </p:nvSpPr>
        <p:spPr>
          <a:xfrm>
            <a:off x="399895" y="3200400"/>
            <a:ext cx="3635829" cy="1803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5888" indent="-115888"/>
            <a:r>
              <a:rPr lang="en-US" sz="2400" dirty="0" smtClean="0">
                <a:solidFill>
                  <a:schemeClr val="tx2">
                    <a:lumMod val="75000"/>
                  </a:schemeClr>
                </a:solidFill>
              </a:rPr>
              <a:t>1000 students in the school</a:t>
            </a:r>
          </a:p>
          <a:p>
            <a:pPr marL="342900" indent="-342900">
              <a:buFont typeface="+mj-lt"/>
              <a:buAutoNum type="arabicPeriod"/>
            </a:pPr>
            <a:r>
              <a:rPr lang="en-US" dirty="0" smtClean="0">
                <a:solidFill>
                  <a:schemeClr val="tx2">
                    <a:lumMod val="75000"/>
                  </a:schemeClr>
                </a:solidFill>
              </a:rPr>
              <a:t>700 White </a:t>
            </a:r>
          </a:p>
          <a:p>
            <a:pPr marL="342900" indent="-342900">
              <a:buFont typeface="+mj-lt"/>
              <a:buAutoNum type="arabicPeriod"/>
            </a:pPr>
            <a:r>
              <a:rPr lang="en-US" dirty="0" smtClean="0">
                <a:solidFill>
                  <a:schemeClr val="tx2">
                    <a:lumMod val="75000"/>
                  </a:schemeClr>
                </a:solidFill>
              </a:rPr>
              <a:t>300 Black or African American</a:t>
            </a:r>
          </a:p>
          <a:p>
            <a:pPr marL="342900" indent="-342900">
              <a:buFont typeface="+mj-lt"/>
              <a:buAutoNum type="arabicPeriod"/>
            </a:pPr>
            <a:r>
              <a:rPr lang="en-US" dirty="0" smtClean="0">
                <a:solidFill>
                  <a:schemeClr val="tx2">
                    <a:lumMod val="75000"/>
                  </a:schemeClr>
                </a:solidFill>
              </a:rPr>
              <a:t>150 Economically Disadvantaged </a:t>
            </a:r>
            <a:r>
              <a:rPr lang="en-US" sz="1400" i="1" dirty="0" smtClean="0">
                <a:solidFill>
                  <a:schemeClr val="tx2">
                    <a:lumMod val="75000"/>
                  </a:schemeClr>
                </a:solidFill>
              </a:rPr>
              <a:t>(Both White and African American)</a:t>
            </a:r>
            <a:endParaRPr lang="en-US" sz="1600" i="1" dirty="0" smtClean="0">
              <a:solidFill>
                <a:schemeClr val="tx2">
                  <a:lumMod val="75000"/>
                </a:schemeClr>
              </a:solidFill>
            </a:endParaRPr>
          </a:p>
        </p:txBody>
      </p:sp>
      <p:sp>
        <p:nvSpPr>
          <p:cNvPr id="13" name="TextBox 12"/>
          <p:cNvSpPr txBox="1"/>
          <p:nvPr/>
        </p:nvSpPr>
        <p:spPr>
          <a:xfrm>
            <a:off x="122309" y="5119646"/>
            <a:ext cx="4191000" cy="1077218"/>
          </a:xfrm>
          <a:prstGeom prst="rect">
            <a:avLst/>
          </a:prstGeom>
          <a:solidFill>
            <a:schemeClr val="accent1">
              <a:lumMod val="20000"/>
              <a:lumOff val="80000"/>
            </a:schemeClr>
          </a:solidFill>
          <a:ln w="19050">
            <a:solidFill>
              <a:schemeClr val="tx2"/>
            </a:solidFill>
          </a:ln>
        </p:spPr>
        <p:txBody>
          <a:bodyPr wrap="square" rtlCol="0">
            <a:spAutoFit/>
          </a:bodyPr>
          <a:lstStyle/>
          <a:p>
            <a:pPr algn="ctr"/>
            <a:r>
              <a:rPr lang="en-US" sz="1600" b="1" i="1" dirty="0" smtClean="0">
                <a:solidFill>
                  <a:schemeClr val="tx2"/>
                </a:solidFill>
              </a:rPr>
              <a:t>Reminder: there must be at least 20 students</a:t>
            </a:r>
            <a:r>
              <a:rPr lang="en-US" sz="1600" dirty="0" smtClean="0"/>
              <a:t> </a:t>
            </a:r>
            <a:r>
              <a:rPr lang="en-US" sz="1600" dirty="0">
                <a:solidFill>
                  <a:schemeClr val="tx2"/>
                </a:solidFill>
              </a:rPr>
              <a:t>for a particular group (“subgroup”) to be included in the </a:t>
            </a:r>
            <a:r>
              <a:rPr lang="en-US" sz="1600" i="1" dirty="0">
                <a:solidFill>
                  <a:schemeClr val="tx2"/>
                </a:solidFill>
              </a:rPr>
              <a:t>ESSA </a:t>
            </a:r>
            <a:r>
              <a:rPr lang="en-US" sz="1600" dirty="0">
                <a:solidFill>
                  <a:schemeClr val="tx2"/>
                </a:solidFill>
              </a:rPr>
              <a:t>school accountability </a:t>
            </a:r>
            <a:r>
              <a:rPr lang="en-US" sz="1600" dirty="0" smtClean="0">
                <a:solidFill>
                  <a:schemeClr val="tx2"/>
                </a:solidFill>
              </a:rPr>
              <a:t>system.</a:t>
            </a:r>
            <a:endParaRPr lang="en-US" sz="1600" b="1" i="1" dirty="0">
              <a:solidFill>
                <a:schemeClr val="tx2"/>
              </a:solidFill>
            </a:endParaRPr>
          </a:p>
        </p:txBody>
      </p:sp>
      <p:sp>
        <p:nvSpPr>
          <p:cNvPr id="3" name="Rectangle 2"/>
          <p:cNvSpPr/>
          <p:nvPr/>
        </p:nvSpPr>
        <p:spPr>
          <a:xfrm>
            <a:off x="304800" y="2487816"/>
            <a:ext cx="8385228" cy="830997"/>
          </a:xfrm>
          <a:prstGeom prst="rect">
            <a:avLst/>
          </a:prstGeom>
        </p:spPr>
        <p:txBody>
          <a:bodyPr wrap="square">
            <a:spAutoFit/>
          </a:bodyPr>
          <a:lstStyle/>
          <a:p>
            <a:r>
              <a:rPr lang="en-US" sz="1600" dirty="0">
                <a:cs typeface="Times New Roman" panose="02020603050405020304" pitchFamily="18" charset="0"/>
              </a:rPr>
              <a:t>The below example illustrates how the subgroup weighting would work.. All subgroups are counted equally. Note that students can be in more than one subgroup (e.g. White and Economically Disadvantaged).</a:t>
            </a:r>
            <a:endParaRPr lang="en-US" sz="1600" dirty="0"/>
          </a:p>
        </p:txBody>
      </p:sp>
    </p:spTree>
    <p:extLst>
      <p:ext uri="{BB962C8B-B14F-4D97-AF65-F5344CB8AC3E}">
        <p14:creationId xmlns:p14="http://schemas.microsoft.com/office/powerpoint/2010/main" val="2141147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0" y="762000"/>
            <a:ext cx="9144000" cy="8382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endParaRPr lang="en-US" sz="3200" b="1" dirty="0">
              <a:solidFill>
                <a:schemeClr val="bg1"/>
              </a:solidFill>
              <a:latin typeface="+mn-lt"/>
            </a:endParaRPr>
          </a:p>
        </p:txBody>
      </p:sp>
      <p:sp>
        <p:nvSpPr>
          <p:cNvPr id="2" name="Rectangle 1"/>
          <p:cNvSpPr/>
          <p:nvPr/>
        </p:nvSpPr>
        <p:spPr>
          <a:xfrm>
            <a:off x="-762000" y="642491"/>
            <a:ext cx="10896600" cy="584775"/>
          </a:xfrm>
          <a:prstGeom prst="rect">
            <a:avLst/>
          </a:prstGeom>
        </p:spPr>
        <p:txBody>
          <a:bodyPr wrap="square">
            <a:spAutoFit/>
          </a:bodyPr>
          <a:lstStyle/>
          <a:p>
            <a:pPr algn="ctr"/>
            <a:r>
              <a:rPr lang="en-US" sz="3200" b="1" dirty="0" smtClean="0">
                <a:solidFill>
                  <a:schemeClr val="accent1">
                    <a:lumMod val="75000"/>
                  </a:schemeClr>
                </a:solidFill>
                <a:latin typeface="+mj-lt"/>
              </a:rPr>
              <a:t>System </a:t>
            </a:r>
            <a:r>
              <a:rPr lang="en-US" sz="3200" b="1" dirty="0">
                <a:solidFill>
                  <a:schemeClr val="accent1">
                    <a:lumMod val="75000"/>
                  </a:schemeClr>
                </a:solidFill>
                <a:latin typeface="+mj-lt"/>
              </a:rPr>
              <a:t>of Supporting Identified </a:t>
            </a:r>
            <a:r>
              <a:rPr lang="en-US" sz="3200" b="1" dirty="0" smtClean="0">
                <a:solidFill>
                  <a:schemeClr val="accent1">
                    <a:lumMod val="75000"/>
                  </a:schemeClr>
                </a:solidFill>
                <a:latin typeface="+mj-lt"/>
              </a:rPr>
              <a:t>Schools </a:t>
            </a:r>
            <a:r>
              <a:rPr lang="en-US" sz="3200" b="1" dirty="0">
                <a:solidFill>
                  <a:schemeClr val="accent1">
                    <a:lumMod val="75000"/>
                  </a:schemeClr>
                </a:solidFill>
                <a:latin typeface="+mj-lt"/>
              </a:rPr>
              <a:t>and </a:t>
            </a:r>
            <a:r>
              <a:rPr lang="en-US" sz="3200" b="1" dirty="0" smtClean="0">
                <a:solidFill>
                  <a:schemeClr val="accent1">
                    <a:lumMod val="75000"/>
                  </a:schemeClr>
                </a:solidFill>
                <a:latin typeface="+mj-lt"/>
              </a:rPr>
              <a:t>Districts </a:t>
            </a:r>
            <a:endParaRPr lang="en-US" sz="3200" b="1" dirty="0">
              <a:solidFill>
                <a:schemeClr val="accent1">
                  <a:lumMod val="75000"/>
                </a:schemeClr>
              </a:solidFill>
              <a:latin typeface="+mj-lt"/>
            </a:endParaRPr>
          </a:p>
        </p:txBody>
      </p:sp>
      <p:grpSp>
        <p:nvGrpSpPr>
          <p:cNvPr id="3" name="Group 2"/>
          <p:cNvGrpSpPr/>
          <p:nvPr/>
        </p:nvGrpSpPr>
        <p:grpSpPr>
          <a:xfrm>
            <a:off x="268595" y="1346776"/>
            <a:ext cx="8606810" cy="4584640"/>
            <a:chOff x="268224" y="1753130"/>
            <a:chExt cx="8606810" cy="4322301"/>
          </a:xfrm>
        </p:grpSpPr>
        <p:sp>
          <p:nvSpPr>
            <p:cNvPr id="6" name="Straight Connector 5"/>
            <p:cNvSpPr/>
            <p:nvPr/>
          </p:nvSpPr>
          <p:spPr>
            <a:xfrm>
              <a:off x="268224" y="5048250"/>
              <a:ext cx="860681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Straight Connector 6"/>
            <p:cNvSpPr/>
            <p:nvPr/>
          </p:nvSpPr>
          <p:spPr>
            <a:xfrm>
              <a:off x="268224" y="3316219"/>
              <a:ext cx="860681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8" name="Straight Connector 7"/>
            <p:cNvSpPr/>
            <p:nvPr/>
          </p:nvSpPr>
          <p:spPr>
            <a:xfrm>
              <a:off x="268224" y="2228549"/>
              <a:ext cx="8606810"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2505994" y="1753130"/>
              <a:ext cx="6369039" cy="475419"/>
            </a:xfrm>
            <a:custGeom>
              <a:avLst/>
              <a:gdLst>
                <a:gd name="connsiteX0" fmla="*/ 0 w 6369039"/>
                <a:gd name="connsiteY0" fmla="*/ 0 h 475419"/>
                <a:gd name="connsiteX1" fmla="*/ 6369039 w 6369039"/>
                <a:gd name="connsiteY1" fmla="*/ 0 h 475419"/>
                <a:gd name="connsiteX2" fmla="*/ 6369039 w 6369039"/>
                <a:gd name="connsiteY2" fmla="*/ 475419 h 475419"/>
                <a:gd name="connsiteX3" fmla="*/ 0 w 6369039"/>
                <a:gd name="connsiteY3" fmla="*/ 475419 h 475419"/>
                <a:gd name="connsiteX4" fmla="*/ 0 w 6369039"/>
                <a:gd name="connsiteY4" fmla="*/ 0 h 475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9039" h="475419">
                  <a:moveTo>
                    <a:pt x="0" y="0"/>
                  </a:moveTo>
                  <a:lnTo>
                    <a:pt x="6369039" y="0"/>
                  </a:lnTo>
                  <a:lnTo>
                    <a:pt x="6369039" y="475419"/>
                  </a:lnTo>
                  <a:lnTo>
                    <a:pt x="0" y="4754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7625" tIns="47625" rIns="47625" bIns="47625" numCol="1" spcCol="1270" anchor="b" anchorCtr="0">
              <a:noAutofit/>
            </a:bodyPr>
            <a:lstStyle/>
            <a:p>
              <a:pPr lvl="0" algn="l" defTabSz="1111250">
                <a:lnSpc>
                  <a:spcPct val="90000"/>
                </a:lnSpc>
                <a:spcBef>
                  <a:spcPct val="0"/>
                </a:spcBef>
                <a:spcAft>
                  <a:spcPct val="35000"/>
                </a:spcAft>
              </a:pPr>
              <a:r>
                <a:rPr lang="en-US" sz="2500" kern="1200" dirty="0" smtClean="0"/>
                <a:t> </a:t>
              </a:r>
              <a:r>
                <a:rPr lang="en-US" sz="2500" b="1" kern="1200" dirty="0" smtClean="0">
                  <a:solidFill>
                    <a:schemeClr val="tx2"/>
                  </a:solidFill>
                </a:rPr>
                <a:t>Support for All Schools and Districts</a:t>
              </a:r>
              <a:endParaRPr lang="en-US" sz="2500" b="1" kern="1200" dirty="0">
                <a:solidFill>
                  <a:schemeClr val="tx2"/>
                </a:solidFill>
              </a:endParaRPr>
            </a:p>
          </p:txBody>
        </p:sp>
        <p:sp>
          <p:nvSpPr>
            <p:cNvPr id="11" name="Freeform 10"/>
            <p:cNvSpPr/>
            <p:nvPr/>
          </p:nvSpPr>
          <p:spPr>
            <a:xfrm>
              <a:off x="268224" y="1753130"/>
              <a:ext cx="2237770" cy="475419"/>
            </a:xfrm>
            <a:custGeom>
              <a:avLst/>
              <a:gdLst>
                <a:gd name="connsiteX0" fmla="*/ 79252 w 2237770"/>
                <a:gd name="connsiteY0" fmla="*/ 0 h 475419"/>
                <a:gd name="connsiteX1" fmla="*/ 2158518 w 2237770"/>
                <a:gd name="connsiteY1" fmla="*/ 0 h 475419"/>
                <a:gd name="connsiteX2" fmla="*/ 2237770 w 2237770"/>
                <a:gd name="connsiteY2" fmla="*/ 79252 h 475419"/>
                <a:gd name="connsiteX3" fmla="*/ 2237770 w 2237770"/>
                <a:gd name="connsiteY3" fmla="*/ 475419 h 475419"/>
                <a:gd name="connsiteX4" fmla="*/ 2237770 w 2237770"/>
                <a:gd name="connsiteY4" fmla="*/ 475419 h 475419"/>
                <a:gd name="connsiteX5" fmla="*/ 0 w 2237770"/>
                <a:gd name="connsiteY5" fmla="*/ 475419 h 475419"/>
                <a:gd name="connsiteX6" fmla="*/ 0 w 2237770"/>
                <a:gd name="connsiteY6" fmla="*/ 475419 h 475419"/>
                <a:gd name="connsiteX7" fmla="*/ 0 w 2237770"/>
                <a:gd name="connsiteY7" fmla="*/ 79252 h 475419"/>
                <a:gd name="connsiteX8" fmla="*/ 79252 w 2237770"/>
                <a:gd name="connsiteY8" fmla="*/ 0 h 475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7770" h="475419">
                  <a:moveTo>
                    <a:pt x="79252" y="0"/>
                  </a:moveTo>
                  <a:lnTo>
                    <a:pt x="2158518" y="0"/>
                  </a:lnTo>
                  <a:cubicBezTo>
                    <a:pt x="2202288" y="0"/>
                    <a:pt x="2237770" y="35482"/>
                    <a:pt x="2237770" y="79252"/>
                  </a:cubicBezTo>
                  <a:lnTo>
                    <a:pt x="2237770" y="475419"/>
                  </a:lnTo>
                  <a:lnTo>
                    <a:pt x="2237770" y="475419"/>
                  </a:lnTo>
                  <a:lnTo>
                    <a:pt x="0" y="475419"/>
                  </a:lnTo>
                  <a:lnTo>
                    <a:pt x="0" y="475419"/>
                  </a:lnTo>
                  <a:lnTo>
                    <a:pt x="0" y="79252"/>
                  </a:lnTo>
                  <a:cubicBezTo>
                    <a:pt x="0" y="35482"/>
                    <a:pt x="35482" y="0"/>
                    <a:pt x="79252" y="0"/>
                  </a:cubicBezTo>
                  <a:close/>
                </a:path>
              </a:pathLst>
            </a:custGeom>
            <a:solidFill>
              <a:schemeClr val="tx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0837" tIns="70837" rIns="70837" bIns="47625" numCol="1" spcCol="1270" anchor="ctr" anchorCtr="0">
              <a:noAutofit/>
            </a:bodyPr>
            <a:lstStyle/>
            <a:p>
              <a:pPr lvl="0" algn="ctr" defTabSz="1111250">
                <a:lnSpc>
                  <a:spcPct val="90000"/>
                </a:lnSpc>
                <a:spcBef>
                  <a:spcPct val="0"/>
                </a:spcBef>
                <a:spcAft>
                  <a:spcPct val="35000"/>
                </a:spcAft>
              </a:pPr>
              <a:r>
                <a:rPr lang="en-US" sz="2800" kern="1200" dirty="0" smtClean="0">
                  <a:solidFill>
                    <a:schemeClr val="bg1"/>
                  </a:solidFill>
                </a:rPr>
                <a:t>Level 1</a:t>
              </a:r>
              <a:endParaRPr lang="en-US" sz="2800" kern="1200" dirty="0">
                <a:solidFill>
                  <a:schemeClr val="bg1"/>
                </a:solidFill>
              </a:endParaRPr>
            </a:p>
          </p:txBody>
        </p:sp>
        <p:sp>
          <p:nvSpPr>
            <p:cNvPr id="12" name="Freeform 11"/>
            <p:cNvSpPr/>
            <p:nvPr/>
          </p:nvSpPr>
          <p:spPr>
            <a:xfrm>
              <a:off x="268224" y="2228549"/>
              <a:ext cx="8606810" cy="950981"/>
            </a:xfrm>
            <a:custGeom>
              <a:avLst/>
              <a:gdLst>
                <a:gd name="connsiteX0" fmla="*/ 0 w 8606810"/>
                <a:gd name="connsiteY0" fmla="*/ 0 h 950981"/>
                <a:gd name="connsiteX1" fmla="*/ 8606810 w 8606810"/>
                <a:gd name="connsiteY1" fmla="*/ 0 h 950981"/>
                <a:gd name="connsiteX2" fmla="*/ 8606810 w 8606810"/>
                <a:gd name="connsiteY2" fmla="*/ 950981 h 950981"/>
                <a:gd name="connsiteX3" fmla="*/ 0 w 8606810"/>
                <a:gd name="connsiteY3" fmla="*/ 950981 h 950981"/>
                <a:gd name="connsiteX4" fmla="*/ 0 w 8606810"/>
                <a:gd name="connsiteY4" fmla="*/ 0 h 950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06810" h="950981">
                  <a:moveTo>
                    <a:pt x="0" y="0"/>
                  </a:moveTo>
                  <a:lnTo>
                    <a:pt x="8606810" y="0"/>
                  </a:lnTo>
                  <a:lnTo>
                    <a:pt x="8606810" y="950981"/>
                  </a:lnTo>
                  <a:lnTo>
                    <a:pt x="0" y="9509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t" anchorCtr="0">
              <a:noAutofit/>
            </a:bodyPr>
            <a:lstStyle/>
            <a:p>
              <a:pPr marL="285750" lvl="1" indent="-285750" algn="l" defTabSz="488950">
                <a:lnSpc>
                  <a:spcPct val="90000"/>
                </a:lnSpc>
                <a:spcBef>
                  <a:spcPct val="0"/>
                </a:spcBef>
                <a:spcAft>
                  <a:spcPct val="15000"/>
                </a:spcAft>
                <a:buFont typeface="Arial" panose="020B0604020202020204" pitchFamily="34" charset="0"/>
                <a:buChar char="•"/>
              </a:pPr>
              <a:r>
                <a:rPr lang="en-US" kern="1200" dirty="0" smtClean="0"/>
                <a:t>Universal level of </a:t>
              </a:r>
              <a:r>
                <a:rPr lang="en-US" dirty="0" smtClean="0"/>
                <a:t>training, tools and support</a:t>
              </a:r>
              <a:r>
                <a:rPr lang="en-US" kern="1200" dirty="0" smtClean="0"/>
                <a:t> offered to all schools and districts in the NJDOE’s priority areas.</a:t>
              </a:r>
            </a:p>
          </p:txBody>
        </p:sp>
        <p:sp>
          <p:nvSpPr>
            <p:cNvPr id="13" name="Freeform 12"/>
            <p:cNvSpPr/>
            <p:nvPr/>
          </p:nvSpPr>
          <p:spPr>
            <a:xfrm>
              <a:off x="2505994" y="2840800"/>
              <a:ext cx="6369039" cy="475419"/>
            </a:xfrm>
            <a:custGeom>
              <a:avLst/>
              <a:gdLst>
                <a:gd name="connsiteX0" fmla="*/ 0 w 6369039"/>
                <a:gd name="connsiteY0" fmla="*/ 0 h 475419"/>
                <a:gd name="connsiteX1" fmla="*/ 6369039 w 6369039"/>
                <a:gd name="connsiteY1" fmla="*/ 0 h 475419"/>
                <a:gd name="connsiteX2" fmla="*/ 6369039 w 6369039"/>
                <a:gd name="connsiteY2" fmla="*/ 475419 h 475419"/>
                <a:gd name="connsiteX3" fmla="*/ 0 w 6369039"/>
                <a:gd name="connsiteY3" fmla="*/ 475419 h 475419"/>
                <a:gd name="connsiteX4" fmla="*/ 0 w 6369039"/>
                <a:gd name="connsiteY4" fmla="*/ 0 h 475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9039" h="475419">
                  <a:moveTo>
                    <a:pt x="0" y="0"/>
                  </a:moveTo>
                  <a:lnTo>
                    <a:pt x="6369039" y="0"/>
                  </a:lnTo>
                  <a:lnTo>
                    <a:pt x="6369039" y="475419"/>
                  </a:lnTo>
                  <a:lnTo>
                    <a:pt x="0" y="4754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7625" tIns="47625" rIns="47625" bIns="47625" numCol="1" spcCol="1270" anchor="b" anchorCtr="0">
              <a:noAutofit/>
            </a:bodyPr>
            <a:lstStyle/>
            <a:p>
              <a:pPr lvl="0" algn="l" defTabSz="1111250">
                <a:lnSpc>
                  <a:spcPct val="90000"/>
                </a:lnSpc>
                <a:spcBef>
                  <a:spcPct val="0"/>
                </a:spcBef>
                <a:spcAft>
                  <a:spcPct val="35000"/>
                </a:spcAft>
              </a:pPr>
              <a:r>
                <a:rPr lang="en-US" sz="2500" kern="1200" dirty="0" smtClean="0"/>
                <a:t> </a:t>
              </a:r>
              <a:r>
                <a:rPr lang="en-US" sz="2500" b="1" kern="1200" dirty="0" smtClean="0">
                  <a:solidFill>
                    <a:schemeClr val="tx2"/>
                  </a:solidFill>
                </a:rPr>
                <a:t>Intermediate Level of Support</a:t>
              </a:r>
              <a:endParaRPr lang="en-US" sz="2500" b="1" kern="1200" dirty="0">
                <a:solidFill>
                  <a:schemeClr val="tx2"/>
                </a:solidFill>
              </a:endParaRPr>
            </a:p>
          </p:txBody>
        </p:sp>
        <p:sp>
          <p:nvSpPr>
            <p:cNvPr id="14" name="Freeform 13"/>
            <p:cNvSpPr/>
            <p:nvPr/>
          </p:nvSpPr>
          <p:spPr>
            <a:xfrm>
              <a:off x="268224" y="2840800"/>
              <a:ext cx="2237770" cy="475419"/>
            </a:xfrm>
            <a:custGeom>
              <a:avLst/>
              <a:gdLst>
                <a:gd name="connsiteX0" fmla="*/ 79252 w 2237770"/>
                <a:gd name="connsiteY0" fmla="*/ 0 h 475419"/>
                <a:gd name="connsiteX1" fmla="*/ 2158518 w 2237770"/>
                <a:gd name="connsiteY1" fmla="*/ 0 h 475419"/>
                <a:gd name="connsiteX2" fmla="*/ 2237770 w 2237770"/>
                <a:gd name="connsiteY2" fmla="*/ 79252 h 475419"/>
                <a:gd name="connsiteX3" fmla="*/ 2237770 w 2237770"/>
                <a:gd name="connsiteY3" fmla="*/ 475419 h 475419"/>
                <a:gd name="connsiteX4" fmla="*/ 2237770 w 2237770"/>
                <a:gd name="connsiteY4" fmla="*/ 475419 h 475419"/>
                <a:gd name="connsiteX5" fmla="*/ 0 w 2237770"/>
                <a:gd name="connsiteY5" fmla="*/ 475419 h 475419"/>
                <a:gd name="connsiteX6" fmla="*/ 0 w 2237770"/>
                <a:gd name="connsiteY6" fmla="*/ 475419 h 475419"/>
                <a:gd name="connsiteX7" fmla="*/ 0 w 2237770"/>
                <a:gd name="connsiteY7" fmla="*/ 79252 h 475419"/>
                <a:gd name="connsiteX8" fmla="*/ 79252 w 2237770"/>
                <a:gd name="connsiteY8" fmla="*/ 0 h 475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7770" h="475419">
                  <a:moveTo>
                    <a:pt x="79252" y="0"/>
                  </a:moveTo>
                  <a:lnTo>
                    <a:pt x="2158518" y="0"/>
                  </a:lnTo>
                  <a:cubicBezTo>
                    <a:pt x="2202288" y="0"/>
                    <a:pt x="2237770" y="35482"/>
                    <a:pt x="2237770" y="79252"/>
                  </a:cubicBezTo>
                  <a:lnTo>
                    <a:pt x="2237770" y="475419"/>
                  </a:lnTo>
                  <a:lnTo>
                    <a:pt x="2237770" y="475419"/>
                  </a:lnTo>
                  <a:lnTo>
                    <a:pt x="0" y="475419"/>
                  </a:lnTo>
                  <a:lnTo>
                    <a:pt x="0" y="475419"/>
                  </a:lnTo>
                  <a:lnTo>
                    <a:pt x="0" y="79252"/>
                  </a:lnTo>
                  <a:cubicBezTo>
                    <a:pt x="0" y="35482"/>
                    <a:pt x="35482" y="0"/>
                    <a:pt x="79252" y="0"/>
                  </a:cubicBezTo>
                  <a:close/>
                </a:path>
              </a:pathLst>
            </a:custGeom>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837" tIns="70837" rIns="70837" bIns="47625" numCol="1" spcCol="1270" anchor="ctr" anchorCtr="0">
              <a:noAutofit/>
            </a:bodyPr>
            <a:lstStyle/>
            <a:p>
              <a:pPr lvl="0" algn="ctr" defTabSz="1111250">
                <a:lnSpc>
                  <a:spcPct val="90000"/>
                </a:lnSpc>
                <a:spcBef>
                  <a:spcPct val="0"/>
                </a:spcBef>
                <a:spcAft>
                  <a:spcPct val="35000"/>
                </a:spcAft>
              </a:pPr>
              <a:r>
                <a:rPr lang="en-US" sz="2800" kern="1200" dirty="0" smtClean="0"/>
                <a:t>Level 2</a:t>
              </a:r>
              <a:endParaRPr lang="en-US" sz="2800" kern="1200" dirty="0"/>
            </a:p>
          </p:txBody>
        </p:sp>
        <p:sp>
          <p:nvSpPr>
            <p:cNvPr id="15" name="Freeform 14"/>
            <p:cNvSpPr/>
            <p:nvPr/>
          </p:nvSpPr>
          <p:spPr>
            <a:xfrm>
              <a:off x="268224" y="3316219"/>
              <a:ext cx="8606810" cy="950981"/>
            </a:xfrm>
            <a:custGeom>
              <a:avLst/>
              <a:gdLst>
                <a:gd name="connsiteX0" fmla="*/ 0 w 8606810"/>
                <a:gd name="connsiteY0" fmla="*/ 0 h 950981"/>
                <a:gd name="connsiteX1" fmla="*/ 8606810 w 8606810"/>
                <a:gd name="connsiteY1" fmla="*/ 0 h 950981"/>
                <a:gd name="connsiteX2" fmla="*/ 8606810 w 8606810"/>
                <a:gd name="connsiteY2" fmla="*/ 950981 h 950981"/>
                <a:gd name="connsiteX3" fmla="*/ 0 w 8606810"/>
                <a:gd name="connsiteY3" fmla="*/ 950981 h 950981"/>
                <a:gd name="connsiteX4" fmla="*/ 0 w 8606810"/>
                <a:gd name="connsiteY4" fmla="*/ 0 h 950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06810" h="950981">
                  <a:moveTo>
                    <a:pt x="0" y="0"/>
                  </a:moveTo>
                  <a:lnTo>
                    <a:pt x="8606810" y="0"/>
                  </a:lnTo>
                  <a:lnTo>
                    <a:pt x="8606810" y="950981"/>
                  </a:lnTo>
                  <a:lnTo>
                    <a:pt x="0" y="9509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t" anchorCtr="0">
              <a:noAutofit/>
            </a:bodyPr>
            <a:lstStyle/>
            <a:p>
              <a:pPr marL="285750" lvl="0" indent="-285750">
                <a:buFont typeface="Arial" panose="020B0604020202020204" pitchFamily="34" charset="0"/>
                <a:buChar char="•"/>
              </a:pPr>
              <a:r>
                <a:rPr lang="en-US" dirty="0"/>
                <a:t>Support for districts with schools identified as in need of targeted support or needing limited support as a result of </a:t>
              </a:r>
              <a:r>
                <a:rPr lang="en-US" dirty="0" smtClean="0"/>
                <a:t>an NJQSAC </a:t>
              </a:r>
              <a:r>
                <a:rPr lang="en-US" dirty="0"/>
                <a:t>review. </a:t>
              </a:r>
              <a:endParaRPr lang="en-US" dirty="0" smtClean="0"/>
            </a:p>
            <a:p>
              <a:pPr marL="285750" lvl="0" indent="-285750">
                <a:buFont typeface="Arial" panose="020B0604020202020204" pitchFamily="34" charset="0"/>
                <a:buChar char="•"/>
              </a:pPr>
              <a:r>
                <a:rPr lang="en-US" dirty="0" smtClean="0"/>
                <a:t>Districts </a:t>
              </a:r>
              <a:r>
                <a:rPr lang="en-US" dirty="0"/>
                <a:t>will be offered coaching by the NJDOE or may use their federal and state funds to purchase coaching and other professional development</a:t>
              </a:r>
              <a:r>
                <a:rPr lang="en-US" sz="1600" dirty="0"/>
                <a:t>.</a:t>
              </a:r>
            </a:p>
          </p:txBody>
        </p:sp>
        <p:sp>
          <p:nvSpPr>
            <p:cNvPr id="16" name="Freeform 15"/>
            <p:cNvSpPr/>
            <p:nvPr/>
          </p:nvSpPr>
          <p:spPr>
            <a:xfrm>
              <a:off x="2505994" y="4572000"/>
              <a:ext cx="6369039" cy="475419"/>
            </a:xfrm>
            <a:custGeom>
              <a:avLst/>
              <a:gdLst>
                <a:gd name="connsiteX0" fmla="*/ 0 w 6369039"/>
                <a:gd name="connsiteY0" fmla="*/ 0 h 475419"/>
                <a:gd name="connsiteX1" fmla="*/ 6369039 w 6369039"/>
                <a:gd name="connsiteY1" fmla="*/ 0 h 475419"/>
                <a:gd name="connsiteX2" fmla="*/ 6369039 w 6369039"/>
                <a:gd name="connsiteY2" fmla="*/ 475419 h 475419"/>
                <a:gd name="connsiteX3" fmla="*/ 0 w 6369039"/>
                <a:gd name="connsiteY3" fmla="*/ 475419 h 475419"/>
                <a:gd name="connsiteX4" fmla="*/ 0 w 6369039"/>
                <a:gd name="connsiteY4" fmla="*/ 0 h 4754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9039" h="475419">
                  <a:moveTo>
                    <a:pt x="0" y="0"/>
                  </a:moveTo>
                  <a:lnTo>
                    <a:pt x="6369039" y="0"/>
                  </a:lnTo>
                  <a:lnTo>
                    <a:pt x="6369039" y="475419"/>
                  </a:lnTo>
                  <a:lnTo>
                    <a:pt x="0" y="4754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7625" tIns="47625" rIns="47625" bIns="47625" numCol="1" spcCol="1270" anchor="b" anchorCtr="0">
              <a:noAutofit/>
            </a:bodyPr>
            <a:lstStyle/>
            <a:p>
              <a:pPr lvl="0" algn="l" defTabSz="1111250">
                <a:lnSpc>
                  <a:spcPct val="90000"/>
                </a:lnSpc>
                <a:spcBef>
                  <a:spcPct val="0"/>
                </a:spcBef>
                <a:spcAft>
                  <a:spcPct val="35000"/>
                </a:spcAft>
              </a:pPr>
              <a:r>
                <a:rPr lang="en-US" sz="2500" kern="1200" dirty="0" smtClean="0"/>
                <a:t> </a:t>
              </a:r>
              <a:r>
                <a:rPr lang="en-US" sz="2500" b="1" kern="1200" dirty="0" smtClean="0">
                  <a:solidFill>
                    <a:schemeClr val="tx2"/>
                  </a:solidFill>
                </a:rPr>
                <a:t>Most Intensive Level of Support</a:t>
              </a:r>
              <a:endParaRPr lang="en-US" sz="2500" b="1" kern="1200" dirty="0">
                <a:solidFill>
                  <a:schemeClr val="tx2"/>
                </a:solidFill>
              </a:endParaRPr>
            </a:p>
          </p:txBody>
        </p:sp>
        <p:sp>
          <p:nvSpPr>
            <p:cNvPr id="17" name="Freeform 16"/>
            <p:cNvSpPr/>
            <p:nvPr/>
          </p:nvSpPr>
          <p:spPr>
            <a:xfrm>
              <a:off x="268224" y="4572000"/>
              <a:ext cx="2237770" cy="475419"/>
            </a:xfrm>
            <a:custGeom>
              <a:avLst/>
              <a:gdLst>
                <a:gd name="connsiteX0" fmla="*/ 79252 w 2237770"/>
                <a:gd name="connsiteY0" fmla="*/ 0 h 475419"/>
                <a:gd name="connsiteX1" fmla="*/ 2158518 w 2237770"/>
                <a:gd name="connsiteY1" fmla="*/ 0 h 475419"/>
                <a:gd name="connsiteX2" fmla="*/ 2237770 w 2237770"/>
                <a:gd name="connsiteY2" fmla="*/ 79252 h 475419"/>
                <a:gd name="connsiteX3" fmla="*/ 2237770 w 2237770"/>
                <a:gd name="connsiteY3" fmla="*/ 475419 h 475419"/>
                <a:gd name="connsiteX4" fmla="*/ 2237770 w 2237770"/>
                <a:gd name="connsiteY4" fmla="*/ 475419 h 475419"/>
                <a:gd name="connsiteX5" fmla="*/ 0 w 2237770"/>
                <a:gd name="connsiteY5" fmla="*/ 475419 h 475419"/>
                <a:gd name="connsiteX6" fmla="*/ 0 w 2237770"/>
                <a:gd name="connsiteY6" fmla="*/ 475419 h 475419"/>
                <a:gd name="connsiteX7" fmla="*/ 0 w 2237770"/>
                <a:gd name="connsiteY7" fmla="*/ 79252 h 475419"/>
                <a:gd name="connsiteX8" fmla="*/ 79252 w 2237770"/>
                <a:gd name="connsiteY8" fmla="*/ 0 h 475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37770" h="475419">
                  <a:moveTo>
                    <a:pt x="79252" y="0"/>
                  </a:moveTo>
                  <a:lnTo>
                    <a:pt x="2158518" y="0"/>
                  </a:lnTo>
                  <a:cubicBezTo>
                    <a:pt x="2202288" y="0"/>
                    <a:pt x="2237770" y="35482"/>
                    <a:pt x="2237770" y="79252"/>
                  </a:cubicBezTo>
                  <a:lnTo>
                    <a:pt x="2237770" y="475419"/>
                  </a:lnTo>
                  <a:lnTo>
                    <a:pt x="2237770" y="475419"/>
                  </a:lnTo>
                  <a:lnTo>
                    <a:pt x="0" y="475419"/>
                  </a:lnTo>
                  <a:lnTo>
                    <a:pt x="0" y="475419"/>
                  </a:lnTo>
                  <a:lnTo>
                    <a:pt x="0" y="79252"/>
                  </a:lnTo>
                  <a:cubicBezTo>
                    <a:pt x="0" y="35482"/>
                    <a:pt x="35482" y="0"/>
                    <a:pt x="79252" y="0"/>
                  </a:cubicBezTo>
                  <a:close/>
                </a:path>
              </a:pathLst>
            </a:custGeom>
            <a:solidFill>
              <a:schemeClr val="accent1">
                <a:lumMod val="20000"/>
                <a:lumOff val="80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0837" tIns="70837" rIns="70837" bIns="47625" numCol="1" spcCol="1270" anchor="ctr" anchorCtr="0">
              <a:noAutofit/>
            </a:bodyPr>
            <a:lstStyle/>
            <a:p>
              <a:pPr lvl="0" algn="ctr" defTabSz="1111250">
                <a:lnSpc>
                  <a:spcPct val="90000"/>
                </a:lnSpc>
                <a:spcBef>
                  <a:spcPct val="0"/>
                </a:spcBef>
                <a:spcAft>
                  <a:spcPct val="35000"/>
                </a:spcAft>
              </a:pPr>
              <a:r>
                <a:rPr lang="en-US" sz="2800" kern="1200" dirty="0" smtClean="0">
                  <a:solidFill>
                    <a:schemeClr val="tx2"/>
                  </a:solidFill>
                </a:rPr>
                <a:t>Level 3</a:t>
              </a:r>
              <a:endParaRPr lang="en-US" sz="2800" kern="1200" dirty="0">
                <a:solidFill>
                  <a:schemeClr val="tx2"/>
                </a:solidFill>
              </a:endParaRPr>
            </a:p>
          </p:txBody>
        </p:sp>
        <p:sp>
          <p:nvSpPr>
            <p:cNvPr id="18" name="Freeform 17"/>
            <p:cNvSpPr/>
            <p:nvPr/>
          </p:nvSpPr>
          <p:spPr>
            <a:xfrm>
              <a:off x="268224" y="5124450"/>
              <a:ext cx="8606810" cy="950981"/>
            </a:xfrm>
            <a:custGeom>
              <a:avLst/>
              <a:gdLst>
                <a:gd name="connsiteX0" fmla="*/ 0 w 8606810"/>
                <a:gd name="connsiteY0" fmla="*/ 0 h 950981"/>
                <a:gd name="connsiteX1" fmla="*/ 8606810 w 8606810"/>
                <a:gd name="connsiteY1" fmla="*/ 0 h 950981"/>
                <a:gd name="connsiteX2" fmla="*/ 8606810 w 8606810"/>
                <a:gd name="connsiteY2" fmla="*/ 950981 h 950981"/>
                <a:gd name="connsiteX3" fmla="*/ 0 w 8606810"/>
                <a:gd name="connsiteY3" fmla="*/ 950981 h 950981"/>
                <a:gd name="connsiteX4" fmla="*/ 0 w 8606810"/>
                <a:gd name="connsiteY4" fmla="*/ 0 h 950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06810" h="950981">
                  <a:moveTo>
                    <a:pt x="0" y="0"/>
                  </a:moveTo>
                  <a:lnTo>
                    <a:pt x="8606810" y="0"/>
                  </a:lnTo>
                  <a:lnTo>
                    <a:pt x="8606810" y="950981"/>
                  </a:lnTo>
                  <a:lnTo>
                    <a:pt x="0" y="95098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670" tIns="26670" rIns="26670" bIns="26670" numCol="1" spcCol="1270" anchor="t" anchorCtr="0">
              <a:noAutofit/>
            </a:bodyPr>
            <a:lstStyle/>
            <a:p>
              <a:pPr marL="284163" lvl="1" indent="-284163" algn="l" defTabSz="488950">
                <a:lnSpc>
                  <a:spcPct val="90000"/>
                </a:lnSpc>
                <a:spcBef>
                  <a:spcPct val="0"/>
                </a:spcBef>
                <a:spcAft>
                  <a:spcPct val="15000"/>
                </a:spcAft>
                <a:buFont typeface="Arial" panose="020B0604020202020204" pitchFamily="34" charset="0"/>
                <a:buChar char="•"/>
              </a:pPr>
              <a:r>
                <a:rPr lang="en-US" kern="1200" dirty="0" smtClean="0"/>
                <a:t>Most </a:t>
              </a:r>
              <a:r>
                <a:rPr lang="en-US" dirty="0" smtClean="0"/>
                <a:t>intensive s</a:t>
              </a:r>
              <a:r>
                <a:rPr lang="en-US" kern="1200" dirty="0" smtClean="0"/>
                <a:t>upport for districts with schools identified as in need of comprehensive support and/or a significant number of schools in need of targeted support. These districts may also have considerable challenges identified through NJQSAC.</a:t>
              </a:r>
            </a:p>
            <a:p>
              <a:pPr marL="284163" lvl="1" indent="-284163" defTabSz="488950">
                <a:lnSpc>
                  <a:spcPct val="90000"/>
                </a:lnSpc>
                <a:spcAft>
                  <a:spcPct val="15000"/>
                </a:spcAft>
                <a:buFont typeface="Arial" panose="020B0604020202020204" pitchFamily="34" charset="0"/>
                <a:buChar char="•"/>
              </a:pPr>
              <a:r>
                <a:rPr lang="en-US" dirty="0"/>
                <a:t>Support is led by regional teams and includes other NJDOE staff and external support based in district, school and student needs, where appropriate.</a:t>
              </a:r>
              <a:endParaRPr lang="en-US" kern="1200" dirty="0"/>
            </a:p>
          </p:txBody>
        </p:sp>
      </p:grpSp>
    </p:spTree>
    <p:extLst>
      <p:ext uri="{BB962C8B-B14F-4D97-AF65-F5344CB8AC3E}">
        <p14:creationId xmlns:p14="http://schemas.microsoft.com/office/powerpoint/2010/main" val="1465267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447800"/>
            <a:ext cx="8907967"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algn="l"/>
            <a:r>
              <a:rPr lang="en-US" altLang="en-US" sz="1800" dirty="0" smtClean="0">
                <a:solidFill>
                  <a:schemeClr val="tx1"/>
                </a:solidFill>
                <a:latin typeface="+mn-lt"/>
              </a:rPr>
              <a:t>ESSA requirements are complex, and they have changed in nuanced but important ways under </a:t>
            </a:r>
            <a:r>
              <a:rPr lang="en-US" altLang="en-US" sz="1800" i="1" dirty="0" smtClean="0">
                <a:solidFill>
                  <a:schemeClr val="tx1"/>
                </a:solidFill>
                <a:latin typeface="+mn-lt"/>
              </a:rPr>
              <a:t>ESSA</a:t>
            </a:r>
            <a:r>
              <a:rPr lang="en-US" altLang="en-US" sz="1800" dirty="0" smtClean="0">
                <a:solidFill>
                  <a:schemeClr val="tx1"/>
                </a:solidFill>
                <a:latin typeface="+mn-lt"/>
              </a:rPr>
              <a:t>. The state will continue its efforts to provide support on how to implement </a:t>
            </a:r>
            <a:r>
              <a:rPr lang="en-US" altLang="en-US" sz="1800" i="1" dirty="0" smtClean="0">
                <a:solidFill>
                  <a:schemeClr val="tx1"/>
                </a:solidFill>
                <a:latin typeface="+mn-lt"/>
              </a:rPr>
              <a:t>ESSA</a:t>
            </a:r>
            <a:r>
              <a:rPr lang="en-US" altLang="en-US" sz="1800" dirty="0" smtClean="0">
                <a:solidFill>
                  <a:schemeClr val="tx1"/>
                </a:solidFill>
                <a:latin typeface="+mn-lt"/>
              </a:rPr>
              <a:t> most effectively and efficiently to address the unique needs of each district and community.</a:t>
            </a:r>
            <a:endParaRPr lang="en-US" sz="1800" dirty="0">
              <a:solidFill>
                <a:schemeClr val="tx1"/>
              </a:solidFill>
              <a:latin typeface="+mn-lt"/>
            </a:endParaRPr>
          </a:p>
        </p:txBody>
      </p:sp>
      <p:sp>
        <p:nvSpPr>
          <p:cNvPr id="12" name="Title 1"/>
          <p:cNvSpPr txBox="1">
            <a:spLocks/>
          </p:cNvSpPr>
          <p:nvPr/>
        </p:nvSpPr>
        <p:spPr bwMode="auto">
          <a:xfrm>
            <a:off x="-76200" y="838200"/>
            <a:ext cx="92964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3200" b="1" dirty="0" smtClean="0">
                <a:solidFill>
                  <a:schemeClr val="tx2"/>
                </a:solidFill>
                <a:latin typeface="+mj-lt"/>
                <a:ea typeface="ＭＳ Ｐゴシック" panose="020B0600070205080204" pitchFamily="34" charset="-128"/>
              </a:rPr>
              <a:t>Assisting all Districts to Build Their ESSA Plans</a:t>
            </a:r>
            <a:endParaRPr lang="en-US" altLang="en-US" sz="3200" b="1" dirty="0">
              <a:solidFill>
                <a:schemeClr val="tx2"/>
              </a:solidFill>
              <a:latin typeface="+mj-lt"/>
              <a:ea typeface="ＭＳ Ｐゴシック" panose="020B0600070205080204" pitchFamily="34" charset="-128"/>
            </a:endParaRPr>
          </a:p>
        </p:txBody>
      </p:sp>
      <p:sp>
        <p:nvSpPr>
          <p:cNvPr id="6" name="TextBox 5"/>
          <p:cNvSpPr txBox="1"/>
          <p:nvPr/>
        </p:nvSpPr>
        <p:spPr>
          <a:xfrm>
            <a:off x="1066800" y="2785787"/>
            <a:ext cx="7972902" cy="3970318"/>
          </a:xfrm>
          <a:prstGeom prst="rect">
            <a:avLst/>
          </a:prstGeom>
          <a:noFill/>
        </p:spPr>
        <p:txBody>
          <a:bodyPr wrap="square" rtlCol="0">
            <a:spAutoFit/>
          </a:bodyPr>
          <a:lstStyle/>
          <a:p>
            <a:pPr marL="109538"/>
            <a:r>
              <a:rPr lang="en-US" sz="1600" b="1" dirty="0" smtClean="0"/>
              <a:t>Fiscal Guidance: </a:t>
            </a:r>
            <a:r>
              <a:rPr lang="en-US" sz="1600" i="1" dirty="0" smtClean="0"/>
              <a:t>ESSA</a:t>
            </a:r>
            <a:r>
              <a:rPr lang="en-US" sz="1600" dirty="0" smtClean="0"/>
              <a:t> changes the allowable uses for various funding sources, primarily allowing more flexibility. NJDOE will continue to provide guidance documents, technical assistance webinars, in-person sessions, and one on one coaching to ensure our districts can make use of funds in the way that best serves the unique needs of their students.</a:t>
            </a:r>
          </a:p>
          <a:p>
            <a:pPr marL="109538"/>
            <a:endParaRPr lang="en-US" sz="1600" dirty="0" smtClean="0"/>
          </a:p>
          <a:p>
            <a:pPr marL="109538"/>
            <a:r>
              <a:rPr lang="en-US" sz="1600" b="1" dirty="0" smtClean="0"/>
              <a:t>Operational Guidance: </a:t>
            </a:r>
            <a:r>
              <a:rPr lang="en-US" sz="1600" i="1" dirty="0" smtClean="0"/>
              <a:t>ESSA</a:t>
            </a:r>
            <a:r>
              <a:rPr lang="en-US" sz="1600" dirty="0" smtClean="0"/>
              <a:t> changes require schools and districts to adjust and/or add new processes</a:t>
            </a:r>
            <a:r>
              <a:rPr lang="en-US" sz="1600" dirty="0"/>
              <a:t> </a:t>
            </a:r>
            <a:r>
              <a:rPr lang="en-US" sz="1600" dirty="0" smtClean="0"/>
              <a:t>(e.g. new data collections and reporting; changes to the requirements for supporting non-public school students; new sections of the electronic application ). NJDOE will provide support to districts as they transition to new procedures.</a:t>
            </a:r>
          </a:p>
          <a:p>
            <a:pPr marL="109538"/>
            <a:endParaRPr lang="en-US" sz="1600" dirty="0"/>
          </a:p>
          <a:p>
            <a:pPr marL="109538"/>
            <a:r>
              <a:rPr lang="en-US" sz="1600" b="1" dirty="0" smtClean="0"/>
              <a:t>Stakeholder Engagement Guidance: </a:t>
            </a:r>
            <a:r>
              <a:rPr lang="en-US" sz="1600" dirty="0" smtClean="0"/>
              <a:t>A key requirement under ESSA, like NCLB, is that districts must work with stakeholders in building out their district plans. The Department will be producing guidance this fall outlining the requirements, and more importantly, providing best practices for districts looking to improve their engagement strategies. </a:t>
            </a:r>
            <a:endParaRPr lang="en-US" sz="1600" dirty="0"/>
          </a:p>
          <a:p>
            <a:pPr marL="1200150" lvl="2" indent="-285750">
              <a:buFont typeface="Arial" panose="020B0604020202020204" pitchFamily="34" charset="0"/>
              <a:buChar char="•"/>
            </a:pPr>
            <a:endParaRPr lang="en-US" sz="1400" dirty="0" smtClean="0"/>
          </a:p>
          <a:p>
            <a:pPr lvl="1"/>
            <a:endParaRPr lang="en-US" sz="1400" dirty="0"/>
          </a:p>
        </p:txBody>
      </p:sp>
      <p:cxnSp>
        <p:nvCxnSpPr>
          <p:cNvPr id="3" name="Straight Connector 2"/>
          <p:cNvCxnSpPr/>
          <p:nvPr/>
        </p:nvCxnSpPr>
        <p:spPr>
          <a:xfrm>
            <a:off x="152400" y="39624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51816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84" y="4191000"/>
            <a:ext cx="731520" cy="731520"/>
          </a:xfrm>
          <a:prstGeom prst="rect">
            <a:avLst/>
          </a:prstGeom>
        </p:spPr>
      </p:pic>
      <p:cxnSp>
        <p:nvCxnSpPr>
          <p:cNvPr id="33" name="Straight Connector 32"/>
          <p:cNvCxnSpPr/>
          <p:nvPr/>
        </p:nvCxnSpPr>
        <p:spPr>
          <a:xfrm>
            <a:off x="152400" y="2667000"/>
            <a:ext cx="877824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pic>
        <p:nvPicPr>
          <p:cNvPr id="11" name="Picture 33"/>
          <p:cNvPicPr>
            <a:picLocks noChangeAspect="1" noChangeArrowheads="1"/>
          </p:cNvPicPr>
          <p:nvPr/>
        </p:nvPicPr>
        <p:blipFill>
          <a:blip r:embed="rId4" cstate="print">
            <a:grayscl/>
          </a:blip>
          <a:srcRect/>
          <a:stretch>
            <a:fillRect/>
          </a:stretch>
        </p:blipFill>
        <p:spPr bwMode="auto">
          <a:xfrm>
            <a:off x="276479" y="2971799"/>
            <a:ext cx="731520" cy="731520"/>
          </a:xfrm>
          <a:prstGeom prst="rect">
            <a:avLst/>
          </a:prstGeom>
          <a:noFill/>
          <a:ln w="9525">
            <a:noFill/>
            <a:miter lim="800000"/>
            <a:headEnd/>
            <a:tailEnd/>
          </a:ln>
        </p:spPr>
      </p:pic>
      <p:sp>
        <p:nvSpPr>
          <p:cNvPr id="2" name="AutoShape 2" descr="Image result for icon communi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5"/>
          <a:stretch>
            <a:fillRect/>
          </a:stretch>
        </p:blipFill>
        <p:spPr>
          <a:xfrm>
            <a:off x="304800" y="5486400"/>
            <a:ext cx="640080" cy="640080"/>
          </a:xfrm>
          <a:prstGeom prst="rect">
            <a:avLst/>
          </a:prstGeom>
        </p:spPr>
      </p:pic>
    </p:spTree>
    <p:extLst>
      <p:ext uri="{BB962C8B-B14F-4D97-AF65-F5344CB8AC3E}">
        <p14:creationId xmlns:p14="http://schemas.microsoft.com/office/powerpoint/2010/main" val="188596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sz="3200" b="1" dirty="0" smtClean="0">
                <a:latin typeface="+mj-lt"/>
              </a:rPr>
              <a:t>Thank You and Contacts</a:t>
            </a:r>
            <a:endParaRPr lang="en-US" sz="3200" b="1" dirty="0">
              <a:latin typeface="+mj-lt"/>
            </a:endParaRPr>
          </a:p>
        </p:txBody>
      </p:sp>
      <p:sp>
        <p:nvSpPr>
          <p:cNvPr id="4" name="Content Placeholder 3"/>
          <p:cNvSpPr>
            <a:spLocks noGrp="1"/>
          </p:cNvSpPr>
          <p:nvPr>
            <p:ph idx="1"/>
          </p:nvPr>
        </p:nvSpPr>
        <p:spPr>
          <a:xfrm>
            <a:off x="457200" y="1295399"/>
            <a:ext cx="8229600" cy="4572000"/>
          </a:xfrm>
          <a:prstGeom prst="rect">
            <a:avLst/>
          </a:prstGeom>
        </p:spPr>
        <p:txBody>
          <a:bodyPr wrap="square" anchor="ctr">
            <a:spAutoFit/>
          </a:bodyPr>
          <a:lstStyle/>
          <a:p>
            <a:pPr marL="0" indent="0">
              <a:buNone/>
            </a:pPr>
            <a:endParaRPr lang="en-US" sz="1800" b="1" dirty="0">
              <a:latin typeface="+mn-lt"/>
            </a:endParaRPr>
          </a:p>
          <a:p>
            <a:pPr>
              <a:lnSpc>
                <a:spcPct val="150000"/>
              </a:lnSpc>
            </a:pPr>
            <a:r>
              <a:rPr lang="en-US" sz="1800" dirty="0" smtClean="0">
                <a:latin typeface="+mn-lt"/>
              </a:rPr>
              <a:t>See </a:t>
            </a:r>
            <a:r>
              <a:rPr lang="en-US" sz="1800" dirty="0" smtClean="0">
                <a:latin typeface="+mn-lt"/>
              </a:rPr>
              <a:t>New Jersey’s </a:t>
            </a:r>
            <a:r>
              <a:rPr lang="en-US" sz="1800" dirty="0">
                <a:latin typeface="+mn-lt"/>
              </a:rPr>
              <a:t>State Plan: </a:t>
            </a:r>
            <a:r>
              <a:rPr lang="en-US" sz="1800" dirty="0">
                <a:latin typeface="+mn-lt"/>
                <a:hlinkClick r:id="rId3"/>
              </a:rPr>
              <a:t>http://</a:t>
            </a:r>
            <a:r>
              <a:rPr lang="en-US" sz="1800" dirty="0" smtClean="0">
                <a:latin typeface="+mn-lt"/>
                <a:hlinkClick r:id="rId3"/>
              </a:rPr>
              <a:t>www.state.nj.us/education/ESSA/</a:t>
            </a:r>
            <a:endParaRPr lang="en-US" sz="1800" dirty="0" smtClean="0">
              <a:latin typeface="+mn-lt"/>
            </a:endParaRPr>
          </a:p>
          <a:p>
            <a:pPr>
              <a:lnSpc>
                <a:spcPct val="150000"/>
              </a:lnSpc>
            </a:pPr>
            <a:r>
              <a:rPr lang="en-US" sz="1800" dirty="0" smtClean="0">
                <a:latin typeface="+mn-lt"/>
              </a:rPr>
              <a:t>Questions or concerns: </a:t>
            </a:r>
            <a:r>
              <a:rPr lang="en-US" sz="1800" dirty="0" smtClean="0">
                <a:latin typeface="+mn-lt"/>
                <a:hlinkClick r:id="rId4"/>
              </a:rPr>
              <a:t>ESSA@doe.state.nj.us</a:t>
            </a:r>
            <a:endParaRPr lang="en-US" sz="1800" dirty="0" smtClean="0">
              <a:latin typeface="+mn-lt"/>
            </a:endParaRPr>
          </a:p>
          <a:p>
            <a:pPr>
              <a:lnSpc>
                <a:spcPct val="150000"/>
              </a:lnSpc>
            </a:pPr>
            <a:r>
              <a:rPr lang="en-US" sz="1800" dirty="0" smtClean="0">
                <a:latin typeface="+mn-lt"/>
              </a:rPr>
              <a:t>Title I: </a:t>
            </a:r>
            <a:r>
              <a:rPr lang="en-US" sz="1800" dirty="0" smtClean="0">
                <a:latin typeface="+mn-lt"/>
                <a:hlinkClick r:id="rId5"/>
              </a:rPr>
              <a:t>titleone@doe.state.nj.us</a:t>
            </a:r>
            <a:endParaRPr lang="en-US" sz="1800" dirty="0" smtClean="0">
              <a:latin typeface="+mn-lt"/>
            </a:endParaRPr>
          </a:p>
          <a:p>
            <a:pPr>
              <a:lnSpc>
                <a:spcPct val="150000"/>
              </a:lnSpc>
            </a:pPr>
            <a:r>
              <a:rPr lang="en-US" sz="1800" dirty="0" smtClean="0">
                <a:latin typeface="+mn-lt"/>
              </a:rPr>
              <a:t>Title III: </a:t>
            </a:r>
            <a:r>
              <a:rPr lang="en-US" sz="1800" dirty="0" smtClean="0">
                <a:latin typeface="+mn-lt"/>
                <a:hlinkClick r:id="rId6"/>
              </a:rPr>
              <a:t>ell@doe.state.nj.us</a:t>
            </a:r>
            <a:endParaRPr lang="en-US" sz="1800" dirty="0" smtClean="0">
              <a:latin typeface="+mn-lt"/>
            </a:endParaRPr>
          </a:p>
          <a:p>
            <a:pPr>
              <a:lnSpc>
                <a:spcPct val="150000"/>
              </a:lnSpc>
            </a:pPr>
            <a:r>
              <a:rPr lang="en-US" sz="1800" dirty="0" smtClean="0">
                <a:latin typeface="+mn-lt"/>
              </a:rPr>
              <a:t>Title II: </a:t>
            </a:r>
            <a:r>
              <a:rPr lang="en-US" sz="1800" dirty="0" smtClean="0">
                <a:latin typeface="+mn-lt"/>
                <a:hlinkClick r:id="rId7"/>
              </a:rPr>
              <a:t>essa@doe.state.nj.us</a:t>
            </a:r>
            <a:endParaRPr lang="en-US" sz="1800" dirty="0" smtClean="0">
              <a:latin typeface="+mn-lt"/>
            </a:endParaRPr>
          </a:p>
          <a:p>
            <a:pPr>
              <a:lnSpc>
                <a:spcPct val="150000"/>
              </a:lnSpc>
            </a:pPr>
            <a:r>
              <a:rPr lang="en-US" sz="1800" dirty="0" smtClean="0">
                <a:latin typeface="+mn-lt"/>
              </a:rPr>
              <a:t>Title IV: </a:t>
            </a:r>
            <a:r>
              <a:rPr lang="en-US" sz="1800" dirty="0" smtClean="0">
                <a:latin typeface="+mn-lt"/>
                <a:hlinkClick r:id="rId7"/>
              </a:rPr>
              <a:t>essa@doe.state.nj.us</a:t>
            </a:r>
            <a:r>
              <a:rPr lang="en-US" sz="1800" dirty="0" smtClean="0">
                <a:latin typeface="+mn-lt"/>
              </a:rPr>
              <a:t>	</a:t>
            </a:r>
            <a:endParaRPr lang="en-US" sz="1800" dirty="0" smtClean="0">
              <a:latin typeface="+mj-lt"/>
            </a:endParaRPr>
          </a:p>
        </p:txBody>
      </p:sp>
    </p:spTree>
    <p:extLst>
      <p:ext uri="{BB962C8B-B14F-4D97-AF65-F5344CB8AC3E}">
        <p14:creationId xmlns:p14="http://schemas.microsoft.com/office/powerpoint/2010/main" val="3849825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9107" y="719072"/>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200" b="1" dirty="0" smtClean="0">
                <a:latin typeface="+mn-lt"/>
                <a:ea typeface="ＭＳ Ｐゴシック" panose="020B0600070205080204" pitchFamily="34" charset="-128"/>
              </a:rPr>
              <a:t>Agenda</a:t>
            </a:r>
            <a:endParaRPr lang="en-US" altLang="en-US" sz="3200" dirty="0">
              <a:latin typeface="+mn-lt"/>
              <a:ea typeface="ＭＳ Ｐゴシック" panose="020B0600070205080204" pitchFamily="34" charset="-128"/>
            </a:endParaRPr>
          </a:p>
        </p:txBody>
      </p:sp>
      <p:graphicFrame>
        <p:nvGraphicFramePr>
          <p:cNvPr id="8" name="Content Placeholder 9"/>
          <p:cNvGraphicFramePr>
            <a:graphicFrameLocks/>
          </p:cNvGraphicFramePr>
          <p:nvPr>
            <p:extLst>
              <p:ext uri="{D42A27DB-BD31-4B8C-83A1-F6EECF244321}">
                <p14:modId xmlns:p14="http://schemas.microsoft.com/office/powerpoint/2010/main" val="1204385312"/>
              </p:ext>
            </p:extLst>
          </p:nvPr>
        </p:nvGraphicFramePr>
        <p:xfrm>
          <a:off x="-9107" y="1910945"/>
          <a:ext cx="9153107" cy="914424"/>
        </p:xfrm>
        <a:graphic>
          <a:graphicData uri="http://schemas.openxmlformats.org/drawingml/2006/table">
            <a:tbl>
              <a:tblPr firstRow="1" bandRow="1">
                <a:tableStyleId>{BDBED569-4797-4DF1-A0F4-6AAB3CD982D8}</a:tableStyleId>
              </a:tblPr>
              <a:tblGrid>
                <a:gridCol w="9153107">
                  <a:extLst>
                    <a:ext uri="{9D8B030D-6E8A-4147-A177-3AD203B41FA5}">
                      <a16:colId xmlns:a16="http://schemas.microsoft.com/office/drawing/2014/main" xmlns="" val="20000"/>
                    </a:ext>
                  </a:extLst>
                </a:gridCol>
              </a:tblGrid>
              <a:tr h="45720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2400" b="1" kern="1200" baseline="0" dirty="0" smtClean="0">
                          <a:solidFill>
                            <a:schemeClr val="tx2"/>
                          </a:solidFill>
                          <a:latin typeface="+mn-lt"/>
                          <a:ea typeface="+mn-ea"/>
                          <a:cs typeface="Times New Roman" panose="02020603050405020304" pitchFamily="18" charset="0"/>
                        </a:rPr>
                        <a:t>Updates</a:t>
                      </a:r>
                      <a:endParaRPr lang="en-US" sz="2400" b="1" baseline="0" dirty="0" smtClean="0">
                        <a:solidFill>
                          <a:schemeClr val="tx2"/>
                        </a:solidFill>
                        <a:latin typeface="+mn-lt"/>
                        <a:cs typeface="Times New Roman" panose="02020603050405020304" pitchFamily="18" charset="0"/>
                      </a:endParaRPr>
                    </a:p>
                  </a:txBody>
                  <a:tcPr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5720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tx2"/>
                          </a:solidFill>
                          <a:latin typeface="+mn-lt"/>
                          <a:cs typeface="Times New Roman" panose="02020603050405020304" pitchFamily="18" charset="0"/>
                        </a:rPr>
                        <a:t>Select Plan Highlights</a:t>
                      </a:r>
                    </a:p>
                  </a:txBody>
                  <a:tcPr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Isosceles Triangle 4"/>
          <p:cNvSpPr/>
          <p:nvPr/>
        </p:nvSpPr>
        <p:spPr>
          <a:xfrm rot="5400000">
            <a:off x="-76200" y="2432995"/>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5400000">
            <a:off x="-85307" y="1967688"/>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060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447800"/>
            <a:ext cx="8907967"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algn="l"/>
            <a:endParaRPr lang="en-US" sz="1800" dirty="0">
              <a:solidFill>
                <a:schemeClr val="tx1"/>
              </a:solidFill>
              <a:latin typeface="+mn-lt"/>
            </a:endParaRPr>
          </a:p>
        </p:txBody>
      </p:sp>
      <p:sp>
        <p:nvSpPr>
          <p:cNvPr id="12" name="Title 1"/>
          <p:cNvSpPr txBox="1">
            <a:spLocks/>
          </p:cNvSpPr>
          <p:nvPr/>
        </p:nvSpPr>
        <p:spPr bwMode="auto">
          <a:xfrm>
            <a:off x="-76200" y="838200"/>
            <a:ext cx="92964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3200" b="1" dirty="0" smtClean="0">
                <a:solidFill>
                  <a:schemeClr val="tx2"/>
                </a:solidFill>
                <a:latin typeface="+mj-lt"/>
                <a:ea typeface="ＭＳ Ｐゴシック" panose="020B0600070205080204" pitchFamily="34" charset="-128"/>
              </a:rPr>
              <a:t>ESSA Update</a:t>
            </a:r>
            <a:endParaRPr lang="en-US" altLang="en-US" sz="3200" b="1" dirty="0">
              <a:solidFill>
                <a:schemeClr val="tx2"/>
              </a:solidFill>
              <a:latin typeface="+mj-lt"/>
              <a:ea typeface="ＭＳ Ｐゴシック" panose="020B0600070205080204" pitchFamily="34" charset="-128"/>
            </a:endParaRPr>
          </a:p>
        </p:txBody>
      </p:sp>
      <p:sp>
        <p:nvSpPr>
          <p:cNvPr id="6" name="TextBox 5"/>
          <p:cNvSpPr txBox="1"/>
          <p:nvPr/>
        </p:nvSpPr>
        <p:spPr>
          <a:xfrm>
            <a:off x="228600" y="1600200"/>
            <a:ext cx="7972902" cy="5139869"/>
          </a:xfrm>
          <a:prstGeom prst="rect">
            <a:avLst/>
          </a:prstGeom>
          <a:noFill/>
        </p:spPr>
        <p:txBody>
          <a:bodyPr wrap="square" rtlCol="0">
            <a:spAutoFit/>
          </a:bodyPr>
          <a:lstStyle/>
          <a:p>
            <a:pPr marL="285750" lvl="0" indent="-285750">
              <a:buFont typeface="Wingdings" panose="05000000000000000000" pitchFamily="2" charset="2"/>
              <a:buChar char="ü"/>
            </a:pPr>
            <a:r>
              <a:rPr lang="en-US" sz="2400" dirty="0" smtClean="0"/>
              <a:t>Plan was approved on August 9</a:t>
            </a:r>
            <a:r>
              <a:rPr lang="en-US" sz="2400" baseline="30000" dirty="0" smtClean="0"/>
              <a:t>th</a:t>
            </a:r>
            <a:endParaRPr lang="en-US" sz="2400" dirty="0"/>
          </a:p>
          <a:p>
            <a:pPr marL="742950" lvl="1" indent="-285750">
              <a:buFont typeface="Arial" panose="020B0604020202020204" pitchFamily="34" charset="0"/>
              <a:buChar char="•"/>
            </a:pPr>
            <a:r>
              <a:rPr lang="en-US" u="sng" dirty="0">
                <a:hlinkClick r:id="rId3"/>
              </a:rPr>
              <a:t>Full Plan</a:t>
            </a:r>
            <a:endParaRPr lang="en-US" dirty="0"/>
          </a:p>
          <a:p>
            <a:pPr marL="742950" lvl="1" indent="-285750">
              <a:buFont typeface="Arial" panose="020B0604020202020204" pitchFamily="34" charset="0"/>
              <a:buChar char="•"/>
            </a:pPr>
            <a:r>
              <a:rPr lang="en-US" u="sng" dirty="0">
                <a:hlinkClick r:id="rId4"/>
              </a:rPr>
              <a:t>Red-line version</a:t>
            </a:r>
            <a:r>
              <a:rPr lang="en-US" dirty="0"/>
              <a:t> (highlights changes NJDOE had to make as a result of initial U.S. Department of Education Feedback)</a:t>
            </a:r>
          </a:p>
          <a:p>
            <a:pPr marL="742950" lvl="1" indent="-285750">
              <a:buFont typeface="Arial" panose="020B0604020202020204" pitchFamily="34" charset="0"/>
              <a:buChar char="•"/>
            </a:pPr>
            <a:r>
              <a:rPr lang="en-US" u="sng" dirty="0" err="1">
                <a:hlinkClick r:id="rId5"/>
              </a:rPr>
              <a:t>Powerpoint</a:t>
            </a:r>
            <a:r>
              <a:rPr lang="en-US" u="sng" dirty="0">
                <a:hlinkClick r:id="rId5"/>
              </a:rPr>
              <a:t> overview</a:t>
            </a:r>
            <a:r>
              <a:rPr lang="en-US" dirty="0"/>
              <a:t> (English/Spanish</a:t>
            </a:r>
            <a:r>
              <a:rPr lang="en-US" dirty="0" smtClean="0"/>
              <a:t>)</a:t>
            </a:r>
          </a:p>
          <a:p>
            <a:pPr lvl="0"/>
            <a:r>
              <a:rPr lang="en-US" dirty="0"/>
              <a:t> </a:t>
            </a:r>
            <a:endParaRPr lang="en-US" dirty="0" smtClean="0"/>
          </a:p>
          <a:p>
            <a:pPr lvl="0"/>
            <a:endParaRPr lang="en-US" sz="800" dirty="0"/>
          </a:p>
          <a:p>
            <a:pPr marL="285750" lvl="0" indent="-285750">
              <a:buFont typeface="Wingdings" panose="05000000000000000000" pitchFamily="2" charset="2"/>
              <a:buChar char="ü"/>
            </a:pPr>
            <a:r>
              <a:rPr lang="en-US" sz="2400" dirty="0" smtClean="0"/>
              <a:t>Other </a:t>
            </a:r>
            <a:r>
              <a:rPr lang="en-US" sz="2400" dirty="0"/>
              <a:t>states with approved plans:</a:t>
            </a:r>
          </a:p>
          <a:p>
            <a:pPr marL="742950" lvl="1" indent="-285750">
              <a:buFont typeface="Arial" panose="020B0604020202020204" pitchFamily="34" charset="0"/>
              <a:buChar char="•"/>
            </a:pPr>
            <a:r>
              <a:rPr lang="en-US" u="sng" dirty="0" smtClean="0">
                <a:hlinkClick r:id="rId6"/>
              </a:rPr>
              <a:t>Arizona</a:t>
            </a:r>
            <a:endParaRPr lang="en-US" dirty="0" smtClean="0"/>
          </a:p>
          <a:p>
            <a:pPr marL="742950" lvl="1" indent="-285750">
              <a:buFont typeface="Arial" panose="020B0604020202020204" pitchFamily="34" charset="0"/>
              <a:buChar char="•"/>
            </a:pPr>
            <a:r>
              <a:rPr lang="en-US" u="sng" dirty="0" smtClean="0">
                <a:hlinkClick r:id="rId7"/>
              </a:rPr>
              <a:t>Connecticut</a:t>
            </a:r>
            <a:endParaRPr lang="en-US" dirty="0"/>
          </a:p>
          <a:p>
            <a:pPr marL="742950" lvl="1" indent="-285750">
              <a:buFont typeface="Arial" panose="020B0604020202020204" pitchFamily="34" charset="0"/>
              <a:buChar char="•"/>
            </a:pPr>
            <a:r>
              <a:rPr lang="en-US" u="sng" dirty="0">
                <a:hlinkClick r:id="rId8"/>
              </a:rPr>
              <a:t>Delaware</a:t>
            </a:r>
            <a:endParaRPr lang="en-US" dirty="0"/>
          </a:p>
          <a:p>
            <a:pPr marL="742950" lvl="1" indent="-285750">
              <a:buFont typeface="Arial" panose="020B0604020202020204" pitchFamily="34" charset="0"/>
              <a:buChar char="•"/>
            </a:pPr>
            <a:r>
              <a:rPr lang="en-US" u="sng" dirty="0">
                <a:hlinkClick r:id="rId9"/>
              </a:rPr>
              <a:t>District of Columbia</a:t>
            </a:r>
            <a:endParaRPr lang="en-US" dirty="0"/>
          </a:p>
          <a:p>
            <a:pPr marL="742950" lvl="1" indent="-285750">
              <a:buFont typeface="Arial" panose="020B0604020202020204" pitchFamily="34" charset="0"/>
              <a:buChar char="•"/>
            </a:pPr>
            <a:r>
              <a:rPr lang="en-US" u="sng" dirty="0">
                <a:hlinkClick r:id="rId10"/>
              </a:rPr>
              <a:t>Illinois</a:t>
            </a:r>
            <a:endParaRPr lang="en-US" dirty="0"/>
          </a:p>
          <a:p>
            <a:pPr marL="742950" lvl="1" indent="-285750">
              <a:buFont typeface="Arial" panose="020B0604020202020204" pitchFamily="34" charset="0"/>
              <a:buChar char="•"/>
            </a:pPr>
            <a:r>
              <a:rPr lang="en-US" u="sng" dirty="0">
                <a:hlinkClick r:id="rId11"/>
              </a:rPr>
              <a:t>Louisiana</a:t>
            </a:r>
            <a:endParaRPr lang="en-US" dirty="0"/>
          </a:p>
          <a:p>
            <a:pPr marL="742950" lvl="1" indent="-285750">
              <a:buFont typeface="Arial" panose="020B0604020202020204" pitchFamily="34" charset="0"/>
              <a:buChar char="•"/>
            </a:pPr>
            <a:r>
              <a:rPr lang="en-US" u="sng" dirty="0">
                <a:hlinkClick r:id="rId12"/>
              </a:rPr>
              <a:t>Maine</a:t>
            </a:r>
            <a:endParaRPr lang="en-US" dirty="0"/>
          </a:p>
          <a:p>
            <a:r>
              <a:rPr lang="en-US" dirty="0"/>
              <a:t> </a:t>
            </a:r>
            <a:endParaRPr lang="en-US" sz="1400" dirty="0"/>
          </a:p>
          <a:p>
            <a:r>
              <a:rPr lang="en-US" sz="1400" i="1" dirty="0"/>
              <a:t>Note: Colorado &amp; Michigan applied in the first round, but aren’t yet approved.</a:t>
            </a:r>
          </a:p>
          <a:p>
            <a:pPr marL="285750" indent="-285750">
              <a:buFont typeface="Arial" panose="020B0604020202020204" pitchFamily="34" charset="0"/>
              <a:buChar char="•"/>
            </a:pPr>
            <a:endParaRPr lang="en-US" sz="1400" dirty="0"/>
          </a:p>
        </p:txBody>
      </p:sp>
      <p:sp>
        <p:nvSpPr>
          <p:cNvPr id="2" name="AutoShape 2" descr="Image result for icon communi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276600" y="3810000"/>
            <a:ext cx="4572000" cy="2031325"/>
          </a:xfrm>
          <a:prstGeom prst="rect">
            <a:avLst/>
          </a:prstGeom>
        </p:spPr>
        <p:txBody>
          <a:bodyPr>
            <a:spAutoFit/>
          </a:bodyPr>
          <a:lstStyle/>
          <a:p>
            <a:pPr marL="742950" lvl="1" indent="-285750">
              <a:buFont typeface="Arial" panose="020B0604020202020204" pitchFamily="34" charset="0"/>
              <a:buChar char="•"/>
            </a:pPr>
            <a:r>
              <a:rPr lang="en-US" u="sng" dirty="0">
                <a:hlinkClick r:id="rId13"/>
              </a:rPr>
              <a:t>Massachusetts</a:t>
            </a:r>
            <a:endParaRPr lang="en-US" dirty="0"/>
          </a:p>
          <a:p>
            <a:pPr marL="742950" lvl="1" indent="-285750">
              <a:buFont typeface="Arial" panose="020B0604020202020204" pitchFamily="34" charset="0"/>
              <a:buChar char="•"/>
            </a:pPr>
            <a:r>
              <a:rPr lang="en-US" u="sng" dirty="0">
                <a:hlinkClick r:id="rId14"/>
              </a:rPr>
              <a:t>Nevada</a:t>
            </a:r>
            <a:endParaRPr lang="en-US" dirty="0"/>
          </a:p>
          <a:p>
            <a:pPr marL="742950" lvl="1" indent="-285750">
              <a:buFont typeface="Arial" panose="020B0604020202020204" pitchFamily="34" charset="0"/>
              <a:buChar char="•"/>
            </a:pPr>
            <a:r>
              <a:rPr lang="en-US" u="sng" dirty="0">
                <a:hlinkClick r:id="rId15"/>
              </a:rPr>
              <a:t>New Mexico</a:t>
            </a:r>
            <a:endParaRPr lang="en-US" dirty="0"/>
          </a:p>
          <a:p>
            <a:pPr marL="742950" lvl="1" indent="-285750">
              <a:buFont typeface="Arial" panose="020B0604020202020204" pitchFamily="34" charset="0"/>
              <a:buChar char="•"/>
            </a:pPr>
            <a:r>
              <a:rPr lang="en-US" u="sng" dirty="0">
                <a:hlinkClick r:id="rId16"/>
              </a:rPr>
              <a:t>North Dakota</a:t>
            </a:r>
            <a:endParaRPr lang="en-US" dirty="0"/>
          </a:p>
          <a:p>
            <a:pPr marL="742950" lvl="1" indent="-285750">
              <a:buFont typeface="Arial" panose="020B0604020202020204" pitchFamily="34" charset="0"/>
              <a:buChar char="•"/>
            </a:pPr>
            <a:r>
              <a:rPr lang="en-US" u="sng" dirty="0">
                <a:hlinkClick r:id="rId17"/>
              </a:rPr>
              <a:t>Oregon</a:t>
            </a:r>
            <a:endParaRPr lang="en-US" dirty="0"/>
          </a:p>
          <a:p>
            <a:pPr marL="742950" lvl="1" indent="-285750">
              <a:buFont typeface="Arial" panose="020B0604020202020204" pitchFamily="34" charset="0"/>
              <a:buChar char="•"/>
            </a:pPr>
            <a:r>
              <a:rPr lang="en-US" u="sng" dirty="0">
                <a:hlinkClick r:id="rId18"/>
              </a:rPr>
              <a:t>Tennessee</a:t>
            </a:r>
            <a:endParaRPr lang="en-US" dirty="0"/>
          </a:p>
          <a:p>
            <a:pPr marL="742950" lvl="1" indent="-285750">
              <a:buFont typeface="Arial" panose="020B0604020202020204" pitchFamily="34" charset="0"/>
              <a:buChar char="•"/>
            </a:pPr>
            <a:r>
              <a:rPr lang="en-US" u="sng" dirty="0">
                <a:hlinkClick r:id="rId19"/>
              </a:rPr>
              <a:t>Vermont</a:t>
            </a:r>
            <a:endParaRPr lang="en-US" dirty="0"/>
          </a:p>
        </p:txBody>
      </p:sp>
    </p:spTree>
    <p:extLst>
      <p:ext uri="{BB962C8B-B14F-4D97-AF65-F5344CB8AC3E}">
        <p14:creationId xmlns:p14="http://schemas.microsoft.com/office/powerpoint/2010/main" val="1535958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447800"/>
            <a:ext cx="8907967"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algn="l"/>
            <a:endParaRPr lang="en-US" sz="1800" dirty="0">
              <a:solidFill>
                <a:schemeClr val="tx1"/>
              </a:solidFill>
              <a:latin typeface="+mn-lt"/>
            </a:endParaRPr>
          </a:p>
        </p:txBody>
      </p:sp>
      <p:sp>
        <p:nvSpPr>
          <p:cNvPr id="12" name="Title 1"/>
          <p:cNvSpPr txBox="1">
            <a:spLocks/>
          </p:cNvSpPr>
          <p:nvPr/>
        </p:nvSpPr>
        <p:spPr bwMode="auto">
          <a:xfrm>
            <a:off x="-76200" y="838200"/>
            <a:ext cx="92964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3200" b="1" dirty="0" smtClean="0">
                <a:solidFill>
                  <a:schemeClr val="tx2"/>
                </a:solidFill>
                <a:latin typeface="+mj-lt"/>
                <a:ea typeface="ＭＳ Ｐゴシック" panose="020B0600070205080204" pitchFamily="34" charset="-128"/>
              </a:rPr>
              <a:t>ESSA Update</a:t>
            </a:r>
            <a:endParaRPr lang="en-US" altLang="en-US" sz="3200" b="1" dirty="0">
              <a:solidFill>
                <a:schemeClr val="tx2"/>
              </a:solidFill>
              <a:latin typeface="+mj-lt"/>
              <a:ea typeface="ＭＳ Ｐゴシック" panose="020B0600070205080204" pitchFamily="34" charset="-128"/>
            </a:endParaRPr>
          </a:p>
        </p:txBody>
      </p:sp>
      <p:sp>
        <p:nvSpPr>
          <p:cNvPr id="6" name="TextBox 5"/>
          <p:cNvSpPr txBox="1"/>
          <p:nvPr/>
        </p:nvSpPr>
        <p:spPr>
          <a:xfrm>
            <a:off x="228600" y="1600200"/>
            <a:ext cx="8382000" cy="4678204"/>
          </a:xfrm>
          <a:prstGeom prst="rect">
            <a:avLst/>
          </a:prstGeom>
          <a:noFill/>
        </p:spPr>
        <p:txBody>
          <a:bodyPr wrap="square" rtlCol="0">
            <a:spAutoFit/>
          </a:bodyPr>
          <a:lstStyle/>
          <a:p>
            <a:pPr marL="285750" lvl="0" indent="-285750">
              <a:buFont typeface="Wingdings" panose="05000000000000000000" pitchFamily="2" charset="2"/>
              <a:buChar char="ü"/>
            </a:pPr>
            <a:r>
              <a:rPr lang="en-US" sz="2400" dirty="0" smtClean="0"/>
              <a:t>Advanced Math waiver submitted August 31</a:t>
            </a:r>
            <a:r>
              <a:rPr lang="en-US" sz="2400" baseline="30000" dirty="0" smtClean="0"/>
              <a:t>st</a:t>
            </a:r>
            <a:r>
              <a:rPr lang="en-US" sz="2400" dirty="0" smtClean="0"/>
              <a:t> </a:t>
            </a:r>
          </a:p>
          <a:p>
            <a:pPr marL="742950" lvl="1" indent="-285750">
              <a:buFont typeface="Arial" panose="020B0604020202020204" pitchFamily="34" charset="0"/>
              <a:buChar char="•"/>
            </a:pPr>
            <a:r>
              <a:rPr lang="en-US" dirty="0"/>
              <a:t>Allows students to take the end of course assessment that matches their coursework rather than the grade level assessment. </a:t>
            </a:r>
            <a:r>
              <a:rPr lang="en-US" dirty="0" smtClean="0"/>
              <a:t>(E.g. Allows </a:t>
            </a:r>
            <a:r>
              <a:rPr lang="en-US" dirty="0"/>
              <a:t>a 7</a:t>
            </a:r>
            <a:r>
              <a:rPr lang="en-US" baseline="30000" dirty="0"/>
              <a:t>th</a:t>
            </a:r>
            <a:r>
              <a:rPr lang="en-US" dirty="0"/>
              <a:t> grader to take the Algebra 1 PARCC test rather than the 7</a:t>
            </a:r>
            <a:r>
              <a:rPr lang="en-US" baseline="30000" dirty="0"/>
              <a:t>th</a:t>
            </a:r>
            <a:r>
              <a:rPr lang="en-US" dirty="0"/>
              <a:t> grade math </a:t>
            </a:r>
            <a:r>
              <a:rPr lang="en-US" dirty="0" smtClean="0"/>
              <a:t>exam if they are taking Algebra 1 coursework.)</a:t>
            </a:r>
          </a:p>
          <a:p>
            <a:pPr marL="742950" lvl="1" indent="-285750">
              <a:buFont typeface="Arial" panose="020B0604020202020204" pitchFamily="34" charset="0"/>
              <a:buChar char="•"/>
            </a:pPr>
            <a:r>
              <a:rPr lang="en-US" dirty="0" smtClean="0"/>
              <a:t>Strong support from stakeholders to:</a:t>
            </a:r>
          </a:p>
          <a:p>
            <a:pPr marL="1200150" lvl="2" indent="-285750">
              <a:buFont typeface="Arial" panose="020B0604020202020204" pitchFamily="34" charset="0"/>
              <a:buChar char="•"/>
            </a:pPr>
            <a:r>
              <a:rPr lang="en-US" dirty="0" smtClean="0"/>
              <a:t>Support </a:t>
            </a:r>
            <a:r>
              <a:rPr lang="en-US" dirty="0"/>
              <a:t>the growth and development of </a:t>
            </a:r>
            <a:r>
              <a:rPr lang="en-US" dirty="0" smtClean="0"/>
              <a:t>each and every student, </a:t>
            </a:r>
            <a:r>
              <a:rPr lang="en-US" dirty="0"/>
              <a:t>including students who are high </a:t>
            </a:r>
            <a:r>
              <a:rPr lang="en-US" dirty="0" smtClean="0"/>
              <a:t>performing; and</a:t>
            </a:r>
          </a:p>
          <a:p>
            <a:pPr marL="1200150" lvl="2" indent="-285750">
              <a:buFont typeface="Arial" panose="020B0604020202020204" pitchFamily="34" charset="0"/>
              <a:buChar char="•"/>
            </a:pPr>
            <a:r>
              <a:rPr lang="en-US" dirty="0" smtClean="0"/>
              <a:t>Avoid duplicate testing</a:t>
            </a:r>
            <a:endParaRPr lang="en-US" dirty="0"/>
          </a:p>
          <a:p>
            <a:pPr marL="742950" lvl="1" indent="-285750">
              <a:buFont typeface="Arial" panose="020B0604020202020204" pitchFamily="34" charset="0"/>
              <a:buChar char="•"/>
            </a:pPr>
            <a:r>
              <a:rPr lang="en-US" dirty="0" smtClean="0"/>
              <a:t>Department </a:t>
            </a:r>
            <a:r>
              <a:rPr lang="en-US" dirty="0"/>
              <a:t>has 120 days to review.</a:t>
            </a:r>
          </a:p>
          <a:p>
            <a:pPr marL="742950" lvl="1" indent="-285750">
              <a:buFont typeface="Arial" panose="020B0604020202020204" pitchFamily="34" charset="0"/>
              <a:buChar char="•"/>
            </a:pPr>
            <a:r>
              <a:rPr lang="en-US" dirty="0"/>
              <a:t>For a more detailed description see pages 45-46 of </a:t>
            </a:r>
            <a:r>
              <a:rPr lang="en-US" u="sng" dirty="0">
                <a:hlinkClick r:id="rId3"/>
              </a:rPr>
              <a:t>ESSA </a:t>
            </a:r>
            <a:r>
              <a:rPr lang="en-US" u="sng" dirty="0" smtClean="0">
                <a:hlinkClick r:id="rId3"/>
              </a:rPr>
              <a:t>plan</a:t>
            </a:r>
            <a:endParaRPr lang="en-US" u="sng" dirty="0" smtClean="0"/>
          </a:p>
          <a:p>
            <a:pPr lvl="1"/>
            <a:endParaRPr lang="en-US" u="sng" dirty="0" smtClean="0"/>
          </a:p>
          <a:p>
            <a:pPr marL="285750" indent="-285750">
              <a:buFont typeface="Wingdings" panose="05000000000000000000" pitchFamily="2" charset="2"/>
              <a:buChar char="ü"/>
            </a:pPr>
            <a:r>
              <a:rPr lang="en-US" sz="2400" dirty="0"/>
              <a:t>District plans were due September </a:t>
            </a:r>
            <a:r>
              <a:rPr lang="en-US" sz="2400" dirty="0" smtClean="0"/>
              <a:t>8</a:t>
            </a:r>
            <a:r>
              <a:rPr lang="en-US" sz="2400" baseline="30000" dirty="0" smtClean="0"/>
              <a:t>th</a:t>
            </a:r>
            <a:r>
              <a:rPr lang="en-US" sz="2400" dirty="0" smtClean="0"/>
              <a:t> </a:t>
            </a:r>
            <a:endParaRPr lang="en-US" sz="2400" dirty="0"/>
          </a:p>
          <a:p>
            <a:pPr lvl="1"/>
            <a:endParaRPr lang="en-US" sz="2400" dirty="0"/>
          </a:p>
          <a:p>
            <a:endParaRPr lang="en-US" sz="1400" dirty="0"/>
          </a:p>
          <a:p>
            <a:pPr marL="285750" indent="-285750">
              <a:buFont typeface="Arial" panose="020B0604020202020204" pitchFamily="34" charset="0"/>
              <a:buChar char="•"/>
            </a:pPr>
            <a:endParaRPr lang="en-US" sz="1400" dirty="0"/>
          </a:p>
        </p:txBody>
      </p:sp>
      <p:sp>
        <p:nvSpPr>
          <p:cNvPr id="2" name="AutoShape 2" descr="Image result for icon communi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74793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52400" y="1447800"/>
            <a:ext cx="8907967"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algn="l"/>
            <a:endParaRPr lang="en-US" sz="1800" dirty="0">
              <a:solidFill>
                <a:schemeClr val="tx1"/>
              </a:solidFill>
              <a:latin typeface="+mn-lt"/>
            </a:endParaRPr>
          </a:p>
        </p:txBody>
      </p:sp>
      <p:sp>
        <p:nvSpPr>
          <p:cNvPr id="12" name="Title 1"/>
          <p:cNvSpPr txBox="1">
            <a:spLocks/>
          </p:cNvSpPr>
          <p:nvPr/>
        </p:nvSpPr>
        <p:spPr bwMode="auto">
          <a:xfrm>
            <a:off x="-76200" y="838200"/>
            <a:ext cx="9296400" cy="5334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3200" b="1" dirty="0" smtClean="0">
                <a:solidFill>
                  <a:schemeClr val="tx2"/>
                </a:solidFill>
                <a:latin typeface="+mj-lt"/>
                <a:ea typeface="ＭＳ Ｐゴシック" panose="020B0600070205080204" pitchFamily="34" charset="-128"/>
              </a:rPr>
              <a:t>ESSA Update</a:t>
            </a:r>
            <a:endParaRPr lang="en-US" altLang="en-US" sz="3200" b="1" dirty="0">
              <a:solidFill>
                <a:schemeClr val="tx2"/>
              </a:solidFill>
              <a:latin typeface="+mj-lt"/>
              <a:ea typeface="ＭＳ Ｐゴシック" panose="020B0600070205080204" pitchFamily="34" charset="-128"/>
            </a:endParaRPr>
          </a:p>
        </p:txBody>
      </p:sp>
      <p:sp>
        <p:nvSpPr>
          <p:cNvPr id="6" name="TextBox 5"/>
          <p:cNvSpPr txBox="1"/>
          <p:nvPr/>
        </p:nvSpPr>
        <p:spPr>
          <a:xfrm>
            <a:off x="228600" y="1447800"/>
            <a:ext cx="8382000" cy="4739759"/>
          </a:xfrm>
          <a:prstGeom prst="rect">
            <a:avLst/>
          </a:prstGeom>
          <a:noFill/>
        </p:spPr>
        <p:txBody>
          <a:bodyPr wrap="square" rtlCol="0">
            <a:spAutoFit/>
          </a:bodyPr>
          <a:lstStyle/>
          <a:p>
            <a:pPr marL="285750" lvl="0" indent="-285750">
              <a:buFont typeface="Wingdings" panose="05000000000000000000" pitchFamily="2" charset="2"/>
              <a:buChar char="ü"/>
            </a:pPr>
            <a:r>
              <a:rPr lang="en-US" sz="2400" dirty="0" smtClean="0"/>
              <a:t>Began process to align the Quality Single Accountability Continuum (QSAC) regulations to </a:t>
            </a:r>
            <a:r>
              <a:rPr lang="en-US" sz="2400" i="1" dirty="0" smtClean="0"/>
              <a:t>ESSA </a:t>
            </a:r>
            <a:r>
              <a:rPr lang="en-US" sz="2400" dirty="0" smtClean="0"/>
              <a:t>in</a:t>
            </a:r>
            <a:r>
              <a:rPr lang="en-US" sz="2400" i="1" dirty="0" smtClean="0"/>
              <a:t> </a:t>
            </a:r>
            <a:r>
              <a:rPr lang="en-US" sz="2400" dirty="0" smtClean="0"/>
              <a:t>April 2017</a:t>
            </a:r>
          </a:p>
          <a:p>
            <a:pPr lvl="0"/>
            <a:endParaRPr lang="en-US" sz="2400" dirty="0" smtClean="0"/>
          </a:p>
          <a:p>
            <a:pPr marL="285750" lvl="0" indent="-285750">
              <a:buFont typeface="Wingdings" panose="05000000000000000000" pitchFamily="2" charset="2"/>
              <a:buChar char="ü"/>
            </a:pPr>
            <a:r>
              <a:rPr lang="en-US" sz="2400" dirty="0" smtClean="0"/>
              <a:t>Initiated collection of new data reporting elements required under ESSA (e.g. military connected families, students in foster care, per pupil funding, teacher qualifications </a:t>
            </a:r>
            <a:r>
              <a:rPr lang="en-US" sz="2400" dirty="0" err="1" smtClean="0"/>
              <a:t>etc</a:t>
            </a:r>
            <a:r>
              <a:rPr lang="en-US" sz="2400" dirty="0" smtClean="0"/>
              <a:t>…)</a:t>
            </a:r>
          </a:p>
          <a:p>
            <a:pPr marL="285750" lvl="0" indent="-285750">
              <a:buFont typeface="Wingdings" panose="05000000000000000000" pitchFamily="2" charset="2"/>
              <a:buChar char="ü"/>
            </a:pPr>
            <a:endParaRPr lang="en-US" sz="2400" dirty="0"/>
          </a:p>
          <a:p>
            <a:pPr marL="285750" lvl="0" indent="-285750">
              <a:buFont typeface="Wingdings" panose="05000000000000000000" pitchFamily="2" charset="2"/>
              <a:buChar char="ü"/>
            </a:pPr>
            <a:r>
              <a:rPr lang="en-US" sz="2400" dirty="0" smtClean="0"/>
              <a:t>Adjusted performance reports based on stakeholder feedback with some changes reflected this winter and others next year</a:t>
            </a:r>
          </a:p>
          <a:p>
            <a:pPr marL="285750" lvl="0" indent="-285750">
              <a:buFont typeface="Wingdings" panose="05000000000000000000" pitchFamily="2" charset="2"/>
              <a:buChar char="ü"/>
            </a:pPr>
            <a:endParaRPr lang="en-US" sz="2400" dirty="0"/>
          </a:p>
          <a:p>
            <a:pPr marL="285750" lvl="0" indent="-285750">
              <a:buFont typeface="Wingdings" panose="05000000000000000000" pitchFamily="2" charset="2"/>
              <a:buChar char="ü"/>
            </a:pPr>
            <a:r>
              <a:rPr lang="en-US" sz="2400" dirty="0" smtClean="0"/>
              <a:t>Began (or continued) executing on the numerous programmatic elements described throughout the plan</a:t>
            </a:r>
            <a:endParaRPr lang="en-US" sz="1400" dirty="0"/>
          </a:p>
          <a:p>
            <a:pPr marL="285750" indent="-285750">
              <a:buFont typeface="Arial" panose="020B0604020202020204" pitchFamily="34" charset="0"/>
              <a:buChar char="•"/>
            </a:pPr>
            <a:endParaRPr lang="en-US" sz="1400" dirty="0"/>
          </a:p>
        </p:txBody>
      </p:sp>
      <p:sp>
        <p:nvSpPr>
          <p:cNvPr id="2" name="AutoShape 2" descr="Image result for icon communi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69894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9107" y="719072"/>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200" b="1" dirty="0" smtClean="0">
                <a:latin typeface="+mn-lt"/>
                <a:ea typeface="ＭＳ Ｐゴシック" panose="020B0600070205080204" pitchFamily="34" charset="-128"/>
              </a:rPr>
              <a:t>Agenda</a:t>
            </a:r>
            <a:endParaRPr lang="en-US" altLang="en-US" sz="3200" dirty="0">
              <a:latin typeface="+mn-lt"/>
              <a:ea typeface="ＭＳ Ｐゴシック" panose="020B0600070205080204" pitchFamily="34" charset="-128"/>
            </a:endParaRPr>
          </a:p>
        </p:txBody>
      </p:sp>
      <p:graphicFrame>
        <p:nvGraphicFramePr>
          <p:cNvPr id="8" name="Content Placeholder 9"/>
          <p:cNvGraphicFramePr>
            <a:graphicFrameLocks/>
          </p:cNvGraphicFramePr>
          <p:nvPr>
            <p:extLst>
              <p:ext uri="{D42A27DB-BD31-4B8C-83A1-F6EECF244321}">
                <p14:modId xmlns:p14="http://schemas.microsoft.com/office/powerpoint/2010/main" val="2112078945"/>
              </p:ext>
            </p:extLst>
          </p:nvPr>
        </p:nvGraphicFramePr>
        <p:xfrm>
          <a:off x="-9107" y="1910945"/>
          <a:ext cx="9153107" cy="914424"/>
        </p:xfrm>
        <a:graphic>
          <a:graphicData uri="http://schemas.openxmlformats.org/drawingml/2006/table">
            <a:tbl>
              <a:tblPr firstRow="1" bandRow="1">
                <a:tableStyleId>{BDBED569-4797-4DF1-A0F4-6AAB3CD982D8}</a:tableStyleId>
              </a:tblPr>
              <a:tblGrid>
                <a:gridCol w="9153107">
                  <a:extLst>
                    <a:ext uri="{9D8B030D-6E8A-4147-A177-3AD203B41FA5}">
                      <a16:colId xmlns:a16="http://schemas.microsoft.com/office/drawing/2014/main" xmlns="" val="20000"/>
                    </a:ext>
                  </a:extLst>
                </a:gridCol>
              </a:tblGrid>
              <a:tr h="45720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2"/>
                          </a:solidFill>
                          <a:latin typeface="+mn-lt"/>
                          <a:ea typeface="+mn-ea"/>
                          <a:cs typeface="Times New Roman" panose="02020603050405020304" pitchFamily="18" charset="0"/>
                        </a:rPr>
                        <a:t>Updates</a:t>
                      </a:r>
                      <a:endParaRPr lang="en-US" sz="2400" b="0" baseline="0" dirty="0" smtClean="0">
                        <a:solidFill>
                          <a:schemeClr val="tx2"/>
                        </a:solidFill>
                        <a:latin typeface="+mn-lt"/>
                        <a:cs typeface="Times New Roman" panose="02020603050405020304" pitchFamily="18" charset="0"/>
                      </a:endParaRPr>
                    </a:p>
                  </a:txBody>
                  <a:tcPr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r h="457200">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2400" b="1" baseline="0" dirty="0" smtClean="0">
                          <a:solidFill>
                            <a:schemeClr val="tx2"/>
                          </a:solidFill>
                          <a:latin typeface="+mn-lt"/>
                          <a:cs typeface="Times New Roman" panose="02020603050405020304" pitchFamily="18" charset="0"/>
                        </a:rPr>
                        <a:t>Select Plan Highlights</a:t>
                      </a:r>
                    </a:p>
                  </a:txBody>
                  <a:tcPr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5" name="Isosceles Triangle 4"/>
          <p:cNvSpPr/>
          <p:nvPr/>
        </p:nvSpPr>
        <p:spPr>
          <a:xfrm rot="5400000">
            <a:off x="-76200" y="2432995"/>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5400000">
            <a:off x="-85307" y="1967688"/>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1182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9"/>
          <p:cNvGraphicFramePr>
            <a:graphicFrameLocks/>
          </p:cNvGraphicFramePr>
          <p:nvPr>
            <p:extLst/>
          </p:nvPr>
        </p:nvGraphicFramePr>
        <p:xfrm>
          <a:off x="307975" y="2312391"/>
          <a:ext cx="3429000" cy="3654041"/>
        </p:xfrm>
        <a:graphic>
          <a:graphicData uri="http://schemas.openxmlformats.org/drawingml/2006/table">
            <a:tbl>
              <a:tblPr firstRow="1" bandRow="1">
                <a:tableStyleId>{BDBED569-4797-4DF1-A0F4-6AAB3CD982D8}</a:tableStyleId>
              </a:tblPr>
              <a:tblGrid>
                <a:gridCol w="3429000"/>
              </a:tblGrid>
              <a:tr h="461951">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1" baseline="0" dirty="0" smtClean="0">
                          <a:solidFill>
                            <a:schemeClr val="tx2"/>
                          </a:solidFill>
                          <a:latin typeface="+mn-lt"/>
                          <a:cs typeface="Times New Roman" panose="02020603050405020304" pitchFamily="18" charset="0"/>
                        </a:rPr>
                        <a:t>5,300 survey responses</a:t>
                      </a:r>
                      <a:endParaRPr lang="en-US" sz="1300" b="0" baseline="0" dirty="0" smtClean="0">
                        <a:solidFill>
                          <a:schemeClr val="tx2"/>
                        </a:solidFill>
                        <a:latin typeface="+mn-lt"/>
                        <a:cs typeface="Times New Roman" panose="02020603050405020304" pitchFamily="18" charset="0"/>
                      </a:endParaRP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r h="954575">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1" baseline="0" dirty="0" smtClean="0">
                          <a:solidFill>
                            <a:schemeClr val="tx2"/>
                          </a:solidFill>
                          <a:latin typeface="+mn-lt"/>
                          <a:cs typeface="Times New Roman" panose="02020603050405020304" pitchFamily="18" charset="0"/>
                        </a:rPr>
                        <a:t>80 invited organizations </a:t>
                      </a:r>
                      <a:r>
                        <a:rPr lang="en-US" sz="1300" b="0" baseline="0" dirty="0" smtClean="0">
                          <a:solidFill>
                            <a:schemeClr val="tx2"/>
                          </a:solidFill>
                          <a:latin typeface="+mn-lt"/>
                          <a:cs typeface="Times New Roman" panose="02020603050405020304" pitchFamily="18" charset="0"/>
                        </a:rPr>
                        <a:t>in focus group</a:t>
                      </a:r>
                      <a:endParaRPr lang="en-US" sz="1300" b="1" baseline="0" dirty="0" smtClean="0">
                        <a:solidFill>
                          <a:schemeClr val="tx2"/>
                        </a:solidFill>
                        <a:latin typeface="+mn-lt"/>
                        <a:cs typeface="Times New Roman" panose="02020603050405020304" pitchFamily="18"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solidFill>
                            <a:schemeClr val="tx2"/>
                          </a:solidFill>
                          <a:latin typeface="+mn-lt"/>
                          <a:cs typeface="Times New Roman" panose="02020603050405020304" pitchFamily="18" charset="0"/>
                        </a:rPr>
                        <a:t>Over </a:t>
                      </a:r>
                      <a:r>
                        <a:rPr lang="en-US" sz="1300" b="1" baseline="0" dirty="0" smtClean="0">
                          <a:solidFill>
                            <a:schemeClr val="tx2"/>
                          </a:solidFill>
                          <a:latin typeface="+mn-lt"/>
                          <a:cs typeface="Times New Roman" panose="02020603050405020304" pitchFamily="18" charset="0"/>
                        </a:rPr>
                        <a:t>90</a:t>
                      </a:r>
                      <a:r>
                        <a:rPr lang="en-US" sz="1300" b="0" baseline="0" dirty="0" smtClean="0">
                          <a:solidFill>
                            <a:schemeClr val="tx2"/>
                          </a:solidFill>
                          <a:latin typeface="+mn-lt"/>
                          <a:cs typeface="Times New Roman" panose="02020603050405020304" pitchFamily="18" charset="0"/>
                        </a:rPr>
                        <a:t> in-person meetings</a:t>
                      </a:r>
                      <a:endParaRPr lang="en-US" sz="1300" b="1" baseline="0" dirty="0" smtClean="0">
                        <a:solidFill>
                          <a:schemeClr val="tx2"/>
                        </a:solidFill>
                        <a:latin typeface="+mn-lt"/>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dirty="0" smtClean="0">
                          <a:solidFill>
                            <a:schemeClr val="tx2"/>
                          </a:solidFill>
                          <a:latin typeface="+mn-lt"/>
                        </a:rPr>
                        <a:t>Over</a:t>
                      </a:r>
                      <a:r>
                        <a:rPr lang="en-US" sz="1300" b="1" dirty="0" smtClean="0">
                          <a:solidFill>
                            <a:schemeClr val="tx2"/>
                          </a:solidFill>
                          <a:latin typeface="+mn-lt"/>
                        </a:rPr>
                        <a:t> 400 districts </a:t>
                      </a:r>
                      <a:r>
                        <a:rPr lang="en-US" sz="1300" b="0" dirty="0" smtClean="0">
                          <a:solidFill>
                            <a:schemeClr val="tx2"/>
                          </a:solidFill>
                          <a:latin typeface="+mn-lt"/>
                        </a:rPr>
                        <a:t>represented </a:t>
                      </a:r>
                      <a:r>
                        <a:rPr lang="en-US" sz="1300" dirty="0" smtClean="0">
                          <a:solidFill>
                            <a:schemeClr val="tx2"/>
                          </a:solidFill>
                          <a:latin typeface="+mn-lt"/>
                        </a:rPr>
                        <a:t>in</a:t>
                      </a:r>
                      <a:r>
                        <a:rPr lang="en-US" sz="1300" baseline="0" dirty="0" smtClean="0">
                          <a:solidFill>
                            <a:schemeClr val="tx2"/>
                          </a:solidFill>
                          <a:latin typeface="+mn-lt"/>
                        </a:rPr>
                        <a:t> training</a:t>
                      </a:r>
                      <a:endParaRPr lang="en-US" sz="1300" dirty="0" smtClean="0">
                        <a:solidFill>
                          <a:schemeClr val="tx2"/>
                        </a:solidFill>
                        <a:latin typeface="+mn-lt"/>
                      </a:endParaRP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r h="81679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dirty="0" smtClean="0">
                          <a:solidFill>
                            <a:schemeClr val="tx2"/>
                          </a:solidFill>
                          <a:latin typeface="+mn-lt"/>
                        </a:rPr>
                        <a:t>Over </a:t>
                      </a:r>
                      <a:r>
                        <a:rPr lang="en-US" sz="1300" b="1" dirty="0" smtClean="0">
                          <a:solidFill>
                            <a:schemeClr val="tx2"/>
                          </a:solidFill>
                          <a:latin typeface="+mn-lt"/>
                        </a:rPr>
                        <a:t>160 communities </a:t>
                      </a:r>
                      <a:r>
                        <a:rPr lang="en-US" sz="1300" b="0" dirty="0" smtClean="0">
                          <a:solidFill>
                            <a:schemeClr val="tx2"/>
                          </a:solidFill>
                          <a:latin typeface="+mn-lt"/>
                        </a:rPr>
                        <a:t>represented</a:t>
                      </a:r>
                      <a:endParaRPr lang="en-US" sz="1300" b="1" dirty="0" smtClean="0">
                        <a:solidFill>
                          <a:schemeClr val="tx2"/>
                        </a:solidFill>
                        <a:latin typeface="+mn-lt"/>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b="1" kern="1200" dirty="0" smtClean="0">
                          <a:solidFill>
                            <a:schemeClr val="tx2"/>
                          </a:solidFill>
                          <a:effectLst/>
                          <a:latin typeface="+mn-lt"/>
                          <a:ea typeface="+mn-ea"/>
                          <a:cs typeface="Times New Roman" panose="02020603050405020304" pitchFamily="18" charset="0"/>
                        </a:rPr>
                        <a:t>4</a:t>
                      </a:r>
                      <a:r>
                        <a:rPr lang="en-US" sz="1300" b="1" kern="1200" baseline="0" dirty="0" smtClean="0">
                          <a:solidFill>
                            <a:schemeClr val="tx2"/>
                          </a:solidFill>
                          <a:effectLst/>
                          <a:latin typeface="+mn-lt"/>
                          <a:ea typeface="+mn-ea"/>
                          <a:cs typeface="Times New Roman" panose="02020603050405020304" pitchFamily="18" charset="0"/>
                        </a:rPr>
                        <a:t> </a:t>
                      </a:r>
                      <a:r>
                        <a:rPr lang="en-US" sz="1300" b="0" kern="1200" baseline="0" dirty="0" smtClean="0">
                          <a:solidFill>
                            <a:schemeClr val="tx2"/>
                          </a:solidFill>
                          <a:effectLst/>
                          <a:latin typeface="+mn-lt"/>
                          <a:ea typeface="+mn-ea"/>
                          <a:cs typeface="Times New Roman" panose="02020603050405020304" pitchFamily="18" charset="0"/>
                        </a:rPr>
                        <a:t>regional public </a:t>
                      </a:r>
                      <a:r>
                        <a:rPr lang="en-US" sz="1300" b="0" kern="1200" dirty="0" smtClean="0">
                          <a:solidFill>
                            <a:schemeClr val="tx2"/>
                          </a:solidFill>
                          <a:effectLst/>
                          <a:latin typeface="+mn-lt"/>
                          <a:ea typeface="+mn-ea"/>
                          <a:cs typeface="Times New Roman" panose="02020603050405020304" pitchFamily="18" charset="0"/>
                        </a:rPr>
                        <a:t>sessions with more than </a:t>
                      </a:r>
                      <a:r>
                        <a:rPr lang="en-US" sz="1300" b="1" kern="1200" dirty="0" smtClean="0">
                          <a:solidFill>
                            <a:schemeClr val="tx2"/>
                          </a:solidFill>
                          <a:effectLst/>
                          <a:latin typeface="+mn-lt"/>
                          <a:ea typeface="+mn-ea"/>
                          <a:cs typeface="Times New Roman" panose="02020603050405020304" pitchFamily="18" charset="0"/>
                        </a:rPr>
                        <a:t>140 attendees</a:t>
                      </a: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r h="129324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b="0" dirty="0" smtClean="0">
                          <a:solidFill>
                            <a:schemeClr val="tx2"/>
                          </a:solidFill>
                          <a:latin typeface="+mn-lt"/>
                        </a:rPr>
                        <a:t>During the comment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b="0" dirty="0" smtClean="0">
                          <a:solidFill>
                            <a:schemeClr val="tx2"/>
                          </a:solidFill>
                          <a:latin typeface="+mn-lt"/>
                        </a:rPr>
                        <a:t>Engaged</a:t>
                      </a:r>
                      <a:r>
                        <a:rPr lang="en-US" sz="1300" b="0" baseline="0" dirty="0" smtClean="0">
                          <a:solidFill>
                            <a:schemeClr val="tx2"/>
                          </a:solidFill>
                          <a:latin typeface="+mn-lt"/>
                        </a:rPr>
                        <a:t> with </a:t>
                      </a:r>
                      <a:r>
                        <a:rPr lang="en-US" sz="1300" b="1" baseline="0" dirty="0" smtClean="0">
                          <a:solidFill>
                            <a:schemeClr val="tx2"/>
                          </a:solidFill>
                          <a:latin typeface="+mn-lt"/>
                        </a:rPr>
                        <a:t>1600 additional community members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b="0" kern="1200" dirty="0" smtClean="0">
                          <a:solidFill>
                            <a:schemeClr val="tx2"/>
                          </a:solidFill>
                          <a:effectLst/>
                          <a:latin typeface="+mn-lt"/>
                          <a:ea typeface="+mn-ea"/>
                          <a:cs typeface="Times New Roman" panose="02020603050405020304" pitchFamily="18" charset="0"/>
                        </a:rPr>
                        <a:t>Hosted or attended </a:t>
                      </a:r>
                      <a:r>
                        <a:rPr lang="en-US" sz="1300" b="1" kern="1200" dirty="0" smtClean="0">
                          <a:solidFill>
                            <a:schemeClr val="tx2"/>
                          </a:solidFill>
                          <a:effectLst/>
                          <a:latin typeface="+mn-lt"/>
                          <a:ea typeface="+mn-ea"/>
                          <a:cs typeface="Times New Roman" panose="02020603050405020304" pitchFamily="18" charset="0"/>
                        </a:rPr>
                        <a:t>39 additional meetings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120063" algn="l"/>
                        </a:tabLst>
                        <a:defRPr/>
                      </a:pPr>
                      <a:r>
                        <a:rPr lang="en-US" sz="1300" b="0" kern="1200" dirty="0" smtClean="0">
                          <a:solidFill>
                            <a:schemeClr val="tx2"/>
                          </a:solidFill>
                          <a:effectLst/>
                          <a:latin typeface="+mn-lt"/>
                          <a:ea typeface="+mn-ea"/>
                          <a:cs typeface="Times New Roman" panose="02020603050405020304" pitchFamily="18" charset="0"/>
                        </a:rPr>
                        <a:t>Received</a:t>
                      </a:r>
                      <a:r>
                        <a:rPr lang="en-US" sz="1300" b="0" kern="1200" baseline="0" dirty="0" smtClean="0">
                          <a:solidFill>
                            <a:schemeClr val="tx2"/>
                          </a:solidFill>
                          <a:effectLst/>
                          <a:latin typeface="+mn-lt"/>
                          <a:ea typeface="+mn-ea"/>
                          <a:cs typeface="Times New Roman" panose="02020603050405020304" pitchFamily="18" charset="0"/>
                        </a:rPr>
                        <a:t> </a:t>
                      </a:r>
                      <a:r>
                        <a:rPr lang="en-US" sz="1300" b="1" kern="1200" baseline="0" dirty="0" smtClean="0">
                          <a:solidFill>
                            <a:schemeClr val="tx2"/>
                          </a:solidFill>
                          <a:effectLst/>
                          <a:latin typeface="+mn-lt"/>
                          <a:ea typeface="+mn-ea"/>
                          <a:cs typeface="Times New Roman" panose="02020603050405020304" pitchFamily="18" charset="0"/>
                        </a:rPr>
                        <a:t>255 survey responses</a:t>
                      </a:r>
                      <a:endParaRPr lang="en-US" sz="1300" b="1" kern="1200" dirty="0" smtClean="0">
                        <a:solidFill>
                          <a:schemeClr val="tx2"/>
                        </a:solidFill>
                        <a:effectLst/>
                        <a:latin typeface="+mn-lt"/>
                        <a:ea typeface="+mn-ea"/>
                        <a:cs typeface="Times New Roman" panose="02020603050405020304" pitchFamily="18" charset="0"/>
                      </a:endParaRP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9458" name="Title 1"/>
          <p:cNvSpPr>
            <a:spLocks noGrp="1"/>
          </p:cNvSpPr>
          <p:nvPr>
            <p:ph type="title"/>
          </p:nvPr>
        </p:nvSpPr>
        <p:spPr bwMode="auto">
          <a:xfrm>
            <a:off x="152400" y="1188429"/>
            <a:ext cx="8839201" cy="959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a:r>
              <a:rPr lang="en-US" altLang="en-US" sz="1800" dirty="0" smtClean="0">
                <a:solidFill>
                  <a:schemeClr val="tx2"/>
                </a:solidFill>
                <a:latin typeface="+mn-lt"/>
                <a:ea typeface="+mn-ea"/>
                <a:cs typeface="+mn-cs"/>
              </a:rPr>
              <a:t>The NJDOE engaged </a:t>
            </a:r>
            <a:r>
              <a:rPr lang="en-US" altLang="en-US" sz="1800" dirty="0">
                <a:solidFill>
                  <a:schemeClr val="tx2"/>
                </a:solidFill>
                <a:latin typeface="+mn-lt"/>
                <a:ea typeface="+mn-ea"/>
                <a:cs typeface="+mn-cs"/>
              </a:rPr>
              <a:t>in as many conversations as possible with representatives from </a:t>
            </a:r>
            <a:r>
              <a:rPr lang="en-US" altLang="en-US" sz="1800" dirty="0" smtClean="0">
                <a:solidFill>
                  <a:schemeClr val="tx2"/>
                </a:solidFill>
                <a:latin typeface="+mn-lt"/>
                <a:ea typeface="+mn-ea"/>
                <a:cs typeface="+mn-cs"/>
              </a:rPr>
              <a:t>different communities that have diverse perspectives</a:t>
            </a:r>
            <a:r>
              <a:rPr lang="en-US" altLang="en-US" sz="1800" dirty="0">
                <a:solidFill>
                  <a:schemeClr val="tx2"/>
                </a:solidFill>
                <a:latin typeface="+mn-lt"/>
                <a:ea typeface="+mn-ea"/>
                <a:cs typeface="+mn-cs"/>
              </a:rPr>
              <a:t> </a:t>
            </a:r>
            <a:r>
              <a:rPr lang="en-US" altLang="en-US" sz="1800" dirty="0" smtClean="0">
                <a:solidFill>
                  <a:schemeClr val="tx2"/>
                </a:solidFill>
                <a:latin typeface="+mn-lt"/>
                <a:ea typeface="+mn-ea"/>
                <a:cs typeface="+mn-cs"/>
              </a:rPr>
              <a:t>to help form our accountability systems.</a:t>
            </a:r>
            <a:endParaRPr lang="en-US" altLang="en-US" sz="1800" dirty="0">
              <a:solidFill>
                <a:schemeClr val="tx2"/>
              </a:solidFill>
              <a:latin typeface="+mn-lt"/>
              <a:ea typeface="+mn-ea"/>
              <a:cs typeface="+mn-cs"/>
            </a:endParaRPr>
          </a:p>
        </p:txBody>
      </p:sp>
      <p:sp>
        <p:nvSpPr>
          <p:cNvPr id="2" name="Rectangle 1"/>
          <p:cNvSpPr/>
          <p:nvPr/>
        </p:nvSpPr>
        <p:spPr>
          <a:xfrm>
            <a:off x="307975" y="2034438"/>
            <a:ext cx="3429000" cy="2547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Creating the </a:t>
            </a:r>
            <a:r>
              <a:rPr lang="en-US" b="1" i="1" dirty="0" smtClean="0"/>
              <a:t>ESSA</a:t>
            </a:r>
            <a:r>
              <a:rPr lang="en-US" b="1" dirty="0"/>
              <a:t> </a:t>
            </a:r>
            <a:r>
              <a:rPr lang="en-US" b="1" dirty="0" smtClean="0"/>
              <a:t>State Plan</a:t>
            </a:r>
            <a:endParaRPr lang="en-US" b="1" dirty="0"/>
          </a:p>
        </p:txBody>
      </p:sp>
      <p:sp>
        <p:nvSpPr>
          <p:cNvPr id="3" name="Rectangle 2"/>
          <p:cNvSpPr/>
          <p:nvPr/>
        </p:nvSpPr>
        <p:spPr>
          <a:xfrm>
            <a:off x="510665" y="762000"/>
            <a:ext cx="8172238" cy="584775"/>
          </a:xfrm>
          <a:prstGeom prst="rect">
            <a:avLst/>
          </a:prstGeom>
        </p:spPr>
        <p:txBody>
          <a:bodyPr wrap="none">
            <a:spAutoFit/>
          </a:bodyPr>
          <a:lstStyle/>
          <a:p>
            <a:pPr algn="ctr"/>
            <a:r>
              <a:rPr lang="en-US" sz="3200" b="1" dirty="0" smtClean="0">
                <a:solidFill>
                  <a:schemeClr val="tx2"/>
                </a:solidFill>
                <a:latin typeface="+mj-lt"/>
                <a:ea typeface="ＭＳ Ｐゴシック" pitchFamily="-123" charset="-128"/>
                <a:cs typeface="Times New Roman" panose="02020603050405020304" pitchFamily="18" charset="0"/>
              </a:rPr>
              <a:t>Engagement: Informing Accountability Systems</a:t>
            </a:r>
            <a:endParaRPr lang="en-US" sz="3200" b="1" dirty="0">
              <a:solidFill>
                <a:schemeClr val="tx2"/>
              </a:solidFill>
              <a:latin typeface="+mj-lt"/>
              <a:ea typeface="ＭＳ Ｐゴシック" pitchFamily="-123" charset="-128"/>
              <a:cs typeface="Times New Roman" panose="02020603050405020304" pitchFamily="18" charset="0"/>
            </a:endParaRPr>
          </a:p>
        </p:txBody>
      </p:sp>
      <p:sp>
        <p:nvSpPr>
          <p:cNvPr id="5" name="AutoShape 4" descr="Meeting deadlines fre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Meeting deadlines free icon"/>
          <p:cNvSpPr>
            <a:spLocks noChangeAspect="1" noChangeArrowheads="1"/>
          </p:cNvSpPr>
          <p:nvPr/>
        </p:nvSpPr>
        <p:spPr bwMode="auto">
          <a:xfrm>
            <a:off x="2705100" y="587457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p:nvPr/>
        </p:nvSpPr>
        <p:spPr>
          <a:xfrm>
            <a:off x="5410200" y="2027290"/>
            <a:ext cx="3429000" cy="2547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Creating Performance Reports</a:t>
            </a:r>
            <a:endParaRPr lang="en-US" b="1" dirty="0"/>
          </a:p>
        </p:txBody>
      </p:sp>
      <p:graphicFrame>
        <p:nvGraphicFramePr>
          <p:cNvPr id="16" name="Content Placeholder 9"/>
          <p:cNvGraphicFramePr>
            <a:graphicFrameLocks/>
          </p:cNvGraphicFramePr>
          <p:nvPr>
            <p:extLst/>
          </p:nvPr>
        </p:nvGraphicFramePr>
        <p:xfrm>
          <a:off x="5410200" y="2303451"/>
          <a:ext cx="3429001" cy="2072652"/>
        </p:xfrm>
        <a:graphic>
          <a:graphicData uri="http://schemas.openxmlformats.org/drawingml/2006/table">
            <a:tbl>
              <a:tblPr firstRow="1" bandRow="1">
                <a:tableStyleId>{BDBED569-4797-4DF1-A0F4-6AAB3CD982D8}</a:tableStyleId>
              </a:tblPr>
              <a:tblGrid>
                <a:gridCol w="3429001"/>
              </a:tblGrid>
              <a:tr h="461951">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1" baseline="0" dirty="0" smtClean="0">
                          <a:solidFill>
                            <a:schemeClr val="tx2"/>
                          </a:solidFill>
                          <a:latin typeface="+mn-lt"/>
                          <a:cs typeface="Times New Roman" panose="02020603050405020304" pitchFamily="18" charset="0"/>
                        </a:rPr>
                        <a:t>4,600 survey responses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solidFill>
                            <a:schemeClr val="tx2"/>
                          </a:solidFill>
                          <a:latin typeface="+mn-lt"/>
                          <a:cs typeface="Times New Roman" panose="02020603050405020304" pitchFamily="18" charset="0"/>
                        </a:rPr>
                        <a:t>Formed the </a:t>
                      </a:r>
                      <a:r>
                        <a:rPr lang="en-US" sz="1300" b="0" i="0" baseline="0" dirty="0" smtClean="0">
                          <a:solidFill>
                            <a:schemeClr val="tx2"/>
                          </a:solidFill>
                          <a:latin typeface="+mn-lt"/>
                          <a:cs typeface="Times New Roman" panose="02020603050405020304" pitchFamily="18" charset="0"/>
                        </a:rPr>
                        <a:t>New Jersey Accountability Committee</a:t>
                      </a:r>
                      <a:endParaRPr lang="en-US" sz="1300" i="0" dirty="0" smtClean="0">
                        <a:solidFill>
                          <a:schemeClr val="tx2"/>
                        </a:solidFill>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dirty="0" smtClean="0">
                          <a:solidFill>
                            <a:schemeClr val="tx2"/>
                          </a:solidFill>
                          <a:latin typeface="+mn-lt"/>
                        </a:rPr>
                        <a:t>Hosted focus groups with principals, teachers, and parents and met with district staff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dirty="0" smtClean="0">
                          <a:solidFill>
                            <a:schemeClr val="tx2"/>
                          </a:solidFill>
                          <a:latin typeface="+mn-lt"/>
                        </a:rPr>
                        <a:t>Attended parent roundtable meetings in partnership with SPAN in </a:t>
                      </a:r>
                      <a:r>
                        <a:rPr lang="en-US" sz="1300" b="1" dirty="0" smtClean="0">
                          <a:solidFill>
                            <a:schemeClr val="tx2"/>
                          </a:solidFill>
                          <a:latin typeface="+mn-lt"/>
                        </a:rPr>
                        <a:t>10 different counties</a:t>
                      </a:r>
                      <a:r>
                        <a:rPr lang="en-US" sz="1300" b="0" dirty="0" smtClean="0">
                          <a:solidFill>
                            <a:schemeClr val="tx2"/>
                          </a:solidFill>
                          <a:latin typeface="+mn-lt"/>
                        </a:rPr>
                        <a:t> and met with more than </a:t>
                      </a:r>
                      <a:r>
                        <a:rPr lang="en-US" sz="1300" b="1" dirty="0" smtClean="0">
                          <a:solidFill>
                            <a:schemeClr val="tx2"/>
                          </a:solidFill>
                          <a:latin typeface="+mn-lt"/>
                        </a:rPr>
                        <a:t>100 parents</a:t>
                      </a:r>
                      <a:endParaRPr lang="en-US" sz="1300" b="1" kern="1200" dirty="0" smtClean="0">
                        <a:solidFill>
                          <a:schemeClr val="tx2"/>
                        </a:solidFill>
                        <a:effectLst/>
                        <a:latin typeface="+mn-lt"/>
                        <a:ea typeface="+mn-ea"/>
                        <a:cs typeface="Times New Roman" panose="02020603050405020304" pitchFamily="18" charset="0"/>
                      </a:endParaRP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8" name="Content Placeholder 9"/>
          <p:cNvGraphicFramePr>
            <a:graphicFrameLocks/>
          </p:cNvGraphicFramePr>
          <p:nvPr>
            <p:extLst/>
          </p:nvPr>
        </p:nvGraphicFramePr>
        <p:xfrm>
          <a:off x="5407025" y="4742875"/>
          <a:ext cx="3429001" cy="1676412"/>
        </p:xfrm>
        <a:graphic>
          <a:graphicData uri="http://schemas.openxmlformats.org/drawingml/2006/table">
            <a:tbl>
              <a:tblPr firstRow="1" bandRow="1">
                <a:tableStyleId>{BDBED569-4797-4DF1-A0F4-6AAB3CD982D8}</a:tableStyleId>
              </a:tblPr>
              <a:tblGrid>
                <a:gridCol w="3429001"/>
              </a:tblGrid>
              <a:tr h="461951">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solidFill>
                            <a:schemeClr val="tx2"/>
                          </a:solidFill>
                          <a:latin typeface="+mn-lt"/>
                          <a:cs typeface="Times New Roman" panose="02020603050405020304" pitchFamily="18" charset="0"/>
                        </a:rPr>
                        <a:t>Received formal feedback from </a:t>
                      </a:r>
                      <a:r>
                        <a:rPr lang="en-US" sz="1300" b="1" baseline="0" dirty="0" smtClean="0">
                          <a:solidFill>
                            <a:schemeClr val="tx2"/>
                          </a:solidFill>
                          <a:latin typeface="+mn-lt"/>
                          <a:cs typeface="Times New Roman" panose="02020603050405020304" pitchFamily="18" charset="0"/>
                        </a:rPr>
                        <a:t>50 </a:t>
                      </a:r>
                      <a:r>
                        <a:rPr lang="en-US" sz="1300" b="0" baseline="0" dirty="0" smtClean="0">
                          <a:solidFill>
                            <a:schemeClr val="tx2"/>
                          </a:solidFill>
                          <a:latin typeface="+mn-lt"/>
                          <a:cs typeface="Times New Roman" panose="02020603050405020304" pitchFamily="18" charset="0"/>
                        </a:rPr>
                        <a:t>districts and </a:t>
                      </a:r>
                      <a:r>
                        <a:rPr lang="en-US" sz="1300" b="1" baseline="0" dirty="0" smtClean="0">
                          <a:solidFill>
                            <a:schemeClr val="tx2"/>
                          </a:solidFill>
                          <a:latin typeface="+mn-lt"/>
                          <a:cs typeface="Times New Roman" panose="02020603050405020304" pitchFamily="18" charset="0"/>
                        </a:rPr>
                        <a:t>6 </a:t>
                      </a:r>
                      <a:r>
                        <a:rPr lang="en-US" sz="1300" b="0" baseline="0" dirty="0" smtClean="0">
                          <a:solidFill>
                            <a:schemeClr val="tx2"/>
                          </a:solidFill>
                          <a:latin typeface="+mn-lt"/>
                          <a:cs typeface="Times New Roman" panose="02020603050405020304" pitchFamily="18" charset="0"/>
                        </a:rPr>
                        <a:t>professional organizations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baseline="0" dirty="0" smtClean="0">
                          <a:solidFill>
                            <a:schemeClr val="tx2"/>
                          </a:solidFill>
                          <a:latin typeface="+mn-lt"/>
                          <a:cs typeface="Times New Roman" panose="02020603050405020304" pitchFamily="18" charset="0"/>
                        </a:rPr>
                        <a:t>Attended superintendent roundtables in </a:t>
                      </a:r>
                      <a:r>
                        <a:rPr lang="en-US" sz="1300" b="1" baseline="0" dirty="0" smtClean="0">
                          <a:solidFill>
                            <a:schemeClr val="tx2"/>
                          </a:solidFill>
                          <a:latin typeface="+mn-lt"/>
                          <a:cs typeface="Times New Roman" panose="02020603050405020304" pitchFamily="18" charset="0"/>
                        </a:rPr>
                        <a:t>every county</a:t>
                      </a:r>
                      <a:endParaRPr lang="en-US" sz="1300" i="0" dirty="0" smtClean="0">
                        <a:solidFill>
                          <a:schemeClr val="tx2"/>
                        </a:solidFill>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dirty="0" smtClean="0">
                          <a:solidFill>
                            <a:schemeClr val="tx2"/>
                          </a:solidFill>
                          <a:latin typeface="+mn-lt"/>
                        </a:rPr>
                        <a:t>Hosted </a:t>
                      </a:r>
                      <a:r>
                        <a:rPr lang="en-US" sz="1300" b="1" dirty="0" smtClean="0">
                          <a:solidFill>
                            <a:schemeClr val="tx2"/>
                          </a:solidFill>
                          <a:latin typeface="+mn-lt"/>
                        </a:rPr>
                        <a:t>6 </a:t>
                      </a:r>
                      <a:r>
                        <a:rPr lang="en-US" sz="1300" b="0" dirty="0" smtClean="0">
                          <a:solidFill>
                            <a:schemeClr val="tx2"/>
                          </a:solidFill>
                          <a:latin typeface="+mn-lt"/>
                        </a:rPr>
                        <a:t>regional district leader focus groups with </a:t>
                      </a:r>
                      <a:r>
                        <a:rPr lang="en-US" sz="1300" b="1" dirty="0" smtClean="0">
                          <a:solidFill>
                            <a:schemeClr val="tx2"/>
                          </a:solidFill>
                          <a:latin typeface="+mn-lt"/>
                        </a:rPr>
                        <a:t>160</a:t>
                      </a:r>
                      <a:r>
                        <a:rPr lang="en-US" sz="1300" b="0" dirty="0" smtClean="0">
                          <a:solidFill>
                            <a:schemeClr val="tx2"/>
                          </a:solidFill>
                          <a:latin typeface="+mn-lt"/>
                        </a:rPr>
                        <a:t> district and school leaders</a:t>
                      </a:r>
                      <a:endParaRPr lang="en-US" sz="1300" b="1" kern="1200" dirty="0" smtClean="0">
                        <a:solidFill>
                          <a:schemeClr val="tx2"/>
                        </a:solidFill>
                        <a:effectLst/>
                        <a:latin typeface="+mn-lt"/>
                        <a:ea typeface="+mn-ea"/>
                        <a:cs typeface="Times New Roman" panose="02020603050405020304" pitchFamily="18" charset="0"/>
                      </a:endParaRPr>
                    </a:p>
                  </a:txBody>
                  <a:tcPr marL="548640" marT="45726" marB="45726"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55907" y="2470920"/>
            <a:ext cx="1481754" cy="3072061"/>
          </a:xfrm>
        </p:spPr>
      </p:pic>
      <p:sp>
        <p:nvSpPr>
          <p:cNvPr id="17" name="Rectangle 16"/>
          <p:cNvSpPr/>
          <p:nvPr/>
        </p:nvSpPr>
        <p:spPr>
          <a:xfrm>
            <a:off x="5410200" y="4473747"/>
            <a:ext cx="3429000" cy="2547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Informing District Accountability</a:t>
            </a:r>
            <a:endParaRPr lang="en-US" b="1" dirty="0"/>
          </a:p>
        </p:txBody>
      </p:sp>
    </p:spTree>
    <p:extLst>
      <p:ext uri="{BB962C8B-B14F-4D97-AF65-F5344CB8AC3E}">
        <p14:creationId xmlns:p14="http://schemas.microsoft.com/office/powerpoint/2010/main" val="3438130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697" y="635085"/>
            <a:ext cx="7772400" cy="1470025"/>
          </a:xfrm>
        </p:spPr>
        <p:txBody>
          <a:bodyPr/>
          <a:lstStyle/>
          <a:p>
            <a:r>
              <a:rPr lang="en-US" sz="3200" b="1" dirty="0" smtClean="0">
                <a:solidFill>
                  <a:srgbClr val="1F497D"/>
                </a:solidFill>
                <a:latin typeface="Calibri"/>
              </a:rPr>
              <a:t>Accountability and Support Policy Timeline </a:t>
            </a:r>
            <a:endParaRPr lang="en-US" sz="3200" dirty="0"/>
          </a:p>
        </p:txBody>
      </p:sp>
      <p:graphicFrame>
        <p:nvGraphicFramePr>
          <p:cNvPr id="4" name="Content Placeholder 3"/>
          <p:cNvGraphicFramePr>
            <a:graphicFrameLocks/>
          </p:cNvGraphicFramePr>
          <p:nvPr>
            <p:extLst>
              <p:ext uri="{D42A27DB-BD31-4B8C-83A1-F6EECF244321}">
                <p14:modId xmlns:p14="http://schemas.microsoft.com/office/powerpoint/2010/main" val="336980178"/>
              </p:ext>
            </p:extLst>
          </p:nvPr>
        </p:nvGraphicFramePr>
        <p:xfrm>
          <a:off x="236223" y="2469802"/>
          <a:ext cx="8705088" cy="3889490"/>
        </p:xfrm>
        <a:graphic>
          <a:graphicData uri="http://schemas.openxmlformats.org/drawingml/2006/table">
            <a:tbl>
              <a:tblPr firstRow="1" bandRow="1">
                <a:tableStyleId>{22838BEF-8BB2-4498-84A7-C5851F593DF1}</a:tableStyleId>
              </a:tblPr>
              <a:tblGrid>
                <a:gridCol w="512064"/>
                <a:gridCol w="512064"/>
                <a:gridCol w="512064"/>
                <a:gridCol w="512064"/>
                <a:gridCol w="512064"/>
                <a:gridCol w="512064"/>
                <a:gridCol w="512064"/>
                <a:gridCol w="512064"/>
                <a:gridCol w="512064"/>
                <a:gridCol w="512064"/>
                <a:gridCol w="512064"/>
                <a:gridCol w="512064"/>
                <a:gridCol w="512064"/>
                <a:gridCol w="512064"/>
                <a:gridCol w="512064"/>
                <a:gridCol w="512064"/>
                <a:gridCol w="512064"/>
              </a:tblGrid>
              <a:tr h="359380">
                <a:tc gridSpan="5">
                  <a:txBody>
                    <a:bodyPr/>
                    <a:lstStyle/>
                    <a:p>
                      <a:pPr algn="ctr"/>
                      <a:r>
                        <a:rPr lang="en-US" sz="1400" dirty="0" smtClean="0">
                          <a:solidFill>
                            <a:schemeClr val="bg1"/>
                          </a:solidFill>
                          <a:latin typeface="+mj-lt"/>
                          <a:cs typeface="Times New Roman" panose="02020603050405020304" pitchFamily="18" charset="0"/>
                        </a:rPr>
                        <a:t>2017</a:t>
                      </a:r>
                      <a:endParaRPr lang="en-US" sz="14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gridSpan="12">
                  <a:txBody>
                    <a:bodyPr/>
                    <a:lstStyle/>
                    <a:p>
                      <a:pPr algn="ctr"/>
                      <a:r>
                        <a:rPr lang="en-US" sz="1400" dirty="0" smtClean="0">
                          <a:solidFill>
                            <a:schemeClr val="bg1"/>
                          </a:solidFill>
                          <a:latin typeface="+mj-lt"/>
                          <a:cs typeface="Times New Roman" panose="02020603050405020304" pitchFamily="18" charset="0"/>
                        </a:rPr>
                        <a:t>2018</a:t>
                      </a:r>
                      <a:endParaRPr lang="en-US" sz="14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c hMerge="1">
                  <a:txBody>
                    <a:bodyPr/>
                    <a:lstStyle/>
                    <a:p>
                      <a:pPr algn="ctr"/>
                      <a:endParaRPr lang="en-US" sz="1400" dirty="0">
                        <a:solidFill>
                          <a:schemeClr val="bg1"/>
                        </a:solidFill>
                        <a:latin typeface="+mj-lt"/>
                        <a:cs typeface="Times New Roman" panose="02020603050405020304" pitchFamily="18" charset="0"/>
                      </a:endParaRPr>
                    </a:p>
                  </a:txBody>
                  <a:tcPr marL="68580" marR="68580" marT="34290" marB="34290" anchor="ctr">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rgbClr val="0D5072"/>
                    </a:solidFill>
                  </a:tcPr>
                </a:tc>
              </a:tr>
              <a:tr h="349255">
                <a:tc>
                  <a:txBody>
                    <a:bodyPr/>
                    <a:lstStyle/>
                    <a:p>
                      <a:pPr algn="ctr"/>
                      <a:r>
                        <a:rPr lang="en-US" sz="1200" dirty="0" smtClean="0">
                          <a:solidFill>
                            <a:schemeClr val="bg1"/>
                          </a:solidFill>
                          <a:latin typeface="+mj-lt"/>
                          <a:cs typeface="Times New Roman" panose="02020603050405020304" pitchFamily="18" charset="0"/>
                        </a:rPr>
                        <a:t>Aug</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Sep</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Oct</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Nov</a:t>
                      </a:r>
                      <a:endParaRPr lang="en-US" sz="1200" dirty="0">
                        <a:solidFill>
                          <a:schemeClr val="bg1"/>
                        </a:solidFill>
                        <a:latin typeface="+mj-lt"/>
                        <a:cs typeface="Times New Roman" panose="02020603050405020304" pitchFamily="18" charset="0"/>
                      </a:endParaRPr>
                    </a:p>
                  </a:txBody>
                  <a:tcPr marL="0" marR="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Dec</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Jan</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Feb</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Mar</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Apr</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May</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Jun</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July</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Aug</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Sep</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Oct</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Nov</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c>
                  <a:txBody>
                    <a:bodyPr/>
                    <a:lstStyle/>
                    <a:p>
                      <a:pPr algn="ctr"/>
                      <a:r>
                        <a:rPr lang="en-US" sz="1200" dirty="0" smtClean="0">
                          <a:solidFill>
                            <a:schemeClr val="bg1"/>
                          </a:solidFill>
                          <a:latin typeface="+mj-lt"/>
                          <a:cs typeface="Times New Roman" panose="02020603050405020304" pitchFamily="18" charset="0"/>
                        </a:rPr>
                        <a:t>Dec</a:t>
                      </a:r>
                      <a:endParaRPr lang="en-US" sz="1200" dirty="0">
                        <a:solidFill>
                          <a:schemeClr val="bg1"/>
                        </a:solidFill>
                        <a:latin typeface="+mj-lt"/>
                        <a:cs typeface="Times New Roman" panose="02020603050405020304" pitchFamily="18" charset="0"/>
                      </a:endParaRPr>
                    </a:p>
                  </a:txBody>
                  <a:tcPr marL="68580" marR="68580" marT="34290" marB="3429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D5072"/>
                      </a:solidFill>
                      <a:prstDash val="solid"/>
                      <a:round/>
                      <a:headEnd type="none" w="med" len="med"/>
                      <a:tailEnd type="none" w="med" len="med"/>
                    </a:lnB>
                    <a:solidFill>
                      <a:schemeClr val="accent1">
                        <a:lumMod val="75000"/>
                      </a:schemeClr>
                    </a:solidFill>
                  </a:tcPr>
                </a:tc>
              </a:tr>
              <a:tr h="3180855">
                <a:tc>
                  <a:txBody>
                    <a:bodyPr/>
                    <a:lstStyle/>
                    <a:p>
                      <a:endParaRPr lang="en-US" sz="1400" dirty="0">
                        <a:latin typeface="+mj-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solid"/>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rgbClr val="0D5072"/>
                      </a:solidFill>
                      <a:prstDash val="dot"/>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mj-lt"/>
                      </a:endParaRPr>
                    </a:p>
                  </a:txBody>
                  <a:tcPr marL="68580" marR="68580" marT="34290" marB="34290">
                    <a:lnL w="12700" cap="flat" cmpd="sng" algn="ctr">
                      <a:solidFill>
                        <a:srgbClr val="0D5072"/>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D5072"/>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Rectangle 14"/>
          <p:cNvSpPr/>
          <p:nvPr/>
        </p:nvSpPr>
        <p:spPr>
          <a:xfrm>
            <a:off x="236223" y="1124744"/>
            <a:ext cx="8610594" cy="1200329"/>
          </a:xfrm>
          <a:prstGeom prst="rect">
            <a:avLst/>
          </a:prstGeom>
        </p:spPr>
        <p:txBody>
          <a:bodyPr wrap="square">
            <a:spAutoFit/>
          </a:bodyPr>
          <a:lstStyle/>
          <a:p>
            <a:pPr algn="ctr"/>
            <a:r>
              <a:rPr lang="en-US" dirty="0" smtClean="0">
                <a:solidFill>
                  <a:schemeClr val="tx2"/>
                </a:solidFill>
                <a:latin typeface="+mn-lt"/>
                <a:cs typeface="Times New Roman" panose="02020603050405020304" pitchFamily="18" charset="0"/>
              </a:rPr>
              <a:t>The NJDOE is coordinating the communication, training, and implementation of all accountability and support systems while continuing to </a:t>
            </a:r>
            <a:r>
              <a:rPr lang="en-US" dirty="0">
                <a:solidFill>
                  <a:schemeClr val="tx2"/>
                </a:solidFill>
                <a:latin typeface="+mn-lt"/>
                <a:cs typeface="Times New Roman" panose="02020603050405020304" pitchFamily="18" charset="0"/>
              </a:rPr>
              <a:t>engage parents, </a:t>
            </a:r>
            <a:r>
              <a:rPr lang="en-US" dirty="0" smtClean="0">
                <a:solidFill>
                  <a:schemeClr val="tx2"/>
                </a:solidFill>
                <a:latin typeface="+mn-lt"/>
                <a:cs typeface="Times New Roman" panose="02020603050405020304" pitchFamily="18" charset="0"/>
              </a:rPr>
              <a:t>educators </a:t>
            </a:r>
            <a:r>
              <a:rPr lang="en-US" dirty="0">
                <a:solidFill>
                  <a:schemeClr val="tx2"/>
                </a:solidFill>
                <a:latin typeface="+mn-lt"/>
                <a:cs typeface="Times New Roman" panose="02020603050405020304" pitchFamily="18" charset="0"/>
              </a:rPr>
              <a:t>and students on how to </a:t>
            </a:r>
            <a:r>
              <a:rPr lang="en-US" dirty="0" smtClean="0">
                <a:solidFill>
                  <a:schemeClr val="tx2"/>
                </a:solidFill>
                <a:latin typeface="+mn-lt"/>
                <a:cs typeface="Times New Roman" panose="02020603050405020304" pitchFamily="18" charset="0"/>
              </a:rPr>
              <a:t>improve </a:t>
            </a:r>
            <a:r>
              <a:rPr lang="en-US" dirty="0">
                <a:solidFill>
                  <a:schemeClr val="tx2"/>
                </a:solidFill>
                <a:latin typeface="+mn-lt"/>
                <a:cs typeface="Times New Roman" panose="02020603050405020304" pitchFamily="18" charset="0"/>
              </a:rPr>
              <a:t>the way </a:t>
            </a:r>
            <a:r>
              <a:rPr lang="en-US" dirty="0" smtClean="0">
                <a:solidFill>
                  <a:schemeClr val="tx2"/>
                </a:solidFill>
                <a:latin typeface="+mn-lt"/>
                <a:cs typeface="Times New Roman" panose="02020603050405020304" pitchFamily="18" charset="0"/>
              </a:rPr>
              <a:t>we identify and support </a:t>
            </a:r>
            <a:r>
              <a:rPr lang="en-US" dirty="0">
                <a:solidFill>
                  <a:schemeClr val="tx2"/>
                </a:solidFill>
                <a:latin typeface="+mn-lt"/>
                <a:cs typeface="Times New Roman" panose="02020603050405020304" pitchFamily="18" charset="0"/>
              </a:rPr>
              <a:t>schools and districts in need of improvement.</a:t>
            </a:r>
            <a:endParaRPr lang="en-US" b="1" dirty="0">
              <a:solidFill>
                <a:schemeClr val="tx2"/>
              </a:solidFill>
              <a:latin typeface="+mn-lt"/>
              <a:cs typeface="Times New Roman" panose="02020603050405020304" pitchFamily="18" charset="0"/>
            </a:endParaRPr>
          </a:p>
        </p:txBody>
      </p:sp>
      <p:sp>
        <p:nvSpPr>
          <p:cNvPr id="14" name="TextBox 13"/>
          <p:cNvSpPr txBox="1"/>
          <p:nvPr/>
        </p:nvSpPr>
        <p:spPr>
          <a:xfrm>
            <a:off x="248512" y="5215535"/>
            <a:ext cx="1360169" cy="368012"/>
          </a:xfrm>
          <a:prstGeom prst="rect">
            <a:avLst/>
          </a:prstGeom>
          <a:solidFill>
            <a:srgbClr val="FFC000"/>
          </a:solidFill>
          <a:ln w="15875">
            <a:noFill/>
          </a:ln>
        </p:spPr>
        <p:txBody>
          <a:bodyPr wrap="square" lIns="0" rIns="0" rtlCol="0" anchor="ctr" anchorCtr="0">
            <a:noAutofit/>
          </a:bodyPr>
          <a:lstStyle/>
          <a:p>
            <a:pPr algn="ctr">
              <a:lnSpc>
                <a:spcPts val="1600"/>
              </a:lnSpc>
            </a:pPr>
            <a:r>
              <a:rPr lang="en-US" sz="1600" b="1" dirty="0" smtClean="0">
                <a:solidFill>
                  <a:schemeClr val="tx2"/>
                </a:solidFill>
                <a:latin typeface="+mj-lt"/>
                <a:cs typeface="Times New Roman" panose="02020603050405020304" pitchFamily="18" charset="0"/>
              </a:rPr>
              <a:t>Feedback on Proposals</a:t>
            </a:r>
            <a:endParaRPr lang="en-US" sz="1600" b="1" dirty="0">
              <a:solidFill>
                <a:schemeClr val="tx2"/>
              </a:solidFill>
              <a:latin typeface="+mj-lt"/>
              <a:cs typeface="Times New Roman" panose="02020603050405020304" pitchFamily="18" charset="0"/>
            </a:endParaRPr>
          </a:p>
        </p:txBody>
      </p:sp>
      <p:sp>
        <p:nvSpPr>
          <p:cNvPr id="17" name="TextBox 16"/>
          <p:cNvSpPr txBox="1"/>
          <p:nvPr/>
        </p:nvSpPr>
        <p:spPr>
          <a:xfrm>
            <a:off x="6781800" y="3972123"/>
            <a:ext cx="1981203" cy="350520"/>
          </a:xfrm>
          <a:prstGeom prst="rect">
            <a:avLst/>
          </a:prstGeom>
          <a:solidFill>
            <a:schemeClr val="bg1"/>
          </a:solidFill>
          <a:ln w="15875">
            <a:noFill/>
          </a:ln>
        </p:spPr>
        <p:txBody>
          <a:bodyPr wrap="square" lIns="0" rIns="0" rtlCol="0" anchor="ctr" anchorCtr="0">
            <a:noAutofit/>
          </a:bodyPr>
          <a:lstStyle/>
          <a:p>
            <a:pPr>
              <a:lnSpc>
                <a:spcPts val="1600"/>
              </a:lnSpc>
            </a:pPr>
            <a:r>
              <a:rPr lang="en-US" sz="1600" b="1" dirty="0" smtClean="0">
                <a:solidFill>
                  <a:schemeClr val="tx2"/>
                </a:solidFill>
                <a:latin typeface="+mj-lt"/>
                <a:cs typeface="Times New Roman" panose="02020603050405020304" pitchFamily="18" charset="0"/>
              </a:rPr>
              <a:t>NJQSAC Amendments Effective for SY 2018-19</a:t>
            </a:r>
            <a:endParaRPr lang="en-US" sz="1600" b="1" dirty="0">
              <a:solidFill>
                <a:schemeClr val="tx2"/>
              </a:solidFill>
              <a:latin typeface="+mj-lt"/>
              <a:cs typeface="Times New Roman" panose="02020603050405020304" pitchFamily="18" charset="0"/>
            </a:endParaRPr>
          </a:p>
        </p:txBody>
      </p:sp>
      <p:sp>
        <p:nvSpPr>
          <p:cNvPr id="18" name="5-Point Star 17"/>
          <p:cNvSpPr/>
          <p:nvPr/>
        </p:nvSpPr>
        <p:spPr>
          <a:xfrm>
            <a:off x="6466332" y="3946770"/>
            <a:ext cx="274320" cy="274320"/>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7" name="Right Arrow 6"/>
          <p:cNvSpPr/>
          <p:nvPr/>
        </p:nvSpPr>
        <p:spPr>
          <a:xfrm>
            <a:off x="1676400" y="5020747"/>
            <a:ext cx="7264910" cy="75758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2"/>
                </a:solidFill>
              </a:rPr>
              <a:t>Ongoing Supports for Districts</a:t>
            </a:r>
            <a:endParaRPr lang="en-US" sz="1600" b="1" dirty="0">
              <a:solidFill>
                <a:schemeClr val="tx2"/>
              </a:solidFill>
            </a:endParaRPr>
          </a:p>
        </p:txBody>
      </p:sp>
      <p:sp>
        <p:nvSpPr>
          <p:cNvPr id="20" name="TextBox 19"/>
          <p:cNvSpPr txBox="1"/>
          <p:nvPr/>
        </p:nvSpPr>
        <p:spPr>
          <a:xfrm>
            <a:off x="632657" y="3899402"/>
            <a:ext cx="1521081" cy="495962"/>
          </a:xfrm>
          <a:prstGeom prst="rect">
            <a:avLst/>
          </a:prstGeom>
          <a:solidFill>
            <a:schemeClr val="bg1"/>
          </a:solidFill>
          <a:ln w="15875">
            <a:noFill/>
          </a:ln>
        </p:spPr>
        <p:txBody>
          <a:bodyPr wrap="square" rtlCol="0" anchor="ctr" anchorCtr="0">
            <a:noAutofit/>
          </a:bodyPr>
          <a:lstStyle/>
          <a:p>
            <a:r>
              <a:rPr lang="en-US" sz="1600" b="1" dirty="0" smtClean="0">
                <a:solidFill>
                  <a:schemeClr val="tx2"/>
                </a:solidFill>
                <a:latin typeface="+mn-lt"/>
                <a:cs typeface="Times New Roman" panose="02020603050405020304" pitchFamily="18" charset="0"/>
              </a:rPr>
              <a:t>ESSA State Plan Adopted</a:t>
            </a:r>
            <a:endParaRPr lang="en-US" sz="1600" b="1" dirty="0">
              <a:solidFill>
                <a:schemeClr val="tx2"/>
              </a:solidFill>
              <a:latin typeface="+mn-lt"/>
              <a:cs typeface="Times New Roman" panose="02020603050405020304" pitchFamily="18" charset="0"/>
            </a:endParaRPr>
          </a:p>
        </p:txBody>
      </p:sp>
      <p:sp>
        <p:nvSpPr>
          <p:cNvPr id="24" name="5-Point Star 23"/>
          <p:cNvSpPr/>
          <p:nvPr/>
        </p:nvSpPr>
        <p:spPr>
          <a:xfrm>
            <a:off x="2634894" y="4414547"/>
            <a:ext cx="306049" cy="274319"/>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934852" y="4484911"/>
            <a:ext cx="2490600" cy="368485"/>
          </a:xfrm>
          <a:prstGeom prst="rect">
            <a:avLst/>
          </a:prstGeom>
          <a:solidFill>
            <a:schemeClr val="bg1"/>
          </a:solidFill>
          <a:ln w="15875">
            <a:noFill/>
          </a:ln>
        </p:spPr>
        <p:txBody>
          <a:bodyPr wrap="square" rtlCol="0" anchor="ctr" anchorCtr="0">
            <a:noAutofit/>
          </a:bodyPr>
          <a:lstStyle/>
          <a:p>
            <a:r>
              <a:rPr lang="en-US" sz="1600" b="1" dirty="0" smtClean="0">
                <a:solidFill>
                  <a:schemeClr val="tx2"/>
                </a:solidFill>
                <a:latin typeface="+mn-lt"/>
                <a:cs typeface="Times New Roman" panose="02020603050405020304" pitchFamily="18" charset="0"/>
              </a:rPr>
              <a:t>SY 2016-17 Performance Reports Expected Release</a:t>
            </a:r>
            <a:endParaRPr lang="en-US" sz="1600" b="1" dirty="0">
              <a:solidFill>
                <a:schemeClr val="tx2"/>
              </a:solidFill>
              <a:latin typeface="+mn-lt"/>
              <a:cs typeface="Times New Roman" panose="02020603050405020304" pitchFamily="18" charset="0"/>
            </a:endParaRPr>
          </a:p>
        </p:txBody>
      </p:sp>
      <p:sp>
        <p:nvSpPr>
          <p:cNvPr id="22" name="5-Point Star 21"/>
          <p:cNvSpPr/>
          <p:nvPr/>
        </p:nvSpPr>
        <p:spPr>
          <a:xfrm>
            <a:off x="345418" y="4010223"/>
            <a:ext cx="306049" cy="274319"/>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2634894" y="3722368"/>
            <a:ext cx="306049" cy="274319"/>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899085" y="3859819"/>
            <a:ext cx="3397266" cy="368485"/>
          </a:xfrm>
          <a:prstGeom prst="rect">
            <a:avLst/>
          </a:prstGeom>
          <a:solidFill>
            <a:schemeClr val="bg1"/>
          </a:solidFill>
          <a:ln w="15875">
            <a:noFill/>
          </a:ln>
        </p:spPr>
        <p:txBody>
          <a:bodyPr wrap="square" rtlCol="0" anchor="ctr" anchorCtr="0">
            <a:noAutofit/>
          </a:bodyPr>
          <a:lstStyle/>
          <a:p>
            <a:r>
              <a:rPr lang="en-US" sz="1600" b="1" dirty="0" smtClean="0">
                <a:solidFill>
                  <a:schemeClr val="tx2"/>
                </a:solidFill>
                <a:latin typeface="+mn-lt"/>
                <a:cs typeface="Times New Roman" panose="02020603050405020304" pitchFamily="18" charset="0"/>
              </a:rPr>
              <a:t>Announcing Schools </a:t>
            </a:r>
            <a:r>
              <a:rPr lang="en-US" sz="1600" b="1" dirty="0">
                <a:solidFill>
                  <a:schemeClr val="tx2"/>
                </a:solidFill>
                <a:cs typeface="Times New Roman" panose="02020603050405020304" pitchFamily="18" charset="0"/>
              </a:rPr>
              <a:t>I</a:t>
            </a:r>
            <a:r>
              <a:rPr lang="en-US" sz="1600" b="1" dirty="0" smtClean="0">
                <a:solidFill>
                  <a:schemeClr val="tx2"/>
                </a:solidFill>
                <a:latin typeface="+mn-lt"/>
                <a:cs typeface="Times New Roman" panose="02020603050405020304" pitchFamily="18" charset="0"/>
              </a:rPr>
              <a:t>dentified for Comprehensive and Targeted Support</a:t>
            </a:r>
            <a:endParaRPr lang="en-US" sz="1600" b="1" dirty="0">
              <a:solidFill>
                <a:schemeClr val="tx2"/>
              </a:solidFill>
              <a:latin typeface="+mn-lt"/>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303855" y="3274019"/>
            <a:ext cx="304826" cy="274344"/>
          </a:xfrm>
          <a:prstGeom prst="rect">
            <a:avLst/>
          </a:prstGeom>
        </p:spPr>
      </p:pic>
      <p:sp>
        <p:nvSpPr>
          <p:cNvPr id="16" name="TextBox 15"/>
          <p:cNvSpPr txBox="1"/>
          <p:nvPr/>
        </p:nvSpPr>
        <p:spPr>
          <a:xfrm>
            <a:off x="1676400" y="3302049"/>
            <a:ext cx="3048000" cy="368485"/>
          </a:xfrm>
          <a:prstGeom prst="rect">
            <a:avLst/>
          </a:prstGeom>
          <a:solidFill>
            <a:schemeClr val="bg1"/>
          </a:solidFill>
          <a:ln w="15875">
            <a:noFill/>
          </a:ln>
        </p:spPr>
        <p:txBody>
          <a:bodyPr wrap="square" rtlCol="0" anchor="ctr" anchorCtr="0">
            <a:noAutofit/>
          </a:bodyPr>
          <a:lstStyle/>
          <a:p>
            <a:r>
              <a:rPr lang="en-US" sz="1600" b="1" dirty="0" smtClean="0">
                <a:solidFill>
                  <a:schemeClr val="tx2"/>
                </a:solidFill>
                <a:latin typeface="+mn-lt"/>
                <a:cs typeface="Times New Roman" panose="02020603050405020304" pitchFamily="18" charset="0"/>
              </a:rPr>
              <a:t>SY 2016-17 </a:t>
            </a:r>
            <a:r>
              <a:rPr lang="en-US" sz="1600" b="1" dirty="0" smtClean="0">
                <a:solidFill>
                  <a:schemeClr val="tx2"/>
                </a:solidFill>
                <a:cs typeface="Times New Roman" panose="02020603050405020304" pitchFamily="18" charset="0"/>
              </a:rPr>
              <a:t>ESSA Accountability Profiles Release </a:t>
            </a:r>
            <a:endParaRPr lang="en-US" sz="1600" b="1" dirty="0">
              <a:solidFill>
                <a:schemeClr val="tx2"/>
              </a:solidFill>
              <a:latin typeface="+mn-lt"/>
              <a:cs typeface="Times New Roman" panose="02020603050405020304" pitchFamily="18" charset="0"/>
            </a:endParaRPr>
          </a:p>
        </p:txBody>
      </p:sp>
    </p:spTree>
    <p:extLst>
      <p:ext uri="{BB962C8B-B14F-4D97-AF65-F5344CB8AC3E}">
        <p14:creationId xmlns:p14="http://schemas.microsoft.com/office/powerpoint/2010/main" val="346653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1073069" y="3902616"/>
            <a:ext cx="7004131"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66423" y="3073529"/>
            <a:ext cx="7004131"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41526" y="5587702"/>
            <a:ext cx="7004131"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73069" y="4723682"/>
            <a:ext cx="7004131"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1066424" y="2387302"/>
            <a:ext cx="2298211" cy="578571"/>
          </a:xfrm>
          <a:prstGeom prst="rect">
            <a:avLst/>
          </a:prstGeom>
          <a:solidFill>
            <a:schemeClr val="accent1">
              <a:lumMod val="20000"/>
              <a:lumOff val="80000"/>
            </a:schemeClr>
          </a:solidFill>
          <a:ln w="15875">
            <a:solidFill>
              <a:srgbClr val="0D507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Academic Achievement</a:t>
            </a:r>
            <a:endParaRPr lang="en-US" sz="1200" b="1" dirty="0">
              <a:solidFill>
                <a:prstClr val="black"/>
              </a:solidFill>
            </a:endParaRPr>
          </a:p>
        </p:txBody>
      </p:sp>
      <p:sp>
        <p:nvSpPr>
          <p:cNvPr id="41" name="Rectangle 40"/>
          <p:cNvSpPr/>
          <p:nvPr/>
        </p:nvSpPr>
        <p:spPr>
          <a:xfrm>
            <a:off x="1066424" y="3208429"/>
            <a:ext cx="2298211" cy="578571"/>
          </a:xfrm>
          <a:prstGeom prst="rect">
            <a:avLst/>
          </a:prstGeom>
          <a:solidFill>
            <a:schemeClr val="accent1">
              <a:lumMod val="20000"/>
              <a:lumOff val="80000"/>
            </a:schemeClr>
          </a:solidFill>
          <a:ln w="15875">
            <a:solidFill>
              <a:srgbClr val="0D507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b="1" dirty="0" smtClean="0">
                <a:solidFill>
                  <a:schemeClr val="tx1"/>
                </a:solidFill>
              </a:rPr>
              <a:t>Academic Progress (Elementary/Middle Schools) </a:t>
            </a:r>
          </a:p>
          <a:p>
            <a:pPr algn="ctr"/>
            <a:r>
              <a:rPr lang="en-US" sz="1100" b="1" dirty="0">
                <a:solidFill>
                  <a:schemeClr val="tx1"/>
                </a:solidFill>
              </a:rPr>
              <a:t>a</a:t>
            </a:r>
            <a:r>
              <a:rPr lang="en-US" sz="1100" b="1" dirty="0" smtClean="0">
                <a:solidFill>
                  <a:schemeClr val="tx1"/>
                </a:solidFill>
              </a:rPr>
              <a:t>nd Graduation Rate (HS)</a:t>
            </a:r>
            <a:endParaRPr lang="en-US" sz="1100" b="1" dirty="0">
              <a:solidFill>
                <a:schemeClr val="tx1"/>
              </a:solidFill>
            </a:endParaRPr>
          </a:p>
        </p:txBody>
      </p:sp>
      <p:sp>
        <p:nvSpPr>
          <p:cNvPr id="42" name="Rectangle 41"/>
          <p:cNvSpPr/>
          <p:nvPr/>
        </p:nvSpPr>
        <p:spPr>
          <a:xfrm>
            <a:off x="1066424" y="4033406"/>
            <a:ext cx="2298211" cy="578571"/>
          </a:xfrm>
          <a:prstGeom prst="rect">
            <a:avLst/>
          </a:prstGeom>
          <a:solidFill>
            <a:schemeClr val="accent1">
              <a:lumMod val="20000"/>
              <a:lumOff val="80000"/>
            </a:schemeClr>
          </a:solidFill>
          <a:ln w="15875">
            <a:solidFill>
              <a:srgbClr val="0D507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Additional Measure of School Quality or Student Success</a:t>
            </a:r>
            <a:endParaRPr lang="en-US" sz="1200" b="1" dirty="0">
              <a:solidFill>
                <a:prstClr val="black"/>
              </a:solidFill>
            </a:endParaRPr>
          </a:p>
        </p:txBody>
      </p:sp>
      <p:sp>
        <p:nvSpPr>
          <p:cNvPr id="43" name="Rectangle 42"/>
          <p:cNvSpPr/>
          <p:nvPr/>
        </p:nvSpPr>
        <p:spPr>
          <a:xfrm>
            <a:off x="1066424" y="4852759"/>
            <a:ext cx="2298211" cy="578571"/>
          </a:xfrm>
          <a:prstGeom prst="rect">
            <a:avLst/>
          </a:prstGeom>
          <a:solidFill>
            <a:schemeClr val="accent1">
              <a:lumMod val="20000"/>
              <a:lumOff val="80000"/>
            </a:schemeClr>
          </a:solidFill>
          <a:ln w="15875">
            <a:solidFill>
              <a:srgbClr val="0D507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Progress Towards English Language Proficiency</a:t>
            </a:r>
            <a:endParaRPr lang="en-US" sz="1200" b="1" dirty="0">
              <a:solidFill>
                <a:prstClr val="black"/>
              </a:solidFill>
            </a:endParaRPr>
          </a:p>
        </p:txBody>
      </p:sp>
      <p:sp>
        <p:nvSpPr>
          <p:cNvPr id="26" name="TextBox 25"/>
          <p:cNvSpPr txBox="1"/>
          <p:nvPr/>
        </p:nvSpPr>
        <p:spPr>
          <a:xfrm>
            <a:off x="0" y="685800"/>
            <a:ext cx="9144000" cy="584775"/>
          </a:xfrm>
          <a:prstGeom prst="rect">
            <a:avLst/>
          </a:prstGeom>
          <a:noFill/>
        </p:spPr>
        <p:txBody>
          <a:bodyPr wrap="square" rtlCol="0">
            <a:spAutoFit/>
          </a:bodyPr>
          <a:lstStyle/>
          <a:p>
            <a:pPr algn="ctr"/>
            <a:r>
              <a:rPr lang="en-US" sz="3200" b="1" i="1" dirty="0" smtClean="0">
                <a:solidFill>
                  <a:srgbClr val="1F497D"/>
                </a:solidFill>
              </a:rPr>
              <a:t>ESSA</a:t>
            </a:r>
            <a:r>
              <a:rPr lang="en-US" sz="3200" b="1" dirty="0" smtClean="0">
                <a:solidFill>
                  <a:srgbClr val="1F497D"/>
                </a:solidFill>
              </a:rPr>
              <a:t> School Accountability: NJ </a:t>
            </a:r>
            <a:r>
              <a:rPr lang="en-US" sz="3200" b="1" i="1" dirty="0" smtClean="0">
                <a:solidFill>
                  <a:srgbClr val="1F497D"/>
                </a:solidFill>
              </a:rPr>
              <a:t>ESSA </a:t>
            </a:r>
            <a:r>
              <a:rPr lang="en-US" sz="3200" b="1" dirty="0" smtClean="0">
                <a:solidFill>
                  <a:srgbClr val="1F497D"/>
                </a:solidFill>
              </a:rPr>
              <a:t>State Plan</a:t>
            </a:r>
            <a:endParaRPr lang="en-US" sz="3200" b="1" dirty="0">
              <a:solidFill>
                <a:srgbClr val="1F497D"/>
              </a:solidFill>
            </a:endParaRPr>
          </a:p>
        </p:txBody>
      </p:sp>
      <p:sp>
        <p:nvSpPr>
          <p:cNvPr id="21" name="Rectangle 20"/>
          <p:cNvSpPr/>
          <p:nvPr/>
        </p:nvSpPr>
        <p:spPr>
          <a:xfrm>
            <a:off x="304800" y="1101304"/>
            <a:ext cx="8489281" cy="646331"/>
          </a:xfrm>
          <a:prstGeom prst="rect">
            <a:avLst/>
          </a:prstGeom>
        </p:spPr>
        <p:txBody>
          <a:bodyPr wrap="square">
            <a:spAutoFit/>
          </a:bodyPr>
          <a:lstStyle/>
          <a:p>
            <a:pPr algn="ctr">
              <a:spcBef>
                <a:spcPts val="600"/>
              </a:spcBef>
              <a:spcAft>
                <a:spcPts val="600"/>
              </a:spcAft>
            </a:pPr>
            <a:r>
              <a:rPr lang="en-US" dirty="0" smtClean="0">
                <a:solidFill>
                  <a:prstClr val="black"/>
                </a:solidFill>
              </a:rPr>
              <a:t>Below is a summary of New Jersey’s indicators to meet the </a:t>
            </a:r>
            <a:r>
              <a:rPr lang="en-US" i="1" dirty="0" smtClean="0">
                <a:solidFill>
                  <a:prstClr val="black"/>
                </a:solidFill>
              </a:rPr>
              <a:t>ESSA </a:t>
            </a:r>
            <a:r>
              <a:rPr lang="en-US" dirty="0" smtClean="0">
                <a:solidFill>
                  <a:prstClr val="black"/>
                </a:solidFill>
              </a:rPr>
              <a:t>requirements for school accountability. </a:t>
            </a:r>
            <a:endParaRPr lang="en-US" dirty="0">
              <a:solidFill>
                <a:prstClr val="black"/>
              </a:solidFill>
            </a:endParaRPr>
          </a:p>
        </p:txBody>
      </p:sp>
      <p:sp>
        <p:nvSpPr>
          <p:cNvPr id="22" name="Rectangle 21"/>
          <p:cNvSpPr/>
          <p:nvPr/>
        </p:nvSpPr>
        <p:spPr>
          <a:xfrm>
            <a:off x="4042164" y="2387302"/>
            <a:ext cx="2502661" cy="578571"/>
          </a:xfrm>
          <a:prstGeom prst="rect">
            <a:avLst/>
          </a:prstGeom>
          <a:solidFill>
            <a:schemeClr val="bg1">
              <a:lumMod val="50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PARCC/DLM Proficiency</a:t>
            </a:r>
            <a:endParaRPr lang="en-US" sz="1200" b="1" dirty="0">
              <a:solidFill>
                <a:prstClr val="white"/>
              </a:solidFill>
            </a:endParaRPr>
          </a:p>
        </p:txBody>
      </p:sp>
      <p:sp>
        <p:nvSpPr>
          <p:cNvPr id="23" name="Rectangle 22"/>
          <p:cNvSpPr/>
          <p:nvPr/>
        </p:nvSpPr>
        <p:spPr>
          <a:xfrm>
            <a:off x="4042164" y="3208429"/>
            <a:ext cx="2502661" cy="578571"/>
          </a:xfrm>
          <a:prstGeom prst="rect">
            <a:avLst/>
          </a:prstGeom>
          <a:solidFill>
            <a:schemeClr val="bg1">
              <a:lumMod val="50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Student Growth Percentile/</a:t>
            </a:r>
          </a:p>
          <a:p>
            <a:pPr algn="ctr"/>
            <a:r>
              <a:rPr lang="en-US" sz="1200" b="1" dirty="0" smtClean="0">
                <a:solidFill>
                  <a:prstClr val="white"/>
                </a:solidFill>
              </a:rPr>
              <a:t>Graduation Rate</a:t>
            </a:r>
            <a:endParaRPr lang="en-US" sz="1200" b="1" dirty="0">
              <a:solidFill>
                <a:prstClr val="white"/>
              </a:solidFill>
            </a:endParaRPr>
          </a:p>
        </p:txBody>
      </p:sp>
      <p:sp>
        <p:nvSpPr>
          <p:cNvPr id="25" name="Rectangle 24"/>
          <p:cNvSpPr/>
          <p:nvPr/>
        </p:nvSpPr>
        <p:spPr>
          <a:xfrm>
            <a:off x="4034522" y="4033406"/>
            <a:ext cx="2513635" cy="572947"/>
          </a:xfrm>
          <a:prstGeom prst="rect">
            <a:avLst/>
          </a:prstGeom>
          <a:solidFill>
            <a:schemeClr val="bg1">
              <a:lumMod val="50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white"/>
                </a:solidFill>
              </a:rPr>
              <a:t>Chronic Absenteeism</a:t>
            </a:r>
            <a:endParaRPr lang="en-US" sz="1200" b="1" dirty="0">
              <a:solidFill>
                <a:prstClr val="white"/>
              </a:solidFill>
            </a:endParaRPr>
          </a:p>
        </p:txBody>
      </p:sp>
      <p:sp>
        <p:nvSpPr>
          <p:cNvPr id="27" name="Rectangle 26"/>
          <p:cNvSpPr/>
          <p:nvPr/>
        </p:nvSpPr>
        <p:spPr>
          <a:xfrm>
            <a:off x="4037820" y="4852759"/>
            <a:ext cx="2508899" cy="572947"/>
          </a:xfrm>
          <a:prstGeom prst="rect">
            <a:avLst/>
          </a:prstGeom>
          <a:solidFill>
            <a:schemeClr val="bg1">
              <a:lumMod val="50000"/>
            </a:schemeClr>
          </a:solid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r>
              <a:rPr lang="en-US" sz="1200" b="1" dirty="0" smtClean="0">
                <a:solidFill>
                  <a:prstClr val="white"/>
                </a:solidFill>
              </a:rPr>
              <a:t>Progress to English Language Proficiency (ELP</a:t>
            </a:r>
            <a:r>
              <a:rPr lang="en-US" sz="1000" dirty="0" smtClean="0">
                <a:solidFill>
                  <a:prstClr val="white"/>
                </a:solidFill>
              </a:rPr>
              <a:t>)</a:t>
            </a:r>
            <a:endParaRPr lang="en-US" sz="1000" dirty="0">
              <a:solidFill>
                <a:prstClr val="white"/>
              </a:solidFill>
            </a:endParaRPr>
          </a:p>
        </p:txBody>
      </p:sp>
      <p:cxnSp>
        <p:nvCxnSpPr>
          <p:cNvPr id="52" name="Straight Connector 51"/>
          <p:cNvCxnSpPr/>
          <p:nvPr/>
        </p:nvCxnSpPr>
        <p:spPr>
          <a:xfrm>
            <a:off x="3733425" y="1820174"/>
            <a:ext cx="0" cy="376752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021348" y="1820174"/>
            <a:ext cx="2551245" cy="381000"/>
          </a:xfrm>
          <a:prstGeom prst="rect">
            <a:avLst/>
          </a:prstGeom>
          <a:solidFill>
            <a:schemeClr val="tx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white"/>
                </a:solidFill>
              </a:rPr>
              <a:t>NJ State Plan Indicator</a:t>
            </a:r>
          </a:p>
        </p:txBody>
      </p:sp>
      <p:sp>
        <p:nvSpPr>
          <p:cNvPr id="56" name="Rectangle 55"/>
          <p:cNvSpPr/>
          <p:nvPr/>
        </p:nvSpPr>
        <p:spPr>
          <a:xfrm>
            <a:off x="1066425" y="1820174"/>
            <a:ext cx="2298210" cy="381000"/>
          </a:xfrm>
          <a:prstGeom prst="rect">
            <a:avLst/>
          </a:prstGeom>
          <a:solidFill>
            <a:schemeClr val="accent1">
              <a:lumMod val="20000"/>
              <a:lumOff val="80000"/>
            </a:schemeClr>
          </a:solidFill>
          <a:ln w="15875">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black"/>
                </a:solidFill>
              </a:rPr>
              <a:t>ESSA Requirement</a:t>
            </a:r>
          </a:p>
        </p:txBody>
      </p:sp>
      <p:cxnSp>
        <p:nvCxnSpPr>
          <p:cNvPr id="62" name="Straight Connector 61"/>
          <p:cNvCxnSpPr/>
          <p:nvPr/>
        </p:nvCxnSpPr>
        <p:spPr>
          <a:xfrm>
            <a:off x="1066424" y="2311102"/>
            <a:ext cx="7004131" cy="0"/>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183481" y="6249126"/>
            <a:ext cx="8610600" cy="270537"/>
          </a:xfrm>
          <a:prstGeom prst="rect">
            <a:avLst/>
          </a:prstGeom>
          <a:noFill/>
          <a:ln w="15875">
            <a:noFill/>
          </a:ln>
        </p:spPr>
        <p:txBody>
          <a:bodyPr anchor="ctr" anchorCtr="0"/>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pPr marL="0" lvl="1" algn="l"/>
            <a:r>
              <a:rPr lang="en-US" sz="1000" i="1" dirty="0">
                <a:cs typeface="Times New Roman" panose="02020603050405020304" pitchFamily="18" charset="0"/>
              </a:rPr>
              <a:t>*</a:t>
            </a:r>
            <a:r>
              <a:rPr lang="en-US" sz="1000" i="1" kern="1200" dirty="0" smtClean="0">
                <a:cs typeface="Times New Roman" panose="02020603050405020304" pitchFamily="18" charset="0"/>
              </a:rPr>
              <a:t>Schools without EL populations will be weighted at 35% for proficiency, 50% for SGP/graduation rate, and 15% for chronic absenteeism. </a:t>
            </a:r>
            <a:endParaRPr lang="en-US" sz="1000" i="1" strike="sngStrike" kern="1200" dirty="0">
              <a:cs typeface="Times New Roman" panose="02020603050405020304" pitchFamily="18" charset="0"/>
            </a:endParaRPr>
          </a:p>
        </p:txBody>
      </p:sp>
      <p:sp>
        <p:nvSpPr>
          <p:cNvPr id="31" name="Rectangle 30"/>
          <p:cNvSpPr/>
          <p:nvPr/>
        </p:nvSpPr>
        <p:spPr>
          <a:xfrm>
            <a:off x="7003380" y="1820174"/>
            <a:ext cx="1073820" cy="381000"/>
          </a:xfrm>
          <a:prstGeom prst="rect">
            <a:avLst/>
          </a:prstGeom>
          <a:solidFill>
            <a:schemeClr val="tx2"/>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prstClr val="white"/>
                </a:solidFill>
              </a:rPr>
              <a:t>Weighting*</a:t>
            </a:r>
          </a:p>
        </p:txBody>
      </p:sp>
      <p:sp>
        <p:nvSpPr>
          <p:cNvPr id="6" name="TextBox 5"/>
          <p:cNvSpPr txBox="1"/>
          <p:nvPr/>
        </p:nvSpPr>
        <p:spPr>
          <a:xfrm>
            <a:off x="7332755" y="2804730"/>
            <a:ext cx="364202" cy="523220"/>
          </a:xfrm>
          <a:prstGeom prst="rect">
            <a:avLst/>
          </a:prstGeom>
          <a:solidFill>
            <a:schemeClr val="bg1"/>
          </a:solidFill>
        </p:spPr>
        <p:txBody>
          <a:bodyPr wrap="none" rtlCol="0">
            <a:spAutoFit/>
          </a:bodyPr>
          <a:lstStyle/>
          <a:p>
            <a:r>
              <a:rPr lang="en-US" sz="2800" b="1" dirty="0" smtClean="0">
                <a:solidFill>
                  <a:schemeClr val="tx2"/>
                </a:solidFill>
              </a:rPr>
              <a:t>+</a:t>
            </a:r>
            <a:endParaRPr lang="en-US" sz="2800" b="1" dirty="0">
              <a:solidFill>
                <a:schemeClr val="tx2"/>
              </a:solidFill>
            </a:endParaRPr>
          </a:p>
        </p:txBody>
      </p:sp>
      <p:sp>
        <p:nvSpPr>
          <p:cNvPr id="34" name="TextBox 33"/>
          <p:cNvSpPr txBox="1"/>
          <p:nvPr/>
        </p:nvSpPr>
        <p:spPr>
          <a:xfrm>
            <a:off x="7332755" y="3623754"/>
            <a:ext cx="364202" cy="523220"/>
          </a:xfrm>
          <a:prstGeom prst="rect">
            <a:avLst/>
          </a:prstGeom>
          <a:solidFill>
            <a:schemeClr val="bg1"/>
          </a:solidFill>
        </p:spPr>
        <p:txBody>
          <a:bodyPr wrap="none" rtlCol="0">
            <a:spAutoFit/>
          </a:bodyPr>
          <a:lstStyle/>
          <a:p>
            <a:r>
              <a:rPr lang="en-US" sz="2800" b="1" dirty="0" smtClean="0">
                <a:solidFill>
                  <a:schemeClr val="tx2"/>
                </a:solidFill>
              </a:rPr>
              <a:t>+</a:t>
            </a:r>
            <a:endParaRPr lang="en-US" sz="2800" b="1" dirty="0">
              <a:solidFill>
                <a:schemeClr val="tx2"/>
              </a:solidFill>
            </a:endParaRPr>
          </a:p>
        </p:txBody>
      </p:sp>
      <p:sp>
        <p:nvSpPr>
          <p:cNvPr id="36" name="TextBox 35"/>
          <p:cNvSpPr txBox="1"/>
          <p:nvPr/>
        </p:nvSpPr>
        <p:spPr>
          <a:xfrm>
            <a:off x="7337564" y="5190884"/>
            <a:ext cx="354584" cy="502702"/>
          </a:xfrm>
          <a:prstGeom prst="rect">
            <a:avLst/>
          </a:prstGeom>
          <a:solidFill>
            <a:schemeClr val="bg1"/>
          </a:solidFill>
        </p:spPr>
        <p:txBody>
          <a:bodyPr wrap="none" rtlCol="0">
            <a:spAutoFit/>
          </a:bodyPr>
          <a:lstStyle/>
          <a:p>
            <a:r>
              <a:rPr lang="en-US" sz="4000" b="1" baseline="-25000" dirty="0">
                <a:solidFill>
                  <a:schemeClr val="tx2"/>
                </a:solidFill>
              </a:rPr>
              <a:t>=</a:t>
            </a:r>
          </a:p>
        </p:txBody>
      </p:sp>
      <p:sp>
        <p:nvSpPr>
          <p:cNvPr id="35" name="TextBox 34"/>
          <p:cNvSpPr txBox="1"/>
          <p:nvPr/>
        </p:nvSpPr>
        <p:spPr>
          <a:xfrm>
            <a:off x="7332755" y="4454882"/>
            <a:ext cx="364202" cy="523220"/>
          </a:xfrm>
          <a:prstGeom prst="rect">
            <a:avLst/>
          </a:prstGeom>
          <a:solidFill>
            <a:schemeClr val="bg1"/>
          </a:solidFill>
        </p:spPr>
        <p:txBody>
          <a:bodyPr wrap="none" rtlCol="0">
            <a:spAutoFit/>
          </a:bodyPr>
          <a:lstStyle/>
          <a:p>
            <a:r>
              <a:rPr lang="en-US" sz="2800" b="1" dirty="0" smtClean="0">
                <a:solidFill>
                  <a:schemeClr val="tx2"/>
                </a:solidFill>
              </a:rPr>
              <a:t>+</a:t>
            </a:r>
            <a:endParaRPr lang="en-US" sz="2800" b="1" dirty="0">
              <a:solidFill>
                <a:schemeClr val="tx2"/>
              </a:solidFill>
            </a:endParaRPr>
          </a:p>
        </p:txBody>
      </p:sp>
      <p:sp>
        <p:nvSpPr>
          <p:cNvPr id="32" name="Rectangle 31"/>
          <p:cNvSpPr/>
          <p:nvPr/>
        </p:nvSpPr>
        <p:spPr>
          <a:xfrm>
            <a:off x="7010025" y="5740102"/>
            <a:ext cx="1060530" cy="578571"/>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100%</a:t>
            </a:r>
            <a:endParaRPr lang="en-US" sz="2000" b="1" dirty="0">
              <a:solidFill>
                <a:schemeClr val="tx1"/>
              </a:solidFill>
            </a:endParaRPr>
          </a:p>
        </p:txBody>
      </p:sp>
      <p:sp>
        <p:nvSpPr>
          <p:cNvPr id="30" name="Rectangle 29"/>
          <p:cNvSpPr/>
          <p:nvPr/>
        </p:nvSpPr>
        <p:spPr>
          <a:xfrm>
            <a:off x="7010025" y="4847135"/>
            <a:ext cx="1060530" cy="578571"/>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20%</a:t>
            </a:r>
            <a:endParaRPr lang="en-US" sz="2000" b="1" dirty="0">
              <a:solidFill>
                <a:schemeClr val="tx1"/>
              </a:solidFill>
            </a:endParaRPr>
          </a:p>
        </p:txBody>
      </p:sp>
      <p:sp>
        <p:nvSpPr>
          <p:cNvPr id="29" name="Rectangle 28"/>
          <p:cNvSpPr/>
          <p:nvPr/>
        </p:nvSpPr>
        <p:spPr>
          <a:xfrm>
            <a:off x="7010025" y="4027782"/>
            <a:ext cx="1060530" cy="578571"/>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10%</a:t>
            </a:r>
            <a:endParaRPr lang="en-US" sz="2000" b="1" dirty="0">
              <a:solidFill>
                <a:schemeClr val="tx1"/>
              </a:solidFill>
            </a:endParaRPr>
          </a:p>
        </p:txBody>
      </p:sp>
      <p:sp>
        <p:nvSpPr>
          <p:cNvPr id="24" name="Rectangle 23"/>
          <p:cNvSpPr/>
          <p:nvPr/>
        </p:nvSpPr>
        <p:spPr>
          <a:xfrm>
            <a:off x="7010025" y="2387302"/>
            <a:ext cx="1060530" cy="578571"/>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30%</a:t>
            </a:r>
            <a:endParaRPr lang="en-US" sz="2000" b="1" dirty="0">
              <a:solidFill>
                <a:schemeClr val="tx1"/>
              </a:solidFill>
            </a:endParaRPr>
          </a:p>
        </p:txBody>
      </p:sp>
      <p:sp>
        <p:nvSpPr>
          <p:cNvPr id="28" name="Rectangle 27"/>
          <p:cNvSpPr/>
          <p:nvPr/>
        </p:nvSpPr>
        <p:spPr>
          <a:xfrm>
            <a:off x="7010025" y="3208429"/>
            <a:ext cx="1060530" cy="578571"/>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40%</a:t>
            </a:r>
            <a:endParaRPr lang="en-US" sz="2000" b="1" dirty="0">
              <a:solidFill>
                <a:schemeClr val="tx1"/>
              </a:solidFill>
            </a:endParaRPr>
          </a:p>
        </p:txBody>
      </p:sp>
      <p:cxnSp>
        <p:nvCxnSpPr>
          <p:cNvPr id="46" name="Straight Connector 45"/>
          <p:cNvCxnSpPr/>
          <p:nvPr/>
        </p:nvCxnSpPr>
        <p:spPr>
          <a:xfrm>
            <a:off x="6815929" y="1820174"/>
            <a:ext cx="0" cy="3767528"/>
          </a:xfrm>
          <a:prstGeom prst="line">
            <a:avLst/>
          </a:prstGeom>
          <a:ln w="9525">
            <a:solidFill>
              <a:schemeClr val="tx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556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Talent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 Talent Division</Template>
  <TotalTime>156987</TotalTime>
  <Words>2294</Words>
  <Application>Microsoft Office PowerPoint</Application>
  <PresentationFormat>On-screen Show (4:3)</PresentationFormat>
  <Paragraphs>278</Paragraphs>
  <Slides>13</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ＭＳ Ｐゴシック</vt:lpstr>
      <vt:lpstr>Arial</vt:lpstr>
      <vt:lpstr>Calibri</vt:lpstr>
      <vt:lpstr>Courier New</vt:lpstr>
      <vt:lpstr>Palatino</vt:lpstr>
      <vt:lpstr>Times New Roman</vt:lpstr>
      <vt:lpstr>Wingdings</vt:lpstr>
      <vt:lpstr>DOE Talent Division</vt:lpstr>
      <vt:lpstr>Custom Design</vt:lpstr>
      <vt:lpstr>Every Student Succeeds Act  (ESSA) in New Jersey:  Update </vt:lpstr>
      <vt:lpstr>Agenda</vt:lpstr>
      <vt:lpstr>PowerPoint Presentation</vt:lpstr>
      <vt:lpstr>PowerPoint Presentation</vt:lpstr>
      <vt:lpstr>PowerPoint Presentation</vt:lpstr>
      <vt:lpstr>Agenda</vt:lpstr>
      <vt:lpstr>The NJDOE engaged in as many conversations as possible with representatives from different communities that have diverse perspectives to help form our accountability systems.</vt:lpstr>
      <vt:lpstr>Accountability and Support Policy Timeline </vt:lpstr>
      <vt:lpstr>PowerPoint Presentation</vt:lpstr>
      <vt:lpstr>Factoring subgroups into the accountability system helps us ensure that all students are getting the supports they deserve, and no student group performance is masked through averages.  </vt:lpstr>
      <vt:lpstr>PowerPoint Presentation</vt:lpstr>
      <vt:lpstr>PowerPoint Presentation</vt:lpstr>
      <vt:lpstr>Thank You and Contacts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Teacher &amp; Leader Effectiveness</dc:title>
  <dc:creator>abencan</dc:creator>
  <cp:lastModifiedBy>Campbell, Karen</cp:lastModifiedBy>
  <cp:revision>2913</cp:revision>
  <cp:lastPrinted>2017-09-25T16:49:34Z</cp:lastPrinted>
  <dcterms:created xsi:type="dcterms:W3CDTF">2015-01-16T19:17:08Z</dcterms:created>
  <dcterms:modified xsi:type="dcterms:W3CDTF">2017-09-27T13:54:39Z</dcterms:modified>
</cp:coreProperties>
</file>