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57" r:id="rId3"/>
    <p:sldId id="261" r:id="rId4"/>
    <p:sldId id="262" r:id="rId5"/>
    <p:sldId id="263" r:id="rId6"/>
    <p:sldId id="312" r:id="rId7"/>
    <p:sldId id="316" r:id="rId8"/>
    <p:sldId id="321" r:id="rId9"/>
    <p:sldId id="323" r:id="rId10"/>
    <p:sldId id="324" r:id="rId11"/>
    <p:sldId id="325" r:id="rId12"/>
    <p:sldId id="314" r:id="rId13"/>
    <p:sldId id="320" r:id="rId14"/>
    <p:sldId id="272" r:id="rId15"/>
    <p:sldId id="318" r:id="rId16"/>
    <p:sldId id="319" r:id="rId17"/>
    <p:sldId id="311" r:id="rId18"/>
    <p:sldId id="315" r:id="rId19"/>
    <p:sldId id="317" r:id="rId20"/>
    <p:sldId id="266" r:id="rId21"/>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sculli, Diana" initials="PD"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2" autoAdjust="0"/>
    <p:restoredTop sz="94660"/>
  </p:normalViewPr>
  <p:slideViewPr>
    <p:cSldViewPr snapToGrid="0">
      <p:cViewPr varScale="1">
        <p:scale>
          <a:sx n="112" d="100"/>
          <a:sy n="112" d="100"/>
        </p:scale>
        <p:origin x="304" y="192"/>
      </p:cViewPr>
      <p:guideLst/>
    </p:cSldViewPr>
  </p:slideViewPr>
  <p:notesTextViewPr>
    <p:cViewPr>
      <p:scale>
        <a:sx n="1" d="1"/>
        <a:sy n="1" d="1"/>
      </p:scale>
      <p:origin x="0" y="0"/>
    </p:cViewPr>
  </p:notesTextViewPr>
  <p:notesViewPr>
    <p:cSldViewPr snapToGrid="0">
      <p:cViewPr varScale="1">
        <p:scale>
          <a:sx n="89" d="100"/>
          <a:sy n="89" d="100"/>
        </p:scale>
        <p:origin x="3788" y="4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commentAuthors" Target="commentAuthor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B3BA40B0-59CA-499D-8F29-D1681DD78A07}" type="datetimeFigureOut">
              <a:rPr lang="en-US" smtClean="0"/>
              <a:t>4/5/19</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BB38252F-07CA-4214-AA3A-458C0B26540F}" type="slidenum">
              <a:rPr lang="en-US" smtClean="0"/>
              <a:t>‹#›</a:t>
            </a:fld>
            <a:endParaRPr lang="en-US"/>
          </a:p>
        </p:txBody>
      </p:sp>
    </p:spTree>
    <p:extLst>
      <p:ext uri="{BB962C8B-B14F-4D97-AF65-F5344CB8AC3E}">
        <p14:creationId xmlns:p14="http://schemas.microsoft.com/office/powerpoint/2010/main" val="3502444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E6C9A6EF-F9E1-4008-BBBD-7D222A61A4CD}" type="datetimeFigureOut">
              <a:rPr lang="en-US" smtClean="0"/>
              <a:t>4/5/19</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253FA60A-4F5A-4051-A4C2-0F540D16B64D}" type="slidenum">
              <a:rPr lang="en-US" smtClean="0"/>
              <a:t>‹#›</a:t>
            </a:fld>
            <a:endParaRPr lang="en-US"/>
          </a:p>
        </p:txBody>
      </p:sp>
    </p:spTree>
    <p:extLst>
      <p:ext uri="{BB962C8B-B14F-4D97-AF65-F5344CB8AC3E}">
        <p14:creationId xmlns:p14="http://schemas.microsoft.com/office/powerpoint/2010/main" val="959481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section explains the minimum requirements for the design of a program that is consistent with the NJDOE’s goals, as outlined in each NGO.</a:t>
            </a:r>
          </a:p>
          <a:p>
            <a:endParaRPr lang="en-US" dirty="0"/>
          </a:p>
        </p:txBody>
      </p:sp>
      <p:sp>
        <p:nvSpPr>
          <p:cNvPr id="4" name="Slide Number Placeholder 3"/>
          <p:cNvSpPr>
            <a:spLocks noGrp="1"/>
          </p:cNvSpPr>
          <p:nvPr>
            <p:ph type="sldNum" sz="quarter" idx="10"/>
          </p:nvPr>
        </p:nvSpPr>
        <p:spPr/>
        <p:txBody>
          <a:bodyPr/>
          <a:lstStyle/>
          <a:p>
            <a:fld id="{6E03A3F8-2E94-4616-AF4C-C729373A710E}" type="slidenum">
              <a:rPr lang="en-US" smtClean="0"/>
              <a:t>6</a:t>
            </a:fld>
            <a:endParaRPr lang="en-US" dirty="0"/>
          </a:p>
        </p:txBody>
      </p:sp>
    </p:spTree>
    <p:extLst>
      <p:ext uri="{BB962C8B-B14F-4D97-AF65-F5344CB8AC3E}">
        <p14:creationId xmlns:p14="http://schemas.microsoft.com/office/powerpoint/2010/main" val="4161681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section provides general budget</a:t>
            </a:r>
            <a:r>
              <a:rPr lang="en-US" baseline="0" dirty="0"/>
              <a:t> </a:t>
            </a:r>
            <a:r>
              <a:rPr lang="en-US" dirty="0"/>
              <a:t>information for each NGO.</a:t>
            </a:r>
          </a:p>
          <a:p>
            <a:endParaRPr lang="en-US" dirty="0"/>
          </a:p>
        </p:txBody>
      </p:sp>
      <p:sp>
        <p:nvSpPr>
          <p:cNvPr id="4" name="Slide Number Placeholder 3"/>
          <p:cNvSpPr>
            <a:spLocks noGrp="1"/>
          </p:cNvSpPr>
          <p:nvPr>
            <p:ph type="sldNum" sz="quarter" idx="10"/>
          </p:nvPr>
        </p:nvSpPr>
        <p:spPr/>
        <p:txBody>
          <a:bodyPr/>
          <a:lstStyle/>
          <a:p>
            <a:fld id="{6E03A3F8-2E94-4616-AF4C-C729373A710E}" type="slidenum">
              <a:rPr lang="en-US" smtClean="0"/>
              <a:t>8</a:t>
            </a:fld>
            <a:endParaRPr lang="en-US" dirty="0"/>
          </a:p>
        </p:txBody>
      </p:sp>
    </p:spTree>
    <p:extLst>
      <p:ext uri="{BB962C8B-B14F-4D97-AF65-F5344CB8AC3E}">
        <p14:creationId xmlns:p14="http://schemas.microsoft.com/office/powerpoint/2010/main" val="731703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READ SLIDE – </a:t>
            </a:r>
          </a:p>
          <a:p>
            <a:pPr>
              <a:defRPr/>
            </a:pPr>
            <a:endParaRPr lang="en-US" dirty="0"/>
          </a:p>
          <a:p>
            <a:pPr>
              <a:defRPr/>
            </a:pPr>
            <a:r>
              <a:rPr lang="en-US" dirty="0"/>
              <a:t>Please Remember: </a:t>
            </a:r>
          </a:p>
          <a:p>
            <a:pPr marL="238071" indent="-238071">
              <a:buFont typeface="+mj-lt"/>
              <a:buAutoNum type="arabicPeriod"/>
              <a:defRPr/>
            </a:pPr>
            <a:r>
              <a:rPr lang="en-US" dirty="0"/>
              <a:t>All budget request must be linked to specific project activates and objectives of the specified grant.</a:t>
            </a:r>
          </a:p>
          <a:p>
            <a:pPr marL="238071" indent="-238071">
              <a:buFont typeface="+mj-lt"/>
              <a:buAutoNum type="arabicPeriod"/>
              <a:defRPr/>
            </a:pPr>
            <a:r>
              <a:rPr lang="en-US" dirty="0"/>
              <a:t>This program is subject to the ‘supplement, not supplant’ requirements under §1118(b)(1) of </a:t>
            </a:r>
            <a:r>
              <a:rPr lang="en-US" i="1" dirty="0"/>
              <a:t>ESEA</a:t>
            </a:r>
            <a:r>
              <a:rPr lang="en-US" dirty="0"/>
              <a:t>. </a:t>
            </a:r>
          </a:p>
          <a:p>
            <a:pPr marL="238071" indent="-238071">
              <a:buFont typeface="+mj-lt"/>
              <a:buAutoNum type="arabicPeriod"/>
              <a:defRPr/>
            </a:pPr>
            <a:r>
              <a:rPr lang="en-US" dirty="0"/>
              <a:t>The NJDOE applies N.J.A.C. (New Jersey Administrative Code) Section 6A:23A uniformly to all grantees.  Unless otherwise specified, the following restrictions apply to all grant programs:</a:t>
            </a:r>
          </a:p>
          <a:p>
            <a:pPr marL="714211" lvl="1" indent="-238071">
              <a:buFont typeface="+mj-lt"/>
              <a:buAutoNum type="arabicPeriod"/>
              <a:defRPr/>
            </a:pPr>
            <a:r>
              <a:rPr lang="en-US" dirty="0"/>
              <a:t>No reimbursement for in-state overnight travel (meals and/or lodging)</a:t>
            </a:r>
          </a:p>
          <a:p>
            <a:pPr marL="714211" lvl="1" indent="-238071">
              <a:buFont typeface="+mj-lt"/>
              <a:buAutoNum type="arabicPeriod"/>
              <a:defRPr/>
            </a:pPr>
            <a:r>
              <a:rPr lang="en-US" dirty="0"/>
              <a:t>No reimbursement for meals during in-state travel</a:t>
            </a:r>
          </a:p>
          <a:p>
            <a:pPr marL="714211" lvl="1" indent="-238071">
              <a:buFont typeface="+mj-lt"/>
              <a:buAutoNum type="arabicPeriod"/>
              <a:defRPr/>
            </a:pPr>
            <a:r>
              <a:rPr lang="en-US" dirty="0"/>
              <a:t>Mileage reimbursement is capped at $.31/mile </a:t>
            </a:r>
          </a:p>
        </p:txBody>
      </p:sp>
      <p:sp>
        <p:nvSpPr>
          <p:cNvPr id="4" name="Slide Number Placeholder 3"/>
          <p:cNvSpPr>
            <a:spLocks noGrp="1"/>
          </p:cNvSpPr>
          <p:nvPr>
            <p:ph type="sldNum" sz="quarter" idx="10"/>
          </p:nvPr>
        </p:nvSpPr>
        <p:spPr/>
        <p:txBody>
          <a:bodyPr/>
          <a:lstStyle/>
          <a:p>
            <a:fld id="{6E03A3F8-2E94-4616-AF4C-C729373A710E}" type="slidenum">
              <a:rPr lang="en-US" smtClean="0"/>
              <a:t>9</a:t>
            </a:fld>
            <a:endParaRPr lang="en-US" dirty="0"/>
          </a:p>
        </p:txBody>
      </p:sp>
    </p:spTree>
    <p:extLst>
      <p:ext uri="{BB962C8B-B14F-4D97-AF65-F5344CB8AC3E}">
        <p14:creationId xmlns:p14="http://schemas.microsoft.com/office/powerpoint/2010/main" val="2368026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READ SLIDE.</a:t>
            </a:r>
          </a:p>
          <a:p>
            <a:endParaRPr lang="en-US" dirty="0"/>
          </a:p>
        </p:txBody>
      </p:sp>
      <p:sp>
        <p:nvSpPr>
          <p:cNvPr id="4" name="Slide Number Placeholder 3"/>
          <p:cNvSpPr>
            <a:spLocks noGrp="1"/>
          </p:cNvSpPr>
          <p:nvPr>
            <p:ph type="sldNum" sz="quarter" idx="10"/>
          </p:nvPr>
        </p:nvSpPr>
        <p:spPr/>
        <p:txBody>
          <a:bodyPr/>
          <a:lstStyle/>
          <a:p>
            <a:fld id="{6E03A3F8-2E94-4616-AF4C-C729373A710E}" type="slidenum">
              <a:rPr lang="en-US" smtClean="0"/>
              <a:t>10</a:t>
            </a:fld>
            <a:endParaRPr lang="en-US" dirty="0"/>
          </a:p>
        </p:txBody>
      </p:sp>
    </p:spTree>
    <p:extLst>
      <p:ext uri="{BB962C8B-B14F-4D97-AF65-F5344CB8AC3E}">
        <p14:creationId xmlns:p14="http://schemas.microsoft.com/office/powerpoint/2010/main" val="1217572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t>Please Note</a:t>
            </a:r>
            <a:r>
              <a:rPr lang="en-US" altLang="en-US" dirty="0"/>
              <a:t>:</a:t>
            </a:r>
          </a:p>
          <a:p>
            <a:pPr>
              <a:buFontTx/>
              <a:buChar char="•"/>
            </a:pPr>
            <a:r>
              <a:rPr lang="en-US" altLang="en-US" dirty="0"/>
              <a:t> For a grant program to use money to support activities, the federal government requires that all costs be allocable to the project, necessary (prudent use of funds) and reasonable (for the performance of the project). </a:t>
            </a:r>
          </a:p>
          <a:p>
            <a:endParaRPr lang="en-US" altLang="en-US" dirty="0"/>
          </a:p>
          <a:p>
            <a:pPr>
              <a:buFontTx/>
              <a:buChar char="•"/>
            </a:pPr>
            <a:r>
              <a:rPr lang="en-US" altLang="en-US" dirty="0"/>
              <a:t> If there is any doubt in your mind whether something is reasonable, necessary, or allocable, ask yourself – what would happen if this proposed cost became featured as a newspaper headline? For example, do not purchase a high definition 80 inch television for the project director.</a:t>
            </a:r>
          </a:p>
          <a:p>
            <a:endParaRPr lang="en-US" altLang="en-US" dirty="0"/>
          </a:p>
          <a:p>
            <a:pPr>
              <a:buFontTx/>
              <a:buChar char="•"/>
            </a:pPr>
            <a:r>
              <a:rPr lang="en-US" altLang="en-US" dirty="0"/>
              <a:t> All costs must be categorized in accordance with the Generally Accepted Accounting Principles (GAAP) and cannot be included as an item of cost in any other federally funded program (No Double Funding).</a:t>
            </a:r>
          </a:p>
        </p:txBody>
      </p:sp>
      <p:sp>
        <p:nvSpPr>
          <p:cNvPr id="4" name="Slide Number Placeholder 3"/>
          <p:cNvSpPr>
            <a:spLocks noGrp="1"/>
          </p:cNvSpPr>
          <p:nvPr>
            <p:ph type="sldNum" sz="quarter" idx="10"/>
          </p:nvPr>
        </p:nvSpPr>
        <p:spPr/>
        <p:txBody>
          <a:bodyPr/>
          <a:lstStyle/>
          <a:p>
            <a:fld id="{6E03A3F8-2E94-4616-AF4C-C729373A710E}" type="slidenum">
              <a:rPr lang="en-US" smtClean="0"/>
              <a:t>11</a:t>
            </a:fld>
            <a:endParaRPr lang="en-US" dirty="0"/>
          </a:p>
        </p:txBody>
      </p:sp>
    </p:spTree>
    <p:extLst>
      <p:ext uri="{BB962C8B-B14F-4D97-AF65-F5344CB8AC3E}">
        <p14:creationId xmlns:p14="http://schemas.microsoft.com/office/powerpoint/2010/main" val="3090429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section explains the minimum requirements for the design of a program that is consistent with the NJDOE’s goals, as outlined in each NGO.</a:t>
            </a:r>
          </a:p>
          <a:p>
            <a:endParaRPr lang="en-US" dirty="0"/>
          </a:p>
        </p:txBody>
      </p:sp>
      <p:sp>
        <p:nvSpPr>
          <p:cNvPr id="4" name="Slide Number Placeholder 3"/>
          <p:cNvSpPr>
            <a:spLocks noGrp="1"/>
          </p:cNvSpPr>
          <p:nvPr>
            <p:ph type="sldNum" sz="quarter" idx="10"/>
          </p:nvPr>
        </p:nvSpPr>
        <p:spPr/>
        <p:txBody>
          <a:bodyPr/>
          <a:lstStyle/>
          <a:p>
            <a:fld id="{6E03A3F8-2E94-4616-AF4C-C729373A710E}" type="slidenum">
              <a:rPr lang="en-US" smtClean="0"/>
              <a:t>12</a:t>
            </a:fld>
            <a:endParaRPr lang="en-US" dirty="0"/>
          </a:p>
        </p:txBody>
      </p:sp>
    </p:spTree>
    <p:extLst>
      <p:ext uri="{BB962C8B-B14F-4D97-AF65-F5344CB8AC3E}">
        <p14:creationId xmlns:p14="http://schemas.microsoft.com/office/powerpoint/2010/main" val="2398999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section explains the minimum requirements for the design of a program that is consistent with the NJDOE’s goals, as outlined in each NGO.</a:t>
            </a:r>
          </a:p>
          <a:p>
            <a:endParaRPr lang="en-US" dirty="0"/>
          </a:p>
        </p:txBody>
      </p:sp>
      <p:sp>
        <p:nvSpPr>
          <p:cNvPr id="4" name="Slide Number Placeholder 3"/>
          <p:cNvSpPr>
            <a:spLocks noGrp="1"/>
          </p:cNvSpPr>
          <p:nvPr>
            <p:ph type="sldNum" sz="quarter" idx="10"/>
          </p:nvPr>
        </p:nvSpPr>
        <p:spPr/>
        <p:txBody>
          <a:bodyPr/>
          <a:lstStyle/>
          <a:p>
            <a:fld id="{6E03A3F8-2E94-4616-AF4C-C729373A710E}" type="slidenum">
              <a:rPr lang="en-US" smtClean="0"/>
              <a:t>14</a:t>
            </a:fld>
            <a:endParaRPr lang="en-US" dirty="0"/>
          </a:p>
        </p:txBody>
      </p:sp>
    </p:spTree>
    <p:extLst>
      <p:ext uri="{BB962C8B-B14F-4D97-AF65-F5344CB8AC3E}">
        <p14:creationId xmlns:p14="http://schemas.microsoft.com/office/powerpoint/2010/main" val="585899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section explains the minimum requirements for the design of a program that is consistent with the NJDOE’s goals, as outlined in each NGO.</a:t>
            </a:r>
          </a:p>
          <a:p>
            <a:endParaRPr lang="en-US" dirty="0"/>
          </a:p>
        </p:txBody>
      </p:sp>
      <p:sp>
        <p:nvSpPr>
          <p:cNvPr id="4" name="Slide Number Placeholder 3"/>
          <p:cNvSpPr>
            <a:spLocks noGrp="1"/>
          </p:cNvSpPr>
          <p:nvPr>
            <p:ph type="sldNum" sz="quarter" idx="10"/>
          </p:nvPr>
        </p:nvSpPr>
        <p:spPr/>
        <p:txBody>
          <a:bodyPr/>
          <a:lstStyle/>
          <a:p>
            <a:fld id="{6E03A3F8-2E94-4616-AF4C-C729373A710E}" type="slidenum">
              <a:rPr lang="en-US" smtClean="0"/>
              <a:t>17</a:t>
            </a:fld>
            <a:endParaRPr lang="en-US" dirty="0"/>
          </a:p>
        </p:txBody>
      </p:sp>
    </p:spTree>
    <p:extLst>
      <p:ext uri="{BB962C8B-B14F-4D97-AF65-F5344CB8AC3E}">
        <p14:creationId xmlns:p14="http://schemas.microsoft.com/office/powerpoint/2010/main" val="986330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33075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hyperlink" Target="https://twitter.com/NewJerseyDOE" TargetMode="External"/><Relationship Id="rId5" Type="http://schemas.openxmlformats.org/officeDocument/2006/relationships/image" Target="../media/image9.jpeg"/><Relationship Id="rId6" Type="http://schemas.openxmlformats.org/officeDocument/2006/relationships/image" Target="../media/image10.png"/><Relationship Id="rId7" Type="http://schemas.openxmlformats.org/officeDocument/2006/relationships/image" Target="../media/image3.png"/><Relationship Id="rId8" Type="http://schemas.openxmlformats.org/officeDocument/2006/relationships/image" Target="../media/image4.png"/><Relationship Id="rId9" Type="http://schemas.openxmlformats.org/officeDocument/2006/relationships/image" Target="../media/image5.png"/><Relationship Id="rId1" Type="http://schemas.openxmlformats.org/officeDocument/2006/relationships/slideMaster" Target="../slideMasters/slideMaster1.xml"/><Relationship Id="rId2" Type="http://schemas.openxmlformats.org/officeDocument/2006/relationships/hyperlink" Target="https://www.facebook.com/njdeptofed/" TargetMode="Externa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hyperlink" Target="https://twitter.com/NewJerseyDOE" TargetMode="External"/><Relationship Id="rId5" Type="http://schemas.openxmlformats.org/officeDocument/2006/relationships/image" Target="../media/image9.jpeg"/><Relationship Id="rId6" Type="http://schemas.openxmlformats.org/officeDocument/2006/relationships/image" Target="../media/image10.png"/><Relationship Id="rId7"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hyperlink" Target="https://www.facebook.com/njdeptofed/"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80807" y="1488660"/>
            <a:ext cx="6706951" cy="1421452"/>
          </a:xfrm>
        </p:spPr>
        <p:txBody>
          <a:bodyPr anchor="b">
            <a:noAutofit/>
          </a:bodyPr>
          <a:lstStyle>
            <a:lvl1pPr algn="l">
              <a:defRPr sz="4800">
                <a:latin typeface="Bell MT" panose="02020503060305020303" pitchFamily="18" charset="0"/>
              </a:defRPr>
            </a:lvl1pPr>
          </a:lstStyle>
          <a:p>
            <a:r>
              <a:rPr lang="en-US" dirty="0"/>
              <a:t>New Jersey </a:t>
            </a:r>
            <a:br>
              <a:rPr lang="en-US" dirty="0"/>
            </a:br>
            <a:r>
              <a:rPr lang="en-US" dirty="0"/>
              <a:t>Department of Education </a:t>
            </a:r>
          </a:p>
        </p:txBody>
      </p:sp>
      <p:sp>
        <p:nvSpPr>
          <p:cNvPr id="3" name="Subtitle 2"/>
          <p:cNvSpPr>
            <a:spLocks noGrp="1"/>
          </p:cNvSpPr>
          <p:nvPr>
            <p:ph type="subTitle" idx="1" hasCustomPrompt="1"/>
          </p:nvPr>
        </p:nvSpPr>
        <p:spPr>
          <a:xfrm>
            <a:off x="957554" y="3593989"/>
            <a:ext cx="6858000" cy="1655762"/>
          </a:xfrm>
        </p:spPr>
        <p:txBody>
          <a:bodyPr/>
          <a:lstStyle>
            <a:lvl1pPr marL="0" indent="0" algn="ctr">
              <a:buNone/>
              <a:defRPr sz="2400" b="1" baseline="0">
                <a:latin typeface="Bell MT" panose="020205030603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Division </a:t>
            </a:r>
          </a:p>
          <a:p>
            <a:r>
              <a:rPr lang="en-US" dirty="0"/>
              <a:t>Presentation Title </a:t>
            </a:r>
          </a:p>
          <a:p>
            <a:r>
              <a:rPr lang="en-US" dirty="0"/>
              <a:t>Date </a:t>
            </a:r>
          </a:p>
        </p:txBody>
      </p:sp>
      <p:sp>
        <p:nvSpPr>
          <p:cNvPr id="8" name="Isosceles Triangle 7"/>
          <p:cNvSpPr/>
          <p:nvPr userDrawn="1"/>
        </p:nvSpPr>
        <p:spPr>
          <a:xfrm flipV="1">
            <a:off x="4561484" y="0"/>
            <a:ext cx="4633016" cy="4523304"/>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userDrawn="1"/>
        </p:nvCxnSpPr>
        <p:spPr>
          <a:xfrm>
            <a:off x="180807" y="2925833"/>
            <a:ext cx="7388364" cy="0"/>
          </a:xfrm>
          <a:prstGeom prst="line">
            <a:avLst/>
          </a:prstGeom>
          <a:ln w="76200">
            <a:solidFill>
              <a:schemeClr val="accent4"/>
            </a:solidFill>
          </a:ln>
        </p:spPr>
        <p:style>
          <a:lnRef idx="1">
            <a:schemeClr val="dk1"/>
          </a:lnRef>
          <a:fillRef idx="0">
            <a:schemeClr val="dk1"/>
          </a:fillRef>
          <a:effectRef idx="0">
            <a:schemeClr val="dk1"/>
          </a:effectRef>
          <a:fontRef idx="minor">
            <a:schemeClr val="tx1"/>
          </a:fontRef>
        </p:style>
      </p:cxnSp>
      <p:sp>
        <p:nvSpPr>
          <p:cNvPr id="9" name="Isosceles Triangle 8"/>
          <p:cNvSpPr/>
          <p:nvPr userDrawn="1"/>
        </p:nvSpPr>
        <p:spPr>
          <a:xfrm rot="10800000" flipV="1">
            <a:off x="0" y="4615396"/>
            <a:ext cx="2845942" cy="2244298"/>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5" y="5461551"/>
            <a:ext cx="1316286" cy="1316286"/>
          </a:xfrm>
          <a:prstGeom prst="rect">
            <a:avLst/>
          </a:prstGeom>
          <a:effectLst>
            <a:outerShdw blurRad="50800" dist="38100" dir="8100000" algn="tr" rotWithShape="0">
              <a:prstClr val="black">
                <a:alpha val="40000"/>
              </a:prstClr>
            </a:outerShdw>
          </a:effectLst>
        </p:spPr>
      </p:pic>
      <p:pic>
        <p:nvPicPr>
          <p:cNvPr id="10" name="Picture 9"/>
          <p:cNvPicPr>
            <a:picLocks noChangeAspect="1"/>
          </p:cNvPicPr>
          <p:nvPr userDrawn="1"/>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195631" y="967688"/>
            <a:ext cx="3299362" cy="3299362"/>
          </a:xfrm>
          <a:prstGeom prst="rect">
            <a:avLst/>
          </a:prstGeom>
          <a:effectLst>
            <a:outerShdw blurRad="50800" dist="38100" algn="l" rotWithShape="0">
              <a:prstClr val="black">
                <a:alpha val="40000"/>
              </a:prstClr>
            </a:outerShdw>
          </a:effectLst>
        </p:spPr>
      </p:pic>
    </p:spTree>
    <p:extLst>
      <p:ext uri="{BB962C8B-B14F-4D97-AF65-F5344CB8AC3E}">
        <p14:creationId xmlns:p14="http://schemas.microsoft.com/office/powerpoint/2010/main" val="2835295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890059"/>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975882" y="724777"/>
            <a:ext cx="4629150" cy="54038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347259"/>
            <a:ext cx="2949178" cy="433087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3035300" y="6579129"/>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48500" y="6579128"/>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a:stretch>
            <a:fillRect/>
          </a:stretch>
        </p:blipFill>
        <p:spPr>
          <a:xfrm>
            <a:off x="73740" y="5869781"/>
            <a:ext cx="908383" cy="914479"/>
          </a:xfrm>
          <a:prstGeom prst="rect">
            <a:avLst/>
          </a:prstGeom>
        </p:spPr>
      </p:pic>
      <p:pic>
        <p:nvPicPr>
          <p:cNvPr id="10" name="Picture 9"/>
          <p:cNvPicPr>
            <a:picLocks noChangeAspect="1"/>
          </p:cNvPicPr>
          <p:nvPr userDrawn="1"/>
        </p:nvPicPr>
        <p:blipFill>
          <a:blip r:embed="rId3"/>
          <a:stretch>
            <a:fillRect/>
          </a:stretch>
        </p:blipFill>
        <p:spPr>
          <a:xfrm>
            <a:off x="6650735" y="0"/>
            <a:ext cx="2493265" cy="2043567"/>
          </a:xfrm>
          <a:prstGeom prst="rect">
            <a:avLst/>
          </a:prstGeom>
        </p:spPr>
      </p:pic>
      <p:pic>
        <p:nvPicPr>
          <p:cNvPr id="12" name="Picture 11"/>
          <p:cNvPicPr>
            <a:picLocks noChangeAspect="1"/>
          </p:cNvPicPr>
          <p:nvPr userDrawn="1"/>
        </p:nvPicPr>
        <p:blipFill>
          <a:blip r:embed="rId4"/>
          <a:stretch>
            <a:fillRect/>
          </a:stretch>
        </p:blipFill>
        <p:spPr>
          <a:xfrm>
            <a:off x="7931623" y="-76637"/>
            <a:ext cx="968516" cy="1698960"/>
          </a:xfrm>
          <a:prstGeom prst="rect">
            <a:avLst/>
          </a:prstGeom>
        </p:spPr>
      </p:pic>
    </p:spTree>
    <p:extLst>
      <p:ext uri="{BB962C8B-B14F-4D97-AF65-F5344CB8AC3E}">
        <p14:creationId xmlns:p14="http://schemas.microsoft.com/office/powerpoint/2010/main" val="333034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890059"/>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975882" y="724777"/>
            <a:ext cx="4629150" cy="54038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347259"/>
            <a:ext cx="2949178" cy="433087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3035300" y="6579129"/>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48500" y="6579128"/>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a:stretch>
            <a:fillRect/>
          </a:stretch>
        </p:blipFill>
        <p:spPr>
          <a:xfrm>
            <a:off x="73740" y="5869781"/>
            <a:ext cx="908383" cy="914479"/>
          </a:xfrm>
          <a:prstGeom prst="rect">
            <a:avLst/>
          </a:prstGeom>
        </p:spPr>
      </p:pic>
    </p:spTree>
    <p:extLst>
      <p:ext uri="{BB962C8B-B14F-4D97-AF65-F5344CB8AC3E}">
        <p14:creationId xmlns:p14="http://schemas.microsoft.com/office/powerpoint/2010/main" val="3158106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930275"/>
          </a:xfrm>
        </p:spPr>
        <p:txBody>
          <a:bodyPr anchor="b"/>
          <a:lstStyle>
            <a:lvl1pPr>
              <a:defRPr sz="2400"/>
            </a:lvl1pPr>
          </a:lstStyle>
          <a:p>
            <a:r>
              <a:rPr lang="en-US" dirty="0"/>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1387475"/>
            <a:ext cx="2949178" cy="443398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2978150" y="6538913"/>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09544" y="6553730"/>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a:stretch>
            <a:fillRect/>
          </a:stretch>
        </p:blipFill>
        <p:spPr>
          <a:xfrm>
            <a:off x="73740" y="5869781"/>
            <a:ext cx="908383" cy="914479"/>
          </a:xfrm>
          <a:prstGeom prst="rect">
            <a:avLst/>
          </a:prstGeom>
        </p:spPr>
      </p:pic>
      <p:pic>
        <p:nvPicPr>
          <p:cNvPr id="10" name="Picture 9"/>
          <p:cNvPicPr>
            <a:picLocks noChangeAspect="1"/>
          </p:cNvPicPr>
          <p:nvPr userDrawn="1"/>
        </p:nvPicPr>
        <p:blipFill>
          <a:blip r:embed="rId3"/>
          <a:stretch>
            <a:fillRect/>
          </a:stretch>
        </p:blipFill>
        <p:spPr>
          <a:xfrm>
            <a:off x="6650735" y="0"/>
            <a:ext cx="2493265" cy="2043567"/>
          </a:xfrm>
          <a:prstGeom prst="rect">
            <a:avLst/>
          </a:prstGeom>
        </p:spPr>
      </p:pic>
      <p:pic>
        <p:nvPicPr>
          <p:cNvPr id="11" name="Picture 10"/>
          <p:cNvPicPr>
            <a:picLocks noChangeAspect="1"/>
          </p:cNvPicPr>
          <p:nvPr userDrawn="1"/>
        </p:nvPicPr>
        <p:blipFill>
          <a:blip r:embed="rId4"/>
          <a:stretch>
            <a:fillRect/>
          </a:stretch>
        </p:blipFill>
        <p:spPr>
          <a:xfrm>
            <a:off x="7931623" y="-76637"/>
            <a:ext cx="968516" cy="1698960"/>
          </a:xfrm>
          <a:prstGeom prst="rect">
            <a:avLst/>
          </a:prstGeom>
        </p:spPr>
      </p:pic>
    </p:spTree>
    <p:extLst>
      <p:ext uri="{BB962C8B-B14F-4D97-AF65-F5344CB8AC3E}">
        <p14:creationId xmlns:p14="http://schemas.microsoft.com/office/powerpoint/2010/main" val="522740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930275"/>
          </a:xfrm>
        </p:spPr>
        <p:txBody>
          <a:bodyPr anchor="b"/>
          <a:lstStyle>
            <a:lvl1pPr>
              <a:defRPr sz="2400"/>
            </a:lvl1pPr>
          </a:lstStyle>
          <a:p>
            <a:r>
              <a:rPr lang="en-US" dirty="0"/>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1387475"/>
            <a:ext cx="2949178" cy="443398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2978150" y="6538913"/>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09544" y="6553730"/>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a:stretch>
            <a:fillRect/>
          </a:stretch>
        </p:blipFill>
        <p:spPr>
          <a:xfrm>
            <a:off x="73740" y="5869781"/>
            <a:ext cx="908383" cy="914479"/>
          </a:xfrm>
          <a:prstGeom prst="rect">
            <a:avLst/>
          </a:prstGeom>
        </p:spPr>
      </p:pic>
    </p:spTree>
    <p:extLst>
      <p:ext uri="{BB962C8B-B14F-4D97-AF65-F5344CB8AC3E}">
        <p14:creationId xmlns:p14="http://schemas.microsoft.com/office/powerpoint/2010/main" val="33689102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1"/>
          </p:nvPr>
        </p:nvSpPr>
        <p:spPr>
          <a:xfrm>
            <a:off x="3028950" y="6538913"/>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972300" y="6538913"/>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8" name="Picture 7"/>
          <p:cNvPicPr>
            <a:picLocks noChangeAspect="1"/>
          </p:cNvPicPr>
          <p:nvPr userDrawn="1"/>
        </p:nvPicPr>
        <p:blipFill>
          <a:blip r:embed="rId2"/>
          <a:stretch>
            <a:fillRect/>
          </a:stretch>
        </p:blipFill>
        <p:spPr>
          <a:xfrm>
            <a:off x="73740" y="5869781"/>
            <a:ext cx="908383" cy="914479"/>
          </a:xfrm>
          <a:prstGeom prst="rect">
            <a:avLst/>
          </a:prstGeom>
        </p:spPr>
      </p:pic>
      <p:pic>
        <p:nvPicPr>
          <p:cNvPr id="9" name="Picture 8"/>
          <p:cNvPicPr>
            <a:picLocks noChangeAspect="1"/>
          </p:cNvPicPr>
          <p:nvPr userDrawn="1"/>
        </p:nvPicPr>
        <p:blipFill>
          <a:blip r:embed="rId3"/>
          <a:stretch>
            <a:fillRect/>
          </a:stretch>
        </p:blipFill>
        <p:spPr>
          <a:xfrm>
            <a:off x="6650735" y="0"/>
            <a:ext cx="2493265" cy="2043567"/>
          </a:xfrm>
          <a:prstGeom prst="rect">
            <a:avLst/>
          </a:prstGeom>
        </p:spPr>
      </p:pic>
      <p:pic>
        <p:nvPicPr>
          <p:cNvPr id="10" name="Picture 9"/>
          <p:cNvPicPr>
            <a:picLocks noChangeAspect="1"/>
          </p:cNvPicPr>
          <p:nvPr userDrawn="1"/>
        </p:nvPicPr>
        <p:blipFill>
          <a:blip r:embed="rId4"/>
          <a:stretch>
            <a:fillRect/>
          </a:stretch>
        </p:blipFill>
        <p:spPr>
          <a:xfrm>
            <a:off x="7931623" y="-76637"/>
            <a:ext cx="968516" cy="1698960"/>
          </a:xfrm>
          <a:prstGeom prst="rect">
            <a:avLst/>
          </a:prstGeom>
        </p:spPr>
      </p:pic>
    </p:spTree>
    <p:extLst>
      <p:ext uri="{BB962C8B-B14F-4D97-AF65-F5344CB8AC3E}">
        <p14:creationId xmlns:p14="http://schemas.microsoft.com/office/powerpoint/2010/main" val="1678509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1"/>
          </p:nvPr>
        </p:nvSpPr>
        <p:spPr>
          <a:xfrm>
            <a:off x="3028950" y="6538913"/>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972300" y="6538913"/>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8" name="Picture 7"/>
          <p:cNvPicPr>
            <a:picLocks noChangeAspect="1"/>
          </p:cNvPicPr>
          <p:nvPr userDrawn="1"/>
        </p:nvPicPr>
        <p:blipFill>
          <a:blip r:embed="rId2"/>
          <a:stretch>
            <a:fillRect/>
          </a:stretch>
        </p:blipFill>
        <p:spPr>
          <a:xfrm>
            <a:off x="73740" y="5869781"/>
            <a:ext cx="908383" cy="914479"/>
          </a:xfrm>
          <a:prstGeom prst="rect">
            <a:avLst/>
          </a:prstGeom>
        </p:spPr>
      </p:pic>
    </p:spTree>
    <p:extLst>
      <p:ext uri="{BB962C8B-B14F-4D97-AF65-F5344CB8AC3E}">
        <p14:creationId xmlns:p14="http://schemas.microsoft.com/office/powerpoint/2010/main" val="907529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hank You Page Layout">
    <p:spTree>
      <p:nvGrpSpPr>
        <p:cNvPr id="1" name=""/>
        <p:cNvGrpSpPr/>
        <p:nvPr/>
      </p:nvGrpSpPr>
      <p:grpSpPr>
        <a:xfrm>
          <a:off x="0" y="0"/>
          <a:ext cx="0" cy="0"/>
          <a:chOff x="0" y="0"/>
          <a:chExt cx="0" cy="0"/>
        </a:xfrm>
      </p:grpSpPr>
      <p:sp>
        <p:nvSpPr>
          <p:cNvPr id="22" name="Slide Number Placeholder 8"/>
          <p:cNvSpPr txBox="1">
            <a:spLocks/>
          </p:cNvSpPr>
          <p:nvPr userDrawn="1"/>
        </p:nvSpPr>
        <p:spPr>
          <a:xfrm>
            <a:off x="7086600" y="6577835"/>
            <a:ext cx="2057400" cy="294983"/>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D5C70A5-9411-4B11-A0DB-D49D3D849901}" type="slidenum">
              <a:rPr lang="en-US" sz="900" smtClean="0"/>
              <a:pPr/>
              <a:t>‹#›</a:t>
            </a:fld>
            <a:endParaRPr lang="en-US" sz="900" dirty="0"/>
          </a:p>
        </p:txBody>
      </p:sp>
      <p:sp>
        <p:nvSpPr>
          <p:cNvPr id="24" name="TextBox 23"/>
          <p:cNvSpPr txBox="1"/>
          <p:nvPr userDrawn="1"/>
        </p:nvSpPr>
        <p:spPr>
          <a:xfrm>
            <a:off x="1077246" y="5747069"/>
            <a:ext cx="2281394" cy="415498"/>
          </a:xfrm>
          <a:prstGeom prst="rect">
            <a:avLst/>
          </a:prstGeom>
          <a:noFill/>
        </p:spPr>
        <p:txBody>
          <a:bodyPr wrap="none" rtlCol="0">
            <a:spAutoFit/>
          </a:bodyPr>
          <a:lstStyle/>
          <a:p>
            <a:r>
              <a:rPr lang="en-US" sz="1050" dirty="0">
                <a:latin typeface="Bell MT" panose="02020503060305020303" pitchFamily="18" charset="0"/>
              </a:rPr>
              <a:t>New Jersey Department of Education </a:t>
            </a:r>
          </a:p>
          <a:p>
            <a:pPr algn="ctr"/>
            <a:r>
              <a:rPr lang="en-US" sz="1050" dirty="0">
                <a:latin typeface="Bell MT" panose="02020503060305020303" pitchFamily="18" charset="0"/>
              </a:rPr>
              <a:t>(@njdeptofed)</a:t>
            </a:r>
          </a:p>
        </p:txBody>
      </p:sp>
      <p:sp>
        <p:nvSpPr>
          <p:cNvPr id="26" name="TextBox 25"/>
          <p:cNvSpPr txBox="1"/>
          <p:nvPr userDrawn="1"/>
        </p:nvSpPr>
        <p:spPr>
          <a:xfrm>
            <a:off x="3880594" y="5807263"/>
            <a:ext cx="1350226" cy="253916"/>
          </a:xfrm>
          <a:prstGeom prst="rect">
            <a:avLst/>
          </a:prstGeom>
          <a:noFill/>
        </p:spPr>
        <p:txBody>
          <a:bodyPr wrap="square" rtlCol="0">
            <a:spAutoFit/>
          </a:bodyPr>
          <a:lstStyle/>
          <a:p>
            <a:pPr algn="ctr"/>
            <a:r>
              <a:rPr lang="en-US" sz="1050" dirty="0">
                <a:latin typeface="Bell MT" panose="02020503060305020303" pitchFamily="18" charset="0"/>
              </a:rPr>
              <a:t>@NewJerseyDOE</a:t>
            </a:r>
          </a:p>
        </p:txBody>
      </p:sp>
      <p:sp>
        <p:nvSpPr>
          <p:cNvPr id="28" name="TextBox 27"/>
          <p:cNvSpPr txBox="1"/>
          <p:nvPr userDrawn="1"/>
        </p:nvSpPr>
        <p:spPr>
          <a:xfrm>
            <a:off x="6384117" y="5807262"/>
            <a:ext cx="1128835" cy="253916"/>
          </a:xfrm>
          <a:prstGeom prst="rect">
            <a:avLst/>
          </a:prstGeom>
          <a:noFill/>
        </p:spPr>
        <p:txBody>
          <a:bodyPr wrap="none" rtlCol="0">
            <a:spAutoFit/>
          </a:bodyPr>
          <a:lstStyle/>
          <a:p>
            <a:pPr algn="ctr"/>
            <a:r>
              <a:rPr lang="en-US" sz="1050" dirty="0">
                <a:latin typeface="Bell MT" panose="02020503060305020303" pitchFamily="18" charset="0"/>
              </a:rPr>
              <a:t>@NewJerseyDoe</a:t>
            </a:r>
          </a:p>
        </p:txBody>
      </p:sp>
      <p:sp>
        <p:nvSpPr>
          <p:cNvPr id="29" name="TextBox 28"/>
          <p:cNvSpPr txBox="1"/>
          <p:nvPr userDrawn="1"/>
        </p:nvSpPr>
        <p:spPr>
          <a:xfrm>
            <a:off x="3873804" y="4428772"/>
            <a:ext cx="1443729" cy="415498"/>
          </a:xfrm>
          <a:prstGeom prst="rect">
            <a:avLst/>
          </a:prstGeom>
          <a:noFill/>
        </p:spPr>
        <p:txBody>
          <a:bodyPr wrap="none" rtlCol="0">
            <a:spAutoFit/>
          </a:bodyPr>
          <a:lstStyle/>
          <a:p>
            <a:r>
              <a:rPr lang="en-US" sz="2100" b="1" dirty="0">
                <a:latin typeface="Bell MT" panose="02020503060305020303" pitchFamily="18" charset="0"/>
              </a:rPr>
              <a:t>Follow Us!</a:t>
            </a:r>
          </a:p>
        </p:txBody>
      </p:sp>
      <p:sp>
        <p:nvSpPr>
          <p:cNvPr id="31" name="Text Placeholder 30"/>
          <p:cNvSpPr>
            <a:spLocks noGrp="1"/>
          </p:cNvSpPr>
          <p:nvPr>
            <p:ph type="body" sz="quarter" idx="13" hasCustomPrompt="1"/>
          </p:nvPr>
        </p:nvSpPr>
        <p:spPr>
          <a:xfrm>
            <a:off x="1806773" y="2506361"/>
            <a:ext cx="5530453" cy="1459617"/>
          </a:xfrm>
        </p:spPr>
        <p:txBody>
          <a:bodyPr>
            <a:normAutofit/>
          </a:bodyPr>
          <a:lstStyle>
            <a:lvl1pPr marL="0" indent="0" algn="ctr">
              <a:buNone/>
              <a:defRPr sz="1800" baseline="0"/>
            </a:lvl1pPr>
          </a:lstStyle>
          <a:p>
            <a:pPr lvl="0"/>
            <a:r>
              <a:rPr lang="en-US" dirty="0"/>
              <a:t>Department Contact Info</a:t>
            </a:r>
          </a:p>
          <a:p>
            <a:pPr lvl="0"/>
            <a:r>
              <a:rPr lang="en-US" dirty="0"/>
              <a:t>Phone Number:</a:t>
            </a:r>
          </a:p>
          <a:p>
            <a:pPr lvl="0"/>
            <a:r>
              <a:rPr lang="en-US" dirty="0"/>
              <a:t>Email: </a:t>
            </a:r>
          </a:p>
        </p:txBody>
      </p:sp>
      <p:sp>
        <p:nvSpPr>
          <p:cNvPr id="32" name="Slide Number Placeholder 31"/>
          <p:cNvSpPr>
            <a:spLocks noGrp="1"/>
          </p:cNvSpPr>
          <p:nvPr>
            <p:ph type="sldNum" sz="quarter" idx="14"/>
          </p:nvPr>
        </p:nvSpPr>
        <p:spPr>
          <a:xfrm>
            <a:off x="7086600" y="6577835"/>
            <a:ext cx="2057400" cy="365125"/>
          </a:xfrm>
          <a:prstGeom prst="rect">
            <a:avLst/>
          </a:prstGeom>
        </p:spPr>
        <p:txBody>
          <a:bodyPr/>
          <a:lstStyle/>
          <a:p>
            <a:pPr algn="r"/>
            <a:fld id="{CD5C70A5-9411-4B11-A0DB-D49D3D849901}" type="slidenum">
              <a:rPr lang="en-US" smtClean="0"/>
              <a:pPr algn="r"/>
              <a:t>‹#›</a:t>
            </a:fld>
            <a:endParaRPr lang="en-US" dirty="0"/>
          </a:p>
        </p:txBody>
      </p:sp>
      <p:sp>
        <p:nvSpPr>
          <p:cNvPr id="34" name="TextBox 33"/>
          <p:cNvSpPr txBox="1"/>
          <p:nvPr userDrawn="1"/>
        </p:nvSpPr>
        <p:spPr>
          <a:xfrm>
            <a:off x="2282754" y="1292970"/>
            <a:ext cx="4649158" cy="692497"/>
          </a:xfrm>
          <a:prstGeom prst="rect">
            <a:avLst/>
          </a:prstGeom>
          <a:noFill/>
        </p:spPr>
        <p:txBody>
          <a:bodyPr wrap="none" rtlCol="0">
            <a:spAutoFit/>
          </a:bodyPr>
          <a:lstStyle/>
          <a:p>
            <a:r>
              <a:rPr lang="en-US" sz="1800" b="0" dirty="0">
                <a:latin typeface="Bell MT" panose="02020503060305020303" pitchFamily="18" charset="0"/>
              </a:rPr>
              <a:t>New Jersey Department of Education Website</a:t>
            </a:r>
            <a:r>
              <a:rPr lang="en-US" sz="1800" b="1" dirty="0">
                <a:latin typeface="Bell MT" panose="02020503060305020303" pitchFamily="18" charset="0"/>
              </a:rPr>
              <a:t> </a:t>
            </a:r>
          </a:p>
          <a:p>
            <a:pPr algn="ctr"/>
            <a:r>
              <a:rPr lang="en-US" sz="1800" b="1" dirty="0">
                <a:latin typeface="Bell MT" panose="02020503060305020303" pitchFamily="18" charset="0"/>
              </a:rPr>
              <a:t>http://www.state.nj.us/education</a:t>
            </a:r>
            <a:r>
              <a:rPr lang="en-US" sz="2100" b="1" dirty="0">
                <a:latin typeface="Bell MT" panose="02020503060305020303" pitchFamily="18" charset="0"/>
              </a:rPr>
              <a:t>/</a:t>
            </a:r>
          </a:p>
        </p:txBody>
      </p:sp>
      <p:sp>
        <p:nvSpPr>
          <p:cNvPr id="36" name="TextBox 35"/>
          <p:cNvSpPr txBox="1"/>
          <p:nvPr userDrawn="1"/>
        </p:nvSpPr>
        <p:spPr>
          <a:xfrm>
            <a:off x="3340847" y="280354"/>
            <a:ext cx="2366097" cy="600164"/>
          </a:xfrm>
          <a:prstGeom prst="rect">
            <a:avLst/>
          </a:prstGeom>
          <a:noFill/>
        </p:spPr>
        <p:txBody>
          <a:bodyPr wrap="none" rtlCol="0">
            <a:spAutoFit/>
          </a:bodyPr>
          <a:lstStyle/>
          <a:p>
            <a:r>
              <a:rPr lang="en-US" sz="3300" b="1" dirty="0">
                <a:latin typeface="Bell MT" panose="02020503060305020303" pitchFamily="18" charset="0"/>
              </a:rPr>
              <a:t>Thank You!</a:t>
            </a:r>
            <a:endParaRPr lang="en-US" sz="3600" b="1" dirty="0">
              <a:latin typeface="Bell MT" panose="02020503060305020303" pitchFamily="18" charset="0"/>
            </a:endParaRPr>
          </a:p>
        </p:txBody>
      </p:sp>
      <p:pic>
        <p:nvPicPr>
          <p:cNvPr id="16" name="Picture 15">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23297" y="5289868"/>
            <a:ext cx="426963" cy="426963"/>
          </a:xfrm>
          <a:prstGeom prst="rect">
            <a:avLst/>
          </a:prstGeom>
        </p:spPr>
      </p:pic>
      <p:pic>
        <p:nvPicPr>
          <p:cNvPr id="17" name="Picture 16">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327107" y="5286419"/>
            <a:ext cx="440102" cy="440102"/>
          </a:xfrm>
          <a:prstGeom prst="rect">
            <a:avLst/>
          </a:prstGeom>
        </p:spPr>
      </p:pic>
      <p:pic>
        <p:nvPicPr>
          <p:cNvPr id="3" name="Picture 2"/>
          <p:cNvPicPr>
            <a:picLocks noChangeAspect="1"/>
          </p:cNvPicPr>
          <p:nvPr userDrawn="1"/>
        </p:nvPicPr>
        <p:blipFill>
          <a:blip r:embed="rId6"/>
          <a:stretch>
            <a:fillRect/>
          </a:stretch>
        </p:blipFill>
        <p:spPr>
          <a:xfrm>
            <a:off x="6730917" y="5226303"/>
            <a:ext cx="502090" cy="502090"/>
          </a:xfrm>
          <a:prstGeom prst="rect">
            <a:avLst/>
          </a:prstGeom>
        </p:spPr>
      </p:pic>
      <p:pic>
        <p:nvPicPr>
          <p:cNvPr id="19" name="Picture 18"/>
          <p:cNvPicPr>
            <a:picLocks noChangeAspect="1"/>
          </p:cNvPicPr>
          <p:nvPr userDrawn="1"/>
        </p:nvPicPr>
        <p:blipFill>
          <a:blip r:embed="rId7"/>
          <a:stretch>
            <a:fillRect/>
          </a:stretch>
        </p:blipFill>
        <p:spPr>
          <a:xfrm>
            <a:off x="73740" y="5869781"/>
            <a:ext cx="908383" cy="914479"/>
          </a:xfrm>
          <a:prstGeom prst="rect">
            <a:avLst/>
          </a:prstGeom>
        </p:spPr>
      </p:pic>
      <p:pic>
        <p:nvPicPr>
          <p:cNvPr id="2" name="Picture 1"/>
          <p:cNvPicPr>
            <a:picLocks noChangeAspect="1"/>
          </p:cNvPicPr>
          <p:nvPr userDrawn="1"/>
        </p:nvPicPr>
        <p:blipFill>
          <a:blip r:embed="rId8"/>
          <a:stretch>
            <a:fillRect/>
          </a:stretch>
        </p:blipFill>
        <p:spPr>
          <a:xfrm>
            <a:off x="6650735" y="0"/>
            <a:ext cx="2493265" cy="2043567"/>
          </a:xfrm>
          <a:prstGeom prst="rect">
            <a:avLst/>
          </a:prstGeom>
        </p:spPr>
      </p:pic>
      <p:pic>
        <p:nvPicPr>
          <p:cNvPr id="4" name="Picture 3"/>
          <p:cNvPicPr>
            <a:picLocks noChangeAspect="1"/>
          </p:cNvPicPr>
          <p:nvPr userDrawn="1"/>
        </p:nvPicPr>
        <p:blipFill>
          <a:blip r:embed="rId9"/>
          <a:stretch>
            <a:fillRect/>
          </a:stretch>
        </p:blipFill>
        <p:spPr>
          <a:xfrm>
            <a:off x="7931623" y="-76637"/>
            <a:ext cx="968516" cy="1698960"/>
          </a:xfrm>
          <a:prstGeom prst="rect">
            <a:avLst/>
          </a:prstGeom>
        </p:spPr>
      </p:pic>
    </p:spTree>
    <p:extLst>
      <p:ext uri="{BB962C8B-B14F-4D97-AF65-F5344CB8AC3E}">
        <p14:creationId xmlns:p14="http://schemas.microsoft.com/office/powerpoint/2010/main" val="53313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Page Layout">
    <p:spTree>
      <p:nvGrpSpPr>
        <p:cNvPr id="1" name=""/>
        <p:cNvGrpSpPr/>
        <p:nvPr/>
      </p:nvGrpSpPr>
      <p:grpSpPr>
        <a:xfrm>
          <a:off x="0" y="0"/>
          <a:ext cx="0" cy="0"/>
          <a:chOff x="0" y="0"/>
          <a:chExt cx="0" cy="0"/>
        </a:xfrm>
      </p:grpSpPr>
      <p:sp>
        <p:nvSpPr>
          <p:cNvPr id="22" name="Slide Number Placeholder 8"/>
          <p:cNvSpPr txBox="1">
            <a:spLocks/>
          </p:cNvSpPr>
          <p:nvPr userDrawn="1"/>
        </p:nvSpPr>
        <p:spPr>
          <a:xfrm>
            <a:off x="7086600" y="6577835"/>
            <a:ext cx="2057400" cy="294983"/>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D5C70A5-9411-4B11-A0DB-D49D3D849901}" type="slidenum">
              <a:rPr lang="en-US" sz="900" smtClean="0"/>
              <a:pPr/>
              <a:t>‹#›</a:t>
            </a:fld>
            <a:endParaRPr lang="en-US" sz="900" dirty="0"/>
          </a:p>
        </p:txBody>
      </p:sp>
      <p:sp>
        <p:nvSpPr>
          <p:cNvPr id="24" name="TextBox 23"/>
          <p:cNvSpPr txBox="1"/>
          <p:nvPr userDrawn="1"/>
        </p:nvSpPr>
        <p:spPr>
          <a:xfrm>
            <a:off x="1077246" y="5747069"/>
            <a:ext cx="2281394" cy="415498"/>
          </a:xfrm>
          <a:prstGeom prst="rect">
            <a:avLst/>
          </a:prstGeom>
          <a:noFill/>
        </p:spPr>
        <p:txBody>
          <a:bodyPr wrap="none" rtlCol="0">
            <a:spAutoFit/>
          </a:bodyPr>
          <a:lstStyle/>
          <a:p>
            <a:r>
              <a:rPr lang="en-US" sz="1050" dirty="0">
                <a:latin typeface="Bell MT" panose="02020503060305020303" pitchFamily="18" charset="0"/>
              </a:rPr>
              <a:t>New Jersey Department of Education </a:t>
            </a:r>
          </a:p>
          <a:p>
            <a:pPr algn="ctr"/>
            <a:r>
              <a:rPr lang="en-US" sz="1050" dirty="0">
                <a:latin typeface="Bell MT" panose="02020503060305020303" pitchFamily="18" charset="0"/>
              </a:rPr>
              <a:t>(@njdeptofed)</a:t>
            </a:r>
          </a:p>
        </p:txBody>
      </p:sp>
      <p:sp>
        <p:nvSpPr>
          <p:cNvPr id="26" name="TextBox 25"/>
          <p:cNvSpPr txBox="1"/>
          <p:nvPr userDrawn="1"/>
        </p:nvSpPr>
        <p:spPr>
          <a:xfrm>
            <a:off x="3880594" y="5807263"/>
            <a:ext cx="1350226" cy="253916"/>
          </a:xfrm>
          <a:prstGeom prst="rect">
            <a:avLst/>
          </a:prstGeom>
          <a:noFill/>
        </p:spPr>
        <p:txBody>
          <a:bodyPr wrap="square" rtlCol="0">
            <a:spAutoFit/>
          </a:bodyPr>
          <a:lstStyle/>
          <a:p>
            <a:pPr algn="ctr"/>
            <a:r>
              <a:rPr lang="en-US" sz="1050" dirty="0">
                <a:latin typeface="Bell MT" panose="02020503060305020303" pitchFamily="18" charset="0"/>
              </a:rPr>
              <a:t>@NewJerseyDOE</a:t>
            </a:r>
          </a:p>
        </p:txBody>
      </p:sp>
      <p:sp>
        <p:nvSpPr>
          <p:cNvPr id="28" name="TextBox 27"/>
          <p:cNvSpPr txBox="1"/>
          <p:nvPr userDrawn="1"/>
        </p:nvSpPr>
        <p:spPr>
          <a:xfrm>
            <a:off x="6384117" y="5807262"/>
            <a:ext cx="1128835" cy="253916"/>
          </a:xfrm>
          <a:prstGeom prst="rect">
            <a:avLst/>
          </a:prstGeom>
          <a:noFill/>
        </p:spPr>
        <p:txBody>
          <a:bodyPr wrap="none" rtlCol="0">
            <a:spAutoFit/>
          </a:bodyPr>
          <a:lstStyle/>
          <a:p>
            <a:pPr algn="ctr"/>
            <a:r>
              <a:rPr lang="en-US" sz="1050" dirty="0">
                <a:latin typeface="Bell MT" panose="02020503060305020303" pitchFamily="18" charset="0"/>
              </a:rPr>
              <a:t>@NewJerseyDoe</a:t>
            </a:r>
          </a:p>
        </p:txBody>
      </p:sp>
      <p:sp>
        <p:nvSpPr>
          <p:cNvPr id="29" name="TextBox 28"/>
          <p:cNvSpPr txBox="1"/>
          <p:nvPr userDrawn="1"/>
        </p:nvSpPr>
        <p:spPr>
          <a:xfrm>
            <a:off x="3873804" y="4428772"/>
            <a:ext cx="1443729" cy="415498"/>
          </a:xfrm>
          <a:prstGeom prst="rect">
            <a:avLst/>
          </a:prstGeom>
          <a:noFill/>
        </p:spPr>
        <p:txBody>
          <a:bodyPr wrap="none" rtlCol="0">
            <a:spAutoFit/>
          </a:bodyPr>
          <a:lstStyle/>
          <a:p>
            <a:r>
              <a:rPr lang="en-US" sz="2100" b="1" dirty="0">
                <a:latin typeface="Bell MT" panose="02020503060305020303" pitchFamily="18" charset="0"/>
              </a:rPr>
              <a:t>Follow Us!</a:t>
            </a:r>
          </a:p>
        </p:txBody>
      </p:sp>
      <p:sp>
        <p:nvSpPr>
          <p:cNvPr id="31" name="Text Placeholder 30"/>
          <p:cNvSpPr>
            <a:spLocks noGrp="1"/>
          </p:cNvSpPr>
          <p:nvPr>
            <p:ph type="body" sz="quarter" idx="13" hasCustomPrompt="1"/>
          </p:nvPr>
        </p:nvSpPr>
        <p:spPr>
          <a:xfrm>
            <a:off x="1806773" y="2506361"/>
            <a:ext cx="5530453" cy="1459617"/>
          </a:xfrm>
        </p:spPr>
        <p:txBody>
          <a:bodyPr>
            <a:normAutofit/>
          </a:bodyPr>
          <a:lstStyle>
            <a:lvl1pPr marL="0" indent="0" algn="ctr">
              <a:buNone/>
              <a:defRPr sz="1800" baseline="0"/>
            </a:lvl1pPr>
          </a:lstStyle>
          <a:p>
            <a:pPr lvl="0"/>
            <a:r>
              <a:rPr lang="en-US" dirty="0"/>
              <a:t>Department Contact Info</a:t>
            </a:r>
          </a:p>
          <a:p>
            <a:pPr lvl="0"/>
            <a:r>
              <a:rPr lang="en-US" dirty="0"/>
              <a:t>Phone Number:</a:t>
            </a:r>
          </a:p>
          <a:p>
            <a:pPr lvl="0"/>
            <a:r>
              <a:rPr lang="en-US" dirty="0"/>
              <a:t>Email: </a:t>
            </a:r>
          </a:p>
        </p:txBody>
      </p:sp>
      <p:sp>
        <p:nvSpPr>
          <p:cNvPr id="32" name="Slide Number Placeholder 31"/>
          <p:cNvSpPr>
            <a:spLocks noGrp="1"/>
          </p:cNvSpPr>
          <p:nvPr>
            <p:ph type="sldNum" sz="quarter" idx="14"/>
          </p:nvPr>
        </p:nvSpPr>
        <p:spPr>
          <a:xfrm>
            <a:off x="7086600" y="6577835"/>
            <a:ext cx="2057400" cy="365125"/>
          </a:xfrm>
          <a:prstGeom prst="rect">
            <a:avLst/>
          </a:prstGeom>
        </p:spPr>
        <p:txBody>
          <a:bodyPr/>
          <a:lstStyle/>
          <a:p>
            <a:pPr algn="r"/>
            <a:fld id="{CD5C70A5-9411-4B11-A0DB-D49D3D849901}" type="slidenum">
              <a:rPr lang="en-US" smtClean="0"/>
              <a:pPr algn="r"/>
              <a:t>‹#›</a:t>
            </a:fld>
            <a:endParaRPr lang="en-US" dirty="0"/>
          </a:p>
        </p:txBody>
      </p:sp>
      <p:sp>
        <p:nvSpPr>
          <p:cNvPr id="34" name="TextBox 33"/>
          <p:cNvSpPr txBox="1"/>
          <p:nvPr userDrawn="1"/>
        </p:nvSpPr>
        <p:spPr>
          <a:xfrm>
            <a:off x="2282754" y="1292970"/>
            <a:ext cx="4649158" cy="692497"/>
          </a:xfrm>
          <a:prstGeom prst="rect">
            <a:avLst/>
          </a:prstGeom>
          <a:noFill/>
        </p:spPr>
        <p:txBody>
          <a:bodyPr wrap="none" rtlCol="0">
            <a:spAutoFit/>
          </a:bodyPr>
          <a:lstStyle/>
          <a:p>
            <a:r>
              <a:rPr lang="en-US" sz="1800" b="0" dirty="0">
                <a:latin typeface="Bell MT" panose="02020503060305020303" pitchFamily="18" charset="0"/>
              </a:rPr>
              <a:t>New Jersey Department of Education Website</a:t>
            </a:r>
            <a:r>
              <a:rPr lang="en-US" sz="1800" b="1" dirty="0">
                <a:latin typeface="Bell MT" panose="02020503060305020303" pitchFamily="18" charset="0"/>
              </a:rPr>
              <a:t> </a:t>
            </a:r>
          </a:p>
          <a:p>
            <a:pPr algn="ctr"/>
            <a:r>
              <a:rPr lang="en-US" sz="1800" b="1" dirty="0">
                <a:latin typeface="Bell MT" panose="02020503060305020303" pitchFamily="18" charset="0"/>
              </a:rPr>
              <a:t>http://www.state.nj.us/education</a:t>
            </a:r>
            <a:r>
              <a:rPr lang="en-US" sz="2100" b="1" dirty="0">
                <a:latin typeface="Bell MT" panose="02020503060305020303" pitchFamily="18" charset="0"/>
              </a:rPr>
              <a:t>/</a:t>
            </a:r>
          </a:p>
        </p:txBody>
      </p:sp>
      <p:sp>
        <p:nvSpPr>
          <p:cNvPr id="36" name="TextBox 35"/>
          <p:cNvSpPr txBox="1"/>
          <p:nvPr userDrawn="1"/>
        </p:nvSpPr>
        <p:spPr>
          <a:xfrm>
            <a:off x="3340847" y="280354"/>
            <a:ext cx="2366097" cy="600164"/>
          </a:xfrm>
          <a:prstGeom prst="rect">
            <a:avLst/>
          </a:prstGeom>
          <a:noFill/>
        </p:spPr>
        <p:txBody>
          <a:bodyPr wrap="none" rtlCol="0">
            <a:spAutoFit/>
          </a:bodyPr>
          <a:lstStyle/>
          <a:p>
            <a:r>
              <a:rPr lang="en-US" sz="3300" b="1" dirty="0">
                <a:latin typeface="Bell MT" panose="02020503060305020303" pitchFamily="18" charset="0"/>
              </a:rPr>
              <a:t>Thank You!</a:t>
            </a:r>
            <a:endParaRPr lang="en-US" sz="3600" b="1" dirty="0">
              <a:latin typeface="Bell MT" panose="02020503060305020303" pitchFamily="18" charset="0"/>
            </a:endParaRPr>
          </a:p>
        </p:txBody>
      </p:sp>
      <p:pic>
        <p:nvPicPr>
          <p:cNvPr id="16" name="Picture 15">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23297" y="5289868"/>
            <a:ext cx="426963" cy="426963"/>
          </a:xfrm>
          <a:prstGeom prst="rect">
            <a:avLst/>
          </a:prstGeom>
        </p:spPr>
      </p:pic>
      <p:pic>
        <p:nvPicPr>
          <p:cNvPr id="17" name="Picture 16">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327107" y="5286419"/>
            <a:ext cx="440102" cy="440102"/>
          </a:xfrm>
          <a:prstGeom prst="rect">
            <a:avLst/>
          </a:prstGeom>
        </p:spPr>
      </p:pic>
      <p:pic>
        <p:nvPicPr>
          <p:cNvPr id="3" name="Picture 2"/>
          <p:cNvPicPr>
            <a:picLocks noChangeAspect="1"/>
          </p:cNvPicPr>
          <p:nvPr userDrawn="1"/>
        </p:nvPicPr>
        <p:blipFill>
          <a:blip r:embed="rId6"/>
          <a:stretch>
            <a:fillRect/>
          </a:stretch>
        </p:blipFill>
        <p:spPr>
          <a:xfrm>
            <a:off x="6730917" y="5226303"/>
            <a:ext cx="502090" cy="502090"/>
          </a:xfrm>
          <a:prstGeom prst="rect">
            <a:avLst/>
          </a:prstGeom>
        </p:spPr>
      </p:pic>
      <p:pic>
        <p:nvPicPr>
          <p:cNvPr id="19" name="Picture 18"/>
          <p:cNvPicPr>
            <a:picLocks noChangeAspect="1"/>
          </p:cNvPicPr>
          <p:nvPr userDrawn="1"/>
        </p:nvPicPr>
        <p:blipFill>
          <a:blip r:embed="rId7"/>
          <a:stretch>
            <a:fillRect/>
          </a:stretch>
        </p:blipFill>
        <p:spPr>
          <a:xfrm>
            <a:off x="73740" y="5869781"/>
            <a:ext cx="908383" cy="914479"/>
          </a:xfrm>
          <a:prstGeom prst="rect">
            <a:avLst/>
          </a:prstGeom>
        </p:spPr>
      </p:pic>
    </p:spTree>
    <p:extLst>
      <p:ext uri="{BB962C8B-B14F-4D97-AF65-F5344CB8AC3E}">
        <p14:creationId xmlns:p14="http://schemas.microsoft.com/office/powerpoint/2010/main" val="199882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ell MT" panose="02020503060305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Bell MT" panose="02020503060305020303" pitchFamily="18" charset="0"/>
              </a:defRPr>
            </a:lvl1pPr>
            <a:lvl2pPr>
              <a:defRPr>
                <a:latin typeface="Bell MT" panose="02020503060305020303" pitchFamily="18" charset="0"/>
              </a:defRPr>
            </a:lvl2pPr>
            <a:lvl3pPr>
              <a:defRPr>
                <a:latin typeface="Bell MT" panose="02020503060305020303" pitchFamily="18" charset="0"/>
              </a:defRPr>
            </a:lvl3pPr>
            <a:lvl4pPr>
              <a:defRPr>
                <a:latin typeface="Bell MT" panose="02020503060305020303" pitchFamily="18" charset="0"/>
              </a:defRPr>
            </a:lvl4pPr>
            <a:lvl5pPr>
              <a:defRPr>
                <a:latin typeface="Bell MT" panose="02020503060305020303"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3028950" y="6589761"/>
            <a:ext cx="3086100" cy="263430"/>
          </a:xfrm>
          <a:prstGeom prst="rect">
            <a:avLst/>
          </a:prstGeom>
        </p:spPr>
        <p:txBody>
          <a:bodyPr/>
          <a:lstStyle>
            <a:lvl1pPr>
              <a:defRPr>
                <a:latin typeface="Bell MT" panose="02020503060305020303" pitchFamily="18" charset="0"/>
              </a:defRPr>
            </a:lvl1pPr>
          </a:lstStyle>
          <a:p>
            <a:endParaRPr lang="en-US" dirty="0"/>
          </a:p>
        </p:txBody>
      </p:sp>
      <p:sp>
        <p:nvSpPr>
          <p:cNvPr id="6" name="Slide Number Placeholder 5"/>
          <p:cNvSpPr>
            <a:spLocks noGrp="1"/>
          </p:cNvSpPr>
          <p:nvPr>
            <p:ph type="sldNum" sz="quarter" idx="12"/>
          </p:nvPr>
        </p:nvSpPr>
        <p:spPr>
          <a:xfrm>
            <a:off x="6939498" y="6538913"/>
            <a:ext cx="2057400" cy="365125"/>
          </a:xfrm>
          <a:prstGeom prst="rect">
            <a:avLst/>
          </a:prstGeom>
        </p:spPr>
        <p:txBody>
          <a:bodyPr/>
          <a:lstStyle>
            <a:lvl1pPr algn="r">
              <a:defRPr>
                <a:latin typeface="Bell MT" panose="02020503060305020303" pitchFamily="18" charset="0"/>
              </a:defRPr>
            </a:lvl1pPr>
          </a:lstStyle>
          <a:p>
            <a:fld id="{78C924E4-27BB-4241-B10A-A37B9DB4B77C}" type="slidenum">
              <a:rPr lang="en-US" smtClean="0"/>
              <a:pPr/>
              <a:t>‹#›</a:t>
            </a:fld>
            <a:endParaRPr lang="en-US" dirty="0"/>
          </a:p>
        </p:txBody>
      </p:sp>
      <p:pic>
        <p:nvPicPr>
          <p:cNvPr id="10" name="Picture 9"/>
          <p:cNvPicPr>
            <a:picLocks noChangeAspect="1"/>
          </p:cNvPicPr>
          <p:nvPr userDrawn="1"/>
        </p:nvPicPr>
        <p:blipFill>
          <a:blip r:embed="rId2"/>
          <a:stretch>
            <a:fillRect/>
          </a:stretch>
        </p:blipFill>
        <p:spPr>
          <a:xfrm>
            <a:off x="73740" y="5869781"/>
            <a:ext cx="908383" cy="914479"/>
          </a:xfrm>
          <a:prstGeom prst="rect">
            <a:avLst/>
          </a:prstGeom>
        </p:spPr>
      </p:pic>
      <p:pic>
        <p:nvPicPr>
          <p:cNvPr id="11" name="Picture 10"/>
          <p:cNvPicPr>
            <a:picLocks noChangeAspect="1"/>
          </p:cNvPicPr>
          <p:nvPr userDrawn="1"/>
        </p:nvPicPr>
        <p:blipFill>
          <a:blip r:embed="rId3"/>
          <a:stretch>
            <a:fillRect/>
          </a:stretch>
        </p:blipFill>
        <p:spPr>
          <a:xfrm>
            <a:off x="6650735" y="0"/>
            <a:ext cx="2493265" cy="2043567"/>
          </a:xfrm>
          <a:prstGeom prst="rect">
            <a:avLst/>
          </a:prstGeom>
        </p:spPr>
      </p:pic>
      <p:pic>
        <p:nvPicPr>
          <p:cNvPr id="12" name="Picture 11"/>
          <p:cNvPicPr>
            <a:picLocks noChangeAspect="1"/>
          </p:cNvPicPr>
          <p:nvPr userDrawn="1"/>
        </p:nvPicPr>
        <p:blipFill>
          <a:blip r:embed="rId4"/>
          <a:stretch>
            <a:fillRect/>
          </a:stretch>
        </p:blipFill>
        <p:spPr>
          <a:xfrm>
            <a:off x="7931623" y="-76637"/>
            <a:ext cx="968516" cy="1698960"/>
          </a:xfrm>
          <a:prstGeom prst="rect">
            <a:avLst/>
          </a:prstGeom>
        </p:spPr>
      </p:pic>
    </p:spTree>
    <p:extLst>
      <p:ext uri="{BB962C8B-B14F-4D97-AF65-F5344CB8AC3E}">
        <p14:creationId xmlns:p14="http://schemas.microsoft.com/office/powerpoint/2010/main" val="1338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ell MT" panose="02020503060305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Bell MT" panose="02020503060305020303" pitchFamily="18" charset="0"/>
              </a:defRPr>
            </a:lvl1pPr>
            <a:lvl2pPr>
              <a:defRPr>
                <a:latin typeface="Bell MT" panose="02020503060305020303" pitchFamily="18" charset="0"/>
              </a:defRPr>
            </a:lvl2pPr>
            <a:lvl3pPr>
              <a:defRPr>
                <a:latin typeface="Bell MT" panose="02020503060305020303" pitchFamily="18" charset="0"/>
              </a:defRPr>
            </a:lvl3pPr>
            <a:lvl4pPr>
              <a:defRPr>
                <a:latin typeface="Bell MT" panose="02020503060305020303" pitchFamily="18" charset="0"/>
              </a:defRPr>
            </a:lvl4pPr>
            <a:lvl5pPr>
              <a:defRPr>
                <a:latin typeface="Bell MT" panose="02020503060305020303"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3028950" y="6589761"/>
            <a:ext cx="3086100" cy="263430"/>
          </a:xfrm>
          <a:prstGeom prst="rect">
            <a:avLst/>
          </a:prstGeom>
        </p:spPr>
        <p:txBody>
          <a:bodyPr/>
          <a:lstStyle>
            <a:lvl1pPr>
              <a:defRPr>
                <a:latin typeface="Bell MT" panose="02020503060305020303" pitchFamily="18" charset="0"/>
              </a:defRPr>
            </a:lvl1pPr>
          </a:lstStyle>
          <a:p>
            <a:endParaRPr lang="en-US" dirty="0"/>
          </a:p>
        </p:txBody>
      </p:sp>
      <p:sp>
        <p:nvSpPr>
          <p:cNvPr id="6" name="Slide Number Placeholder 5"/>
          <p:cNvSpPr>
            <a:spLocks noGrp="1"/>
          </p:cNvSpPr>
          <p:nvPr>
            <p:ph type="sldNum" sz="quarter" idx="12"/>
          </p:nvPr>
        </p:nvSpPr>
        <p:spPr>
          <a:xfrm>
            <a:off x="6939498" y="6538913"/>
            <a:ext cx="2057400" cy="365125"/>
          </a:xfrm>
          <a:prstGeom prst="rect">
            <a:avLst/>
          </a:prstGeom>
        </p:spPr>
        <p:txBody>
          <a:bodyPr/>
          <a:lstStyle>
            <a:lvl1pPr algn="r">
              <a:defRPr>
                <a:latin typeface="Bell MT" panose="02020503060305020303" pitchFamily="18" charset="0"/>
              </a:defRPr>
            </a:lvl1pPr>
          </a:lstStyle>
          <a:p>
            <a:fld id="{78C924E4-27BB-4241-B10A-A37B9DB4B77C}" type="slidenum">
              <a:rPr lang="en-US" smtClean="0"/>
              <a:pPr/>
              <a:t>‹#›</a:t>
            </a:fld>
            <a:endParaRPr lang="en-US" dirty="0"/>
          </a:p>
        </p:txBody>
      </p:sp>
      <p:pic>
        <p:nvPicPr>
          <p:cNvPr id="10" name="Picture 9"/>
          <p:cNvPicPr>
            <a:picLocks noChangeAspect="1"/>
          </p:cNvPicPr>
          <p:nvPr userDrawn="1"/>
        </p:nvPicPr>
        <p:blipFill>
          <a:blip r:embed="rId2"/>
          <a:stretch>
            <a:fillRect/>
          </a:stretch>
        </p:blipFill>
        <p:spPr>
          <a:xfrm>
            <a:off x="73740" y="5869781"/>
            <a:ext cx="908383" cy="914479"/>
          </a:xfrm>
          <a:prstGeom prst="rect">
            <a:avLst/>
          </a:prstGeom>
        </p:spPr>
      </p:pic>
    </p:spTree>
    <p:extLst>
      <p:ext uri="{BB962C8B-B14F-4D97-AF65-F5344CB8AC3E}">
        <p14:creationId xmlns:p14="http://schemas.microsoft.com/office/powerpoint/2010/main" val="3515593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3028950" y="6539729"/>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86600" y="6539729"/>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13" name="Picture 12"/>
          <p:cNvPicPr>
            <a:picLocks noChangeAspect="1"/>
          </p:cNvPicPr>
          <p:nvPr userDrawn="1"/>
        </p:nvPicPr>
        <p:blipFill>
          <a:blip r:embed="rId2"/>
          <a:stretch>
            <a:fillRect/>
          </a:stretch>
        </p:blipFill>
        <p:spPr>
          <a:xfrm>
            <a:off x="73740" y="5869781"/>
            <a:ext cx="908383" cy="914479"/>
          </a:xfrm>
          <a:prstGeom prst="rect">
            <a:avLst/>
          </a:prstGeom>
        </p:spPr>
      </p:pic>
      <p:pic>
        <p:nvPicPr>
          <p:cNvPr id="14" name="Picture 13"/>
          <p:cNvPicPr>
            <a:picLocks noChangeAspect="1"/>
          </p:cNvPicPr>
          <p:nvPr userDrawn="1"/>
        </p:nvPicPr>
        <p:blipFill>
          <a:blip r:embed="rId3"/>
          <a:stretch>
            <a:fillRect/>
          </a:stretch>
        </p:blipFill>
        <p:spPr>
          <a:xfrm>
            <a:off x="6650735" y="0"/>
            <a:ext cx="2493265" cy="2043567"/>
          </a:xfrm>
          <a:prstGeom prst="rect">
            <a:avLst/>
          </a:prstGeom>
        </p:spPr>
      </p:pic>
      <p:pic>
        <p:nvPicPr>
          <p:cNvPr id="15" name="Picture 14"/>
          <p:cNvPicPr>
            <a:picLocks noChangeAspect="1"/>
          </p:cNvPicPr>
          <p:nvPr userDrawn="1"/>
        </p:nvPicPr>
        <p:blipFill>
          <a:blip r:embed="rId4"/>
          <a:stretch>
            <a:fillRect/>
          </a:stretch>
        </p:blipFill>
        <p:spPr>
          <a:xfrm>
            <a:off x="7931623" y="-76637"/>
            <a:ext cx="968516" cy="1698960"/>
          </a:xfrm>
          <a:prstGeom prst="rect">
            <a:avLst/>
          </a:prstGeom>
        </p:spPr>
      </p:pic>
    </p:spTree>
    <p:extLst>
      <p:ext uri="{BB962C8B-B14F-4D97-AF65-F5344CB8AC3E}">
        <p14:creationId xmlns:p14="http://schemas.microsoft.com/office/powerpoint/2010/main" val="2973325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3028950" y="6539729"/>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86600" y="6539729"/>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13" name="Picture 12"/>
          <p:cNvPicPr>
            <a:picLocks noChangeAspect="1"/>
          </p:cNvPicPr>
          <p:nvPr userDrawn="1"/>
        </p:nvPicPr>
        <p:blipFill>
          <a:blip r:embed="rId2"/>
          <a:stretch>
            <a:fillRect/>
          </a:stretch>
        </p:blipFill>
        <p:spPr>
          <a:xfrm>
            <a:off x="73740" y="5869781"/>
            <a:ext cx="908383" cy="914479"/>
          </a:xfrm>
          <a:prstGeom prst="rect">
            <a:avLst/>
          </a:prstGeom>
        </p:spPr>
      </p:pic>
    </p:spTree>
    <p:extLst>
      <p:ext uri="{BB962C8B-B14F-4D97-AF65-F5344CB8AC3E}">
        <p14:creationId xmlns:p14="http://schemas.microsoft.com/office/powerpoint/2010/main" val="4241201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pic>
        <p:nvPicPr>
          <p:cNvPr id="6" name="Picture 5"/>
          <p:cNvPicPr>
            <a:picLocks noChangeAspect="1"/>
          </p:cNvPicPr>
          <p:nvPr userDrawn="1"/>
        </p:nvPicPr>
        <p:blipFill>
          <a:blip r:embed="rId2"/>
          <a:stretch>
            <a:fillRect/>
          </a:stretch>
        </p:blipFill>
        <p:spPr>
          <a:xfrm>
            <a:off x="73740" y="5869781"/>
            <a:ext cx="908383" cy="914479"/>
          </a:xfrm>
          <a:prstGeom prst="rect">
            <a:avLst/>
          </a:prstGeom>
        </p:spPr>
      </p:pic>
      <p:pic>
        <p:nvPicPr>
          <p:cNvPr id="7" name="Picture 6"/>
          <p:cNvPicPr>
            <a:picLocks noChangeAspect="1"/>
          </p:cNvPicPr>
          <p:nvPr userDrawn="1"/>
        </p:nvPicPr>
        <p:blipFill>
          <a:blip r:embed="rId3"/>
          <a:stretch>
            <a:fillRect/>
          </a:stretch>
        </p:blipFill>
        <p:spPr>
          <a:xfrm>
            <a:off x="6650735" y="0"/>
            <a:ext cx="2493265" cy="2043567"/>
          </a:xfrm>
          <a:prstGeom prst="rect">
            <a:avLst/>
          </a:prstGeom>
        </p:spPr>
      </p:pic>
      <p:pic>
        <p:nvPicPr>
          <p:cNvPr id="8" name="Picture 7"/>
          <p:cNvPicPr>
            <a:picLocks noChangeAspect="1"/>
          </p:cNvPicPr>
          <p:nvPr userDrawn="1"/>
        </p:nvPicPr>
        <p:blipFill>
          <a:blip r:embed="rId4"/>
          <a:stretch>
            <a:fillRect/>
          </a:stretch>
        </p:blipFill>
        <p:spPr>
          <a:xfrm>
            <a:off x="7931623" y="-76637"/>
            <a:ext cx="968516" cy="1698960"/>
          </a:xfrm>
          <a:prstGeom prst="rect">
            <a:avLst/>
          </a:prstGeom>
        </p:spPr>
      </p:pic>
    </p:spTree>
    <p:extLst>
      <p:ext uri="{BB962C8B-B14F-4D97-AF65-F5344CB8AC3E}">
        <p14:creationId xmlns:p14="http://schemas.microsoft.com/office/powerpoint/2010/main" val="2784338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pic>
        <p:nvPicPr>
          <p:cNvPr id="6" name="Picture 5"/>
          <p:cNvPicPr>
            <a:picLocks noChangeAspect="1"/>
          </p:cNvPicPr>
          <p:nvPr userDrawn="1"/>
        </p:nvPicPr>
        <p:blipFill>
          <a:blip r:embed="rId2"/>
          <a:stretch>
            <a:fillRect/>
          </a:stretch>
        </p:blipFill>
        <p:spPr>
          <a:xfrm>
            <a:off x="73740" y="5869781"/>
            <a:ext cx="908383" cy="914479"/>
          </a:xfrm>
          <a:prstGeom prst="rect">
            <a:avLst/>
          </a:prstGeom>
        </p:spPr>
      </p:pic>
    </p:spTree>
    <p:extLst>
      <p:ext uri="{BB962C8B-B14F-4D97-AF65-F5344CB8AC3E}">
        <p14:creationId xmlns:p14="http://schemas.microsoft.com/office/powerpoint/2010/main" val="2304714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Watermar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6538913"/>
            <a:ext cx="30861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7086600" y="6538913"/>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sp>
        <p:nvSpPr>
          <p:cNvPr id="5" name="Oval 4"/>
          <p:cNvSpPr/>
          <p:nvPr userDrawn="1"/>
        </p:nvSpPr>
        <p:spPr>
          <a:xfrm>
            <a:off x="2282005" y="1027907"/>
            <a:ext cx="4637139" cy="4759840"/>
          </a:xfrm>
          <a:prstGeom prst="ellipse">
            <a:avLst/>
          </a:prstGeom>
          <a:blipFill dpi="0" rotWithShape="1">
            <a:blip r:embed="rId2">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itle 5"/>
          <p:cNvSpPr>
            <a:spLocks noGrp="1"/>
          </p:cNvSpPr>
          <p:nvPr>
            <p:ph type="title"/>
          </p:nvPr>
        </p:nvSpPr>
        <p:spPr/>
        <p:txBody>
          <a:bodyPr/>
          <a:lstStyle/>
          <a:p>
            <a:r>
              <a:rPr lang="en-US" dirty="0"/>
              <a:t>Click to edit Master title style</a:t>
            </a:r>
          </a:p>
        </p:txBody>
      </p:sp>
      <p:sp>
        <p:nvSpPr>
          <p:cNvPr id="8" name="Text Placeholder 7"/>
          <p:cNvSpPr>
            <a:spLocks noGrp="1"/>
          </p:cNvSpPr>
          <p:nvPr>
            <p:ph type="body" sz="quarter" idx="13" hasCustomPrompt="1"/>
          </p:nvPr>
        </p:nvSpPr>
        <p:spPr>
          <a:xfrm>
            <a:off x="685800" y="1922463"/>
            <a:ext cx="7829550" cy="3886200"/>
          </a:xfrm>
        </p:spPr>
        <p:txBody>
          <a:bodyPr/>
          <a:lstStyle>
            <a:lvl1pPr>
              <a:defRPr baseline="0"/>
            </a:lvl1pPr>
          </a:lstStyle>
          <a:p>
            <a:pPr lvl="0"/>
            <a:r>
              <a:rPr lang="en-US" dirty="0"/>
              <a:t>Department Seal Watermark </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3"/>
          <a:stretch>
            <a:fillRect/>
          </a:stretch>
        </p:blipFill>
        <p:spPr>
          <a:xfrm>
            <a:off x="6650735" y="0"/>
            <a:ext cx="2493265" cy="2043567"/>
          </a:xfrm>
          <a:prstGeom prst="rect">
            <a:avLst/>
          </a:prstGeom>
        </p:spPr>
      </p:pic>
      <p:pic>
        <p:nvPicPr>
          <p:cNvPr id="12" name="Picture 11"/>
          <p:cNvPicPr>
            <a:picLocks noChangeAspect="1"/>
          </p:cNvPicPr>
          <p:nvPr userDrawn="1"/>
        </p:nvPicPr>
        <p:blipFill>
          <a:blip r:embed="rId4"/>
          <a:stretch>
            <a:fillRect/>
          </a:stretch>
        </p:blipFill>
        <p:spPr>
          <a:xfrm>
            <a:off x="7931623" y="-76637"/>
            <a:ext cx="968516" cy="1698960"/>
          </a:xfrm>
          <a:prstGeom prst="rect">
            <a:avLst/>
          </a:prstGeom>
        </p:spPr>
      </p:pic>
    </p:spTree>
    <p:extLst>
      <p:ext uri="{BB962C8B-B14F-4D97-AF65-F5344CB8AC3E}">
        <p14:creationId xmlns:p14="http://schemas.microsoft.com/office/powerpoint/2010/main" val="2868305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atermar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6538913"/>
            <a:ext cx="30861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7086600" y="6538913"/>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sp>
        <p:nvSpPr>
          <p:cNvPr id="5" name="Oval 4"/>
          <p:cNvSpPr/>
          <p:nvPr userDrawn="1"/>
        </p:nvSpPr>
        <p:spPr>
          <a:xfrm>
            <a:off x="2282005" y="1027907"/>
            <a:ext cx="4637139" cy="4759840"/>
          </a:xfrm>
          <a:prstGeom prst="ellipse">
            <a:avLst/>
          </a:prstGeom>
          <a:blipFill dpi="0" rotWithShape="1">
            <a:blip r:embed="rId2">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itle 5"/>
          <p:cNvSpPr>
            <a:spLocks noGrp="1"/>
          </p:cNvSpPr>
          <p:nvPr>
            <p:ph type="title"/>
          </p:nvPr>
        </p:nvSpPr>
        <p:spPr/>
        <p:txBody>
          <a:bodyPr/>
          <a:lstStyle/>
          <a:p>
            <a:r>
              <a:rPr lang="en-US" dirty="0"/>
              <a:t>Click to edit Master title style</a:t>
            </a:r>
          </a:p>
        </p:txBody>
      </p:sp>
      <p:sp>
        <p:nvSpPr>
          <p:cNvPr id="8" name="Text Placeholder 7"/>
          <p:cNvSpPr>
            <a:spLocks noGrp="1"/>
          </p:cNvSpPr>
          <p:nvPr>
            <p:ph type="body" sz="quarter" idx="13" hasCustomPrompt="1"/>
          </p:nvPr>
        </p:nvSpPr>
        <p:spPr>
          <a:xfrm>
            <a:off x="685800" y="1922463"/>
            <a:ext cx="7829550" cy="3886200"/>
          </a:xfrm>
        </p:spPr>
        <p:txBody>
          <a:bodyPr/>
          <a:lstStyle>
            <a:lvl1pPr>
              <a:defRPr baseline="0"/>
            </a:lvl1pPr>
          </a:lstStyle>
          <a:p>
            <a:pPr lvl="0"/>
            <a:r>
              <a:rPr lang="en-US" dirty="0"/>
              <a:t>Department Seal Watermark </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108938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0"/>
            <a:ext cx="9144000" cy="309467"/>
          </a:xfrm>
          <a:prstGeom prst="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6577834"/>
            <a:ext cx="9144000" cy="280166"/>
          </a:xfrm>
          <a:prstGeom prst="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5">
                  <a:lumMod val="50000"/>
                </a:schemeClr>
              </a:solidFill>
              <a:latin typeface="Bell MT" panose="02020503060305020303" pitchFamily="18" charset="0"/>
            </a:endParaRPr>
          </a:p>
        </p:txBody>
      </p:sp>
    </p:spTree>
    <p:extLst>
      <p:ext uri="{BB962C8B-B14F-4D97-AF65-F5344CB8AC3E}">
        <p14:creationId xmlns:p14="http://schemas.microsoft.com/office/powerpoint/2010/main" val="933879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74" r:id="rId4"/>
    <p:sldLayoutId id="2147483675" r:id="rId5"/>
    <p:sldLayoutId id="2147483676" r:id="rId6"/>
    <p:sldLayoutId id="2147483667" r:id="rId7"/>
    <p:sldLayoutId id="2147483678" r:id="rId8"/>
    <p:sldLayoutId id="2147483677" r:id="rId9"/>
    <p:sldLayoutId id="2147483680" r:id="rId10"/>
    <p:sldLayoutId id="2147483679" r:id="rId11"/>
    <p:sldLayoutId id="2147483681" r:id="rId12"/>
    <p:sldLayoutId id="2147483682" r:id="rId13"/>
    <p:sldLayoutId id="2147483683" r:id="rId14"/>
    <p:sldLayoutId id="2147483684" r:id="rId15"/>
    <p:sldLayoutId id="2147483685" r:id="rId16"/>
    <p:sldLayoutId id="2147483672" r:id="rId17"/>
  </p:sldLayoutIdLst>
  <p:txStyles>
    <p:titleStyle>
      <a:lvl1pPr algn="l" defTabSz="914400" rtl="0" eaLnBrk="1" latinLnBrk="0" hangingPunct="1">
        <a:lnSpc>
          <a:spcPct val="90000"/>
        </a:lnSpc>
        <a:spcBef>
          <a:spcPct val="0"/>
        </a:spcBef>
        <a:buNone/>
        <a:defRPr sz="4400" kern="1200">
          <a:solidFill>
            <a:schemeClr val="tx1"/>
          </a:solidFill>
          <a:latin typeface="Bell MT" panose="020205030603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ell MT" panose="020205030603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ell MT" panose="020205030603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ell MT" panose="020205030603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ll MT" panose="020205030603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ll MT" panose="020205030603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urveymonkey.com/r/VKNTTRC" TargetMode="External"/><Relationship Id="rId3" Type="http://schemas.openxmlformats.org/officeDocument/2006/relationships/hyperlink" Target="mailto:reportcard@doe.nj.gov"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3" Type="http://schemas.openxmlformats.org/officeDocument/2006/relationships/hyperlink" Target="https://www2.ed.gov/about/offices/list/ocr/docs/qa-title-vi-201812.pdf" TargetMode="External"/><Relationship Id="rId4" Type="http://schemas.openxmlformats.org/officeDocument/2006/relationships/hyperlink" Target="https://urldefense.proofpoint.com/v2/url?u=https-3A__www2.ed.gov_documents_school-2Dsafety_school-2Dsafety-2Dreport.pdf-3Futm-5Fcontent-3D-26utm-5Fmedium-3Demail-26utm-5Fname-3D-26utm-5Fsource-3Dgovdelivery-26utm-5Fterm-3D&amp;d=DwMFaQ&amp;c=4BTEw-1msHjOY4ITcFLmDM6JB8x6ZgbU2J24IH0HZLU&amp;r=k51DOcly2vvtMx5WLwFqdUnKJ4t_Kr2IjOtk5vsxsf8&amp;m=c7Tr2YkPX_NQMhUAX5PN6vhW57-bKn_dBCkzKBCit1s&amp;s=kkqjxjNEy3YGl_uRWidQvT683zw6YMcWsahzR5nC_8s&amp;e=" TargetMode="External"/><Relationship Id="rId5" Type="http://schemas.openxmlformats.org/officeDocument/2006/relationships/hyperlink" Target="https://urldefense.proofpoint.com/v2/url?u=https-3A__www.ed.gov_news_press-2Dreleases_federal-2Dcommission-2Dschool-2Dsafety-2Dreleases-2Dcomprehensive-2Dresource-2Dguide-2Dkeeping-2Dstudents-2Dteachers-2Dsafe-2Dschool&amp;d=DwMFaQ&amp;c=4BTEw-1msHjOY4ITcFLmDM6JB8x6ZgbU2J24IH0HZLU&amp;r=k51DOcly2vvtMx5WLwFqdUnKJ4t_Kr2IjOtk5vsxsf8&amp;m=c7Tr2YkPX_NQMhUAX5PN6vhW57-bKn_dBCkzKBCit1s&amp;s=v08tuR20wxh1GqS0wHNvx7uL-uNBedX0mqsarZOYKR4&amp;e=" TargetMode="External"/><Relationship Id="rId6" Type="http://schemas.openxmlformats.org/officeDocument/2006/relationships/hyperlink" Target="https://urldefense.proofpoint.com/v2/url?u=https-3A__www.federalregister.gov_documents_2018_11_29_2018-2D25314_nondiscrimination-2Don-2Dthe-2Dbasis-2Dof-2Dsex-2Din-2Deducation-2Dprograms-2Dor-2Dactivities-2Dreceiving-2Dfederal&amp;d=DwMFaQ&amp;c=4BTEw-1msHjOY4ITcFLmDM6JB8x6ZgbU2J24IH0HZLU&amp;r=k51DOcly2vvtMx5WLwFqdUnKJ4t_Kr2IjOtk5vsxsf8&amp;m=G1Htd_Nccnv2H8U97_Sr5IshQi3kA-L6mTVnt0ZEwjA&amp;s=P3TzUITVry7ESK5np1r4U_-sY6JdKlREMxJrV4dOWTg&amp;e=" TargetMode="External"/><Relationship Id="rId7" Type="http://schemas.openxmlformats.org/officeDocument/2006/relationships/hyperlink" Target="https://urldefense.proofpoint.com/v2/url?u=https-3A__www.federalregister.gov_documents_2018_10_24_2018-2D23141_agency-2Dinformation-2Dcollection-2Dactivities-2Dcomment-2Drequest-2Dcarl-2Dd-2Dperkins-2Dcareer-2Dand-2Dtechnical&amp;d=DwMFaQ&amp;c=4BTEw-1msHjOY4ITcFLmDM6JB8x6ZgbU2J24IH0HZLU&amp;r=k51DOcly2vvtMx5WLwFqdUnKJ4t_Kr2IjOtk5vsxsf8&amp;m=hThLlCrwy1MemiwoMiYwtWYdWuMhKndkPAWs0tpBL58&amp;s=7XJVdUS-555loXE8X8MV-gKq2w5hjhGUgUWQyPU0ZKg&amp;e=" TargetMode="External"/><Relationship Id="rId1" Type="http://schemas.openxmlformats.org/officeDocument/2006/relationships/slideLayout" Target="../slideLayouts/slideLayout2.xml"/><Relationship Id="rId2" Type="http://schemas.openxmlformats.org/officeDocument/2006/relationships/hyperlink" Target="https://www.ed.gov/news/press-releases/secretary-devos-supplement-not-supplant-proposal-helps-promote-effective-spending-flexibility"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mailto:Title1Redirect@doe.nj.gov" TargetMode="External"/><Relationship Id="rId4" Type="http://schemas.openxmlformats.org/officeDocument/2006/relationships/hyperlink" Target="mailto:Innovation@doe.nj.gov" TargetMode="External"/><Relationship Id="rId5" Type="http://schemas.openxmlformats.org/officeDocument/2006/relationships/hyperlink" Target="mailto:Anthony.Wright@doe.nj.gov" TargetMode="External"/><Relationship Id="rId6"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957554" y="3593988"/>
            <a:ext cx="6553589" cy="1994011"/>
          </a:xfrm>
        </p:spPr>
        <p:txBody>
          <a:bodyPr>
            <a:normAutofit fontScale="62500" lnSpcReduction="20000"/>
          </a:bodyPr>
          <a:lstStyle/>
          <a:p>
            <a:r>
              <a:rPr lang="en-US" dirty="0" smtClean="0"/>
              <a:t>New Jersey Association of Federal Program Administrators(NJAFPA)</a:t>
            </a:r>
            <a:endParaRPr lang="en-US" dirty="0"/>
          </a:p>
          <a:p>
            <a:r>
              <a:rPr lang="en-US" dirty="0" smtClean="0"/>
              <a:t>General Membership Meeting</a:t>
            </a:r>
            <a:endParaRPr lang="en-US" dirty="0"/>
          </a:p>
          <a:p>
            <a:r>
              <a:rPr lang="en-US" dirty="0" smtClean="0">
                <a:cs typeface="Arial" panose="020B0604020202020204" pitchFamily="34" charset="0"/>
              </a:rPr>
              <a:t>Friday, March 1, 2019 </a:t>
            </a:r>
            <a:endParaRPr lang="en-US" dirty="0">
              <a:cs typeface="Arial" panose="020B0604020202020204" pitchFamily="34" charset="0"/>
            </a:endParaRPr>
          </a:p>
          <a:p>
            <a:r>
              <a:rPr lang="en-US" dirty="0" smtClean="0">
                <a:cs typeface="Arial" panose="020B0604020202020204" pitchFamily="34" charset="0"/>
              </a:rPr>
              <a:t>South River High School</a:t>
            </a:r>
            <a:endParaRPr lang="en-US" dirty="0">
              <a:cs typeface="Arial" panose="020B0604020202020204" pitchFamily="34" charset="0"/>
            </a:endParaRPr>
          </a:p>
          <a:p>
            <a:r>
              <a:rPr lang="en-US" dirty="0" smtClean="0">
                <a:cs typeface="Arial" panose="020B0604020202020204" pitchFamily="34" charset="0"/>
              </a:rPr>
              <a:t>Dr. A. Charles Wright, Director</a:t>
            </a:r>
            <a:endParaRPr lang="en-US" dirty="0">
              <a:cs typeface="Arial" panose="020B0604020202020204" pitchFamily="34" charset="0"/>
            </a:endParaRPr>
          </a:p>
          <a:p>
            <a:r>
              <a:rPr lang="en-US" dirty="0" smtClean="0">
                <a:cs typeface="Arial" panose="020B0604020202020204" pitchFamily="34" charset="0"/>
              </a:rPr>
              <a:t>Office of Innovation</a:t>
            </a:r>
            <a:endParaRPr lang="en-US" dirty="0">
              <a:cs typeface="Arial" panose="020B0604020202020204" pitchFamily="34" charset="0"/>
            </a:endParaRPr>
          </a:p>
          <a:p>
            <a:endParaRPr lang="en-US" dirty="0"/>
          </a:p>
          <a:p>
            <a:endParaRPr lang="en-US" dirty="0"/>
          </a:p>
        </p:txBody>
      </p:sp>
    </p:spTree>
    <p:extLst>
      <p:ext uri="{BB962C8B-B14F-4D97-AF65-F5344CB8AC3E}">
        <p14:creationId xmlns:p14="http://schemas.microsoft.com/office/powerpoint/2010/main" val="3085646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641" y="446441"/>
            <a:ext cx="5966655" cy="679010"/>
          </a:xfrm>
        </p:spPr>
        <p:txBody>
          <a:bodyPr>
            <a:normAutofit/>
          </a:bodyPr>
          <a:lstStyle/>
          <a:p>
            <a:pPr algn="ctr"/>
            <a:r>
              <a:rPr lang="en-US" sz="4000" dirty="0">
                <a:latin typeface="Arial" panose="020B0604020202020204" pitchFamily="34" charset="0"/>
                <a:cs typeface="Arial" panose="020B0604020202020204" pitchFamily="34" charset="0"/>
              </a:rPr>
              <a:t>Ineligible Costs</a:t>
            </a:r>
            <a:endParaRPr lang="en-US" sz="4000" dirty="0"/>
          </a:p>
        </p:txBody>
      </p:sp>
      <p:sp>
        <p:nvSpPr>
          <p:cNvPr id="3" name="Content Placeholder 2"/>
          <p:cNvSpPr>
            <a:spLocks noGrp="1"/>
          </p:cNvSpPr>
          <p:nvPr>
            <p:ph idx="1"/>
          </p:nvPr>
        </p:nvSpPr>
        <p:spPr>
          <a:xfrm>
            <a:off x="166256" y="1460666"/>
            <a:ext cx="8003968" cy="4322618"/>
          </a:xfrm>
        </p:spPr>
        <p:txBody>
          <a:bodyPr>
            <a:normAutofit lnSpcReduction="10000"/>
          </a:bodyPr>
          <a:lstStyle/>
          <a:p>
            <a:r>
              <a:rPr lang="en-US" sz="2600" dirty="0">
                <a:latin typeface="Arial" panose="020B0604020202020204" pitchFamily="34" charset="0"/>
                <a:cs typeface="Arial" panose="020B0604020202020204" pitchFamily="34" charset="0"/>
              </a:rPr>
              <a:t>Include the following:</a:t>
            </a:r>
          </a:p>
          <a:p>
            <a:pPr lvl="1"/>
            <a:r>
              <a:rPr lang="en-US" altLang="en-US" sz="2200" dirty="0">
                <a:latin typeface="Arial" panose="020B0604020202020204" pitchFamily="34" charset="0"/>
                <a:cs typeface="Arial" panose="020B0604020202020204" pitchFamily="34" charset="0"/>
              </a:rPr>
              <a:t>Entertainment costs, including “amusement, diversion, &amp; social activities, as well as any cost associated with such items (i.e., tickets to shows or sports events, meals, lodging, rentals, transportation, and gratuities);”</a:t>
            </a:r>
          </a:p>
          <a:p>
            <a:pPr lvl="1"/>
            <a:r>
              <a:rPr lang="en-US" altLang="en-US" sz="2200" dirty="0">
                <a:latin typeface="Arial" panose="020B0604020202020204" pitchFamily="34" charset="0"/>
                <a:cs typeface="Arial" panose="020B0604020202020204" pitchFamily="34" charset="0"/>
              </a:rPr>
              <a:t>Cash incentives for participation in programs/services;</a:t>
            </a:r>
          </a:p>
          <a:p>
            <a:pPr lvl="1"/>
            <a:r>
              <a:rPr lang="en-US" altLang="en-US" sz="2200" dirty="0">
                <a:latin typeface="Arial" panose="020B0604020202020204" pitchFamily="34" charset="0"/>
                <a:cs typeface="Arial" panose="020B0604020202020204" pitchFamily="34" charset="0"/>
              </a:rPr>
              <a:t>Tuition reimbursement for district personnel;</a:t>
            </a:r>
          </a:p>
          <a:p>
            <a:pPr lvl="1"/>
            <a:r>
              <a:rPr lang="en-US" altLang="en-US" sz="2200" dirty="0">
                <a:latin typeface="Arial" panose="020B0604020202020204" pitchFamily="34" charset="0"/>
                <a:cs typeface="Arial" panose="020B0604020202020204" pitchFamily="34" charset="0"/>
              </a:rPr>
              <a:t>Capital Improvement/Construction costs (including renovations to existing spaces);</a:t>
            </a:r>
          </a:p>
          <a:p>
            <a:pPr lvl="1"/>
            <a:r>
              <a:rPr lang="en-US" altLang="en-US" sz="2200" dirty="0">
                <a:latin typeface="Arial" panose="020B0604020202020204" pitchFamily="34" charset="0"/>
                <a:cs typeface="Arial" panose="020B0604020202020204" pitchFamily="34" charset="0"/>
              </a:rPr>
              <a:t>Purchase/Lease of Vehicles;</a:t>
            </a:r>
          </a:p>
          <a:p>
            <a:pPr lvl="1"/>
            <a:r>
              <a:rPr lang="en-US" altLang="en-US" sz="2200" dirty="0">
                <a:latin typeface="Arial" panose="020B0604020202020204" pitchFamily="34" charset="0"/>
                <a:cs typeface="Arial" panose="020B0604020202020204" pitchFamily="34" charset="0"/>
              </a:rPr>
              <a:t>Salary of Nonpublic Employees;</a:t>
            </a:r>
          </a:p>
          <a:p>
            <a:pPr lvl="1"/>
            <a:r>
              <a:rPr lang="en-US" altLang="en-US" sz="2200" dirty="0">
                <a:latin typeface="Arial" panose="020B0604020202020204" pitchFamily="34" charset="0"/>
                <a:cs typeface="Arial" panose="020B0604020202020204" pitchFamily="34" charset="0"/>
              </a:rPr>
              <a:t>Rental Space and Furniture; and </a:t>
            </a:r>
          </a:p>
          <a:p>
            <a:pPr lvl="1"/>
            <a:r>
              <a:rPr lang="en-US" altLang="en-US" sz="2200" dirty="0">
                <a:latin typeface="Arial" panose="020B0604020202020204" pitchFamily="34" charset="0"/>
                <a:cs typeface="Arial" panose="020B0604020202020204" pitchFamily="34" charset="0"/>
              </a:rPr>
              <a:t>Other Costs not supported by the Project Plan</a:t>
            </a:r>
          </a:p>
          <a:p>
            <a:pPr marL="0" indent="0">
              <a:lnSpc>
                <a:spcPct val="120000"/>
              </a:lnSpc>
              <a:spcBef>
                <a:spcPts val="0"/>
              </a:spcBef>
              <a:buNone/>
            </a:pPr>
            <a:endParaRPr lang="en-US" dirty="0"/>
          </a:p>
          <a:p>
            <a:pPr marL="0" indent="0">
              <a:buNone/>
            </a:pPr>
            <a:endParaRPr lang="en-US" dirty="0"/>
          </a:p>
        </p:txBody>
      </p:sp>
    </p:spTree>
    <p:extLst>
      <p:ext uri="{BB962C8B-B14F-4D97-AF65-F5344CB8AC3E}">
        <p14:creationId xmlns:p14="http://schemas.microsoft.com/office/powerpoint/2010/main" val="2343920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2786" y="577070"/>
            <a:ext cx="4417621" cy="679010"/>
          </a:xfrm>
        </p:spPr>
        <p:txBody>
          <a:bodyPr>
            <a:noAutofit/>
          </a:bodyPr>
          <a:lstStyle/>
          <a:p>
            <a:pPr algn="ctr"/>
            <a:r>
              <a:rPr lang="en-US" sz="2400" dirty="0" smtClean="0">
                <a:latin typeface="Arial" panose="020B0604020202020204" pitchFamily="34" charset="0"/>
                <a:cs typeface="Arial" panose="020B0604020202020204" pitchFamily="34" charset="0"/>
              </a:rPr>
              <a:t>Other Budget Considerations </a:t>
            </a:r>
            <a:endParaRPr lang="en-US" sz="2400" dirty="0"/>
          </a:p>
        </p:txBody>
      </p:sp>
      <p:sp>
        <p:nvSpPr>
          <p:cNvPr id="3" name="Content Placeholder 2"/>
          <p:cNvSpPr>
            <a:spLocks noGrp="1"/>
          </p:cNvSpPr>
          <p:nvPr>
            <p:ph idx="1"/>
          </p:nvPr>
        </p:nvSpPr>
        <p:spPr>
          <a:xfrm>
            <a:off x="386644" y="1527685"/>
            <a:ext cx="7649907" cy="4136846"/>
          </a:xfrm>
        </p:spPr>
        <p:txBody>
          <a:bodyPr>
            <a:normAutofit lnSpcReduction="10000"/>
          </a:bodyPr>
          <a:lstStyle/>
          <a:p>
            <a:r>
              <a:rPr lang="en-US" altLang="en-US" dirty="0">
                <a:latin typeface="Arial" panose="020B0604020202020204" pitchFamily="34" charset="0"/>
                <a:cs typeface="Arial" panose="020B0604020202020204" pitchFamily="34" charset="0"/>
              </a:rPr>
              <a:t>Some parameters used when reviewing the allowability of any </a:t>
            </a:r>
            <a:r>
              <a:rPr lang="en-US" altLang="en-US" dirty="0" smtClean="0">
                <a:latin typeface="Arial" panose="020B0604020202020204" pitchFamily="34" charset="0"/>
                <a:cs typeface="Arial" panose="020B0604020202020204" pitchFamily="34" charset="0"/>
              </a:rPr>
              <a:t>federally grant-funded cost(s):</a:t>
            </a:r>
            <a:endParaRPr lang="en-US" altLang="en-US" dirty="0">
              <a:latin typeface="Arial" panose="020B0604020202020204" pitchFamily="34" charset="0"/>
              <a:cs typeface="Arial" panose="020B0604020202020204" pitchFamily="34" charset="0"/>
            </a:endParaRPr>
          </a:p>
          <a:p>
            <a:pPr marL="0" indent="0">
              <a:buNone/>
            </a:pPr>
            <a:endParaRPr lang="en-US" altLang="en-US" sz="600" dirty="0">
              <a:latin typeface="Arial" panose="020B0604020202020204" pitchFamily="34" charset="0"/>
              <a:cs typeface="Arial" panose="020B0604020202020204" pitchFamily="34" charset="0"/>
            </a:endParaRPr>
          </a:p>
          <a:p>
            <a:pPr lvl="1"/>
            <a:r>
              <a:rPr lang="en-US" altLang="en-US" dirty="0">
                <a:latin typeface="Arial" panose="020B0604020202020204" pitchFamily="34" charset="0"/>
                <a:cs typeface="Arial" panose="020B0604020202020204" pitchFamily="34" charset="0"/>
              </a:rPr>
              <a:t>Be </a:t>
            </a:r>
            <a:r>
              <a:rPr lang="en-US" altLang="en-US" b="1" u="sng" dirty="0">
                <a:latin typeface="Arial" panose="020B0604020202020204" pitchFamily="34" charset="0"/>
                <a:cs typeface="Arial" panose="020B0604020202020204" pitchFamily="34" charset="0"/>
              </a:rPr>
              <a:t>necessary</a:t>
            </a:r>
            <a:r>
              <a:rPr lang="en-US" altLang="en-US" dirty="0">
                <a:latin typeface="Arial" panose="020B0604020202020204" pitchFamily="34" charset="0"/>
                <a:cs typeface="Arial" panose="020B0604020202020204" pitchFamily="34" charset="0"/>
              </a:rPr>
              <a:t> for the grant project</a:t>
            </a:r>
          </a:p>
          <a:p>
            <a:pPr lvl="1"/>
            <a:r>
              <a:rPr lang="en-US" altLang="en-US" dirty="0">
                <a:latin typeface="Arial" panose="020B0604020202020204" pitchFamily="34" charset="0"/>
                <a:cs typeface="Arial" panose="020B0604020202020204" pitchFamily="34" charset="0"/>
              </a:rPr>
              <a:t>Be administratively efficient and </a:t>
            </a:r>
            <a:r>
              <a:rPr lang="en-US" altLang="en-US" b="1" u="sng" dirty="0">
                <a:latin typeface="Arial" panose="020B0604020202020204" pitchFamily="34" charset="0"/>
                <a:cs typeface="Arial" panose="020B0604020202020204" pitchFamily="34" charset="0"/>
              </a:rPr>
              <a:t>reasonable</a:t>
            </a:r>
            <a:r>
              <a:rPr lang="en-US" altLang="en-US" dirty="0">
                <a:latin typeface="Arial" panose="020B0604020202020204" pitchFamily="34" charset="0"/>
                <a:cs typeface="Arial" panose="020B0604020202020204" pitchFamily="34" charset="0"/>
              </a:rPr>
              <a:t> for the performance of the project</a:t>
            </a:r>
          </a:p>
          <a:p>
            <a:pPr lvl="1"/>
            <a:r>
              <a:rPr lang="en-US" altLang="en-US" dirty="0">
                <a:latin typeface="Arial" panose="020B0604020202020204" pitchFamily="34" charset="0"/>
                <a:cs typeface="Arial" panose="020B0604020202020204" pitchFamily="34" charset="0"/>
              </a:rPr>
              <a:t>Be </a:t>
            </a:r>
            <a:r>
              <a:rPr lang="en-US" altLang="en-US" b="1" u="sng" dirty="0">
                <a:latin typeface="Arial" panose="020B0604020202020204" pitchFamily="34" charset="0"/>
                <a:cs typeface="Arial" panose="020B0604020202020204" pitchFamily="34" charset="0"/>
              </a:rPr>
              <a:t>allocable</a:t>
            </a:r>
            <a:r>
              <a:rPr lang="en-US" altLang="en-US" dirty="0">
                <a:latin typeface="Arial" panose="020B0604020202020204" pitchFamily="34" charset="0"/>
                <a:cs typeface="Arial" panose="020B0604020202020204" pitchFamily="34" charset="0"/>
              </a:rPr>
              <a:t> (linked) to the project plan (goals, objectives, and activities)</a:t>
            </a:r>
          </a:p>
          <a:p>
            <a:pPr lvl="1"/>
            <a:r>
              <a:rPr lang="en-US" altLang="en-US" dirty="0">
                <a:latin typeface="Arial" panose="020B0604020202020204" pitchFamily="34" charset="0"/>
                <a:cs typeface="Arial" panose="020B0604020202020204" pitchFamily="34" charset="0"/>
              </a:rPr>
              <a:t>Have an </a:t>
            </a:r>
            <a:r>
              <a:rPr lang="en-US" altLang="en-US" b="1" u="sng" dirty="0">
                <a:latin typeface="Arial" panose="020B0604020202020204" pitchFamily="34" charset="0"/>
                <a:cs typeface="Arial" panose="020B0604020202020204" pitchFamily="34" charset="0"/>
              </a:rPr>
              <a:t>appropriate cost basis </a:t>
            </a:r>
            <a:r>
              <a:rPr lang="en-US" altLang="en-US" dirty="0">
                <a:latin typeface="Arial" panose="020B0604020202020204" pitchFamily="34" charset="0"/>
                <a:cs typeface="Arial" panose="020B0604020202020204" pitchFamily="34" charset="0"/>
              </a:rPr>
              <a:t>to support the requested amount (</a:t>
            </a:r>
            <a:r>
              <a:rPr lang="en-US" altLang="en-US" i="1" dirty="0">
                <a:latin typeface="Arial" panose="020B0604020202020204" pitchFamily="34" charset="0"/>
                <a:cs typeface="Arial" panose="020B0604020202020204" pitchFamily="34" charset="0"/>
              </a:rPr>
              <a:t>quantity x unit cost = total request</a:t>
            </a:r>
            <a:r>
              <a:rPr lang="en-US" altLang="en-US" dirty="0">
                <a:latin typeface="Arial" panose="020B0604020202020204" pitchFamily="34" charset="0"/>
                <a:cs typeface="Arial" panose="020B0604020202020204" pitchFamily="34" charset="0"/>
              </a:rPr>
              <a:t>)</a:t>
            </a:r>
          </a:p>
          <a:p>
            <a:pPr marL="0" indent="0">
              <a:lnSpc>
                <a:spcPct val="120000"/>
              </a:lnSpc>
              <a:spcBef>
                <a:spcPts val="0"/>
              </a:spcBef>
              <a:buNone/>
            </a:pPr>
            <a:endParaRPr lang="en-US" dirty="0"/>
          </a:p>
          <a:p>
            <a:pPr marL="0" indent="0">
              <a:buNone/>
            </a:pPr>
            <a:endParaRPr lang="en-US" dirty="0"/>
          </a:p>
        </p:txBody>
      </p:sp>
    </p:spTree>
    <p:extLst>
      <p:ext uri="{BB962C8B-B14F-4D97-AF65-F5344CB8AC3E}">
        <p14:creationId xmlns:p14="http://schemas.microsoft.com/office/powerpoint/2010/main" val="4011106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018" y="1890115"/>
            <a:ext cx="7649907" cy="3791018"/>
          </a:xfrm>
        </p:spPr>
        <p:txBody>
          <a:bodyPr>
            <a:normAutofit/>
          </a:bodyPr>
          <a:lstStyle/>
          <a:p>
            <a:pPr marL="0" indent="0" algn="ctr">
              <a:buNone/>
            </a:pPr>
            <a:endParaRPr lang="en-US" b="1" dirty="0">
              <a:latin typeface="Arial" panose="020B0604020202020204" pitchFamily="34" charset="0"/>
              <a:cs typeface="Arial" panose="020B0604020202020204" pitchFamily="34" charset="0"/>
            </a:endParaRPr>
          </a:p>
          <a:p>
            <a:pPr marL="0" indent="0" algn="ctr">
              <a:buNone/>
            </a:pPr>
            <a:endParaRPr lang="en-US" b="1" dirty="0">
              <a:latin typeface="Arial" panose="020B0604020202020204" pitchFamily="34" charset="0"/>
              <a:cs typeface="Arial" panose="020B0604020202020204" pitchFamily="34" charset="0"/>
            </a:endParaRPr>
          </a:p>
          <a:p>
            <a:pPr marL="0" indent="0" algn="ctr">
              <a:buNone/>
            </a:pPr>
            <a:r>
              <a:rPr lang="en-US" b="1" dirty="0" smtClean="0">
                <a:latin typeface="Arial" panose="020B0604020202020204" pitchFamily="34" charset="0"/>
                <a:cs typeface="Arial" panose="020B0604020202020204" pitchFamily="34" charset="0"/>
              </a:rPr>
              <a:t>Office of Innovation Update</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800" dirty="0">
                <a:latin typeface="Arial" panose="020B0604020202020204" pitchFamily="34" charset="0"/>
                <a:cs typeface="Arial" panose="020B0604020202020204" pitchFamily="34" charset="0"/>
              </a:rPr>
              <a:t/>
            </a:r>
            <a:br>
              <a:rPr lang="en-US" sz="800" dirty="0">
                <a:latin typeface="Arial" panose="020B0604020202020204" pitchFamily="34" charset="0"/>
                <a:cs typeface="Arial" panose="020B0604020202020204" pitchFamily="34" charset="0"/>
              </a:rPr>
            </a:br>
            <a:endParaRPr lang="en-US" dirty="0"/>
          </a:p>
        </p:txBody>
      </p:sp>
    </p:spTree>
    <p:extLst>
      <p:ext uri="{BB962C8B-B14F-4D97-AF65-F5344CB8AC3E}">
        <p14:creationId xmlns:p14="http://schemas.microsoft.com/office/powerpoint/2010/main" val="294920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028" y="379640"/>
            <a:ext cx="8384721" cy="1325563"/>
          </a:xfrm>
        </p:spPr>
        <p:txBody>
          <a:bodyPr>
            <a:normAutofit fontScale="90000"/>
          </a:bodyPr>
          <a:lstStyle/>
          <a:p>
            <a:pPr algn="ctr"/>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
            </a:r>
            <a:br>
              <a:rPr lang="en-US" b="1" dirty="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Office </a:t>
            </a:r>
            <a:r>
              <a:rPr lang="en-US" b="1" dirty="0">
                <a:latin typeface="Arial" panose="020B0604020202020204" pitchFamily="34" charset="0"/>
                <a:cs typeface="Arial" panose="020B0604020202020204" pitchFamily="34" charset="0"/>
              </a:rPr>
              <a:t>of Innovation Update</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
            </a:r>
            <a:br>
              <a:rPr lang="en-US" sz="1100" dirty="0">
                <a:latin typeface="Arial" panose="020B0604020202020204" pitchFamily="34" charset="0"/>
                <a:cs typeface="Arial" panose="020B0604020202020204" pitchFamily="34" charset="0"/>
              </a:rPr>
            </a:b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Defining Innovation</a:t>
            </a:r>
          </a:p>
          <a:p>
            <a:r>
              <a:rPr lang="en-US" dirty="0" smtClean="0"/>
              <a:t>Crafting office vision/mission statement</a:t>
            </a:r>
          </a:p>
          <a:p>
            <a:r>
              <a:rPr lang="en-US" dirty="0" smtClean="0"/>
              <a:t>Assisting districts/schools how to best leverage federal funding streams(i.e. carryover funds, audit recoveries)</a:t>
            </a:r>
          </a:p>
          <a:p>
            <a:r>
              <a:rPr lang="en-US" dirty="0" smtClean="0"/>
              <a:t>Discretionary grant opportunities(i.e. PEPCO, EL Paso Energy, First Energy, Patriot Media Utility, and CSC Holdings, Inc.)</a:t>
            </a:r>
          </a:p>
          <a:p>
            <a:r>
              <a:rPr lang="en-US" dirty="0" smtClean="0"/>
              <a:t>Spotlight on Innovation in NJ Schools</a:t>
            </a:r>
          </a:p>
          <a:p>
            <a:endParaRPr lang="en-US" dirty="0"/>
          </a:p>
        </p:txBody>
      </p:sp>
    </p:spTree>
    <p:extLst>
      <p:ext uri="{BB962C8B-B14F-4D97-AF65-F5344CB8AC3E}">
        <p14:creationId xmlns:p14="http://schemas.microsoft.com/office/powerpoint/2010/main" val="3210996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018" y="1890115"/>
            <a:ext cx="7649907" cy="3791018"/>
          </a:xfrm>
        </p:spPr>
        <p:txBody>
          <a:bodyPr>
            <a:normAutofit/>
          </a:bodyPr>
          <a:lstStyle/>
          <a:p>
            <a:pPr marL="0" indent="0" algn="ctr">
              <a:buNone/>
            </a:pPr>
            <a:endParaRPr lang="en-US" b="1" dirty="0">
              <a:latin typeface="Arial" panose="020B0604020202020204" pitchFamily="34" charset="0"/>
              <a:cs typeface="Arial" panose="020B0604020202020204" pitchFamily="34" charset="0"/>
            </a:endParaRPr>
          </a:p>
          <a:p>
            <a:pPr marL="0" indent="0" algn="ctr">
              <a:buNone/>
            </a:pPr>
            <a:endParaRPr lang="en-US" b="1" dirty="0">
              <a:latin typeface="Arial" panose="020B0604020202020204" pitchFamily="34" charset="0"/>
              <a:cs typeface="Arial" panose="020B0604020202020204" pitchFamily="34" charset="0"/>
            </a:endParaRPr>
          </a:p>
          <a:p>
            <a:pPr marL="0" indent="0" algn="ctr">
              <a:buNone/>
            </a:pPr>
            <a:r>
              <a:rPr lang="en-US" b="1" dirty="0" smtClean="0">
                <a:latin typeface="Arial" panose="020B0604020202020204" pitchFamily="34" charset="0"/>
                <a:cs typeface="Arial" panose="020B0604020202020204" pitchFamily="34" charset="0"/>
              </a:rPr>
              <a:t>School Performance Report Update</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800" dirty="0">
                <a:latin typeface="Arial" panose="020B0604020202020204" pitchFamily="34" charset="0"/>
                <a:cs typeface="Arial" panose="020B0604020202020204" pitchFamily="34" charset="0"/>
              </a:rPr>
              <a:t/>
            </a:r>
            <a:br>
              <a:rPr lang="en-US" sz="800" dirty="0">
                <a:latin typeface="Arial" panose="020B0604020202020204" pitchFamily="34" charset="0"/>
                <a:cs typeface="Arial" panose="020B0604020202020204" pitchFamily="34" charset="0"/>
              </a:rPr>
            </a:br>
            <a:endParaRPr lang="en-US" dirty="0"/>
          </a:p>
        </p:txBody>
      </p:sp>
    </p:spTree>
    <p:extLst>
      <p:ext uri="{BB962C8B-B14F-4D97-AF65-F5344CB8AC3E}">
        <p14:creationId xmlns:p14="http://schemas.microsoft.com/office/powerpoint/2010/main" val="22781344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a:t>School Performance </a:t>
            </a:r>
            <a:r>
              <a:rPr lang="en-US" sz="3200" dirty="0" smtClean="0"/>
              <a:t>Reports</a:t>
            </a:r>
            <a:br>
              <a:rPr lang="en-US" sz="3200" dirty="0" smtClean="0"/>
            </a:br>
            <a:r>
              <a:rPr lang="en-US" sz="3200" dirty="0" smtClean="0"/>
              <a:t> for</a:t>
            </a:r>
            <a:br>
              <a:rPr lang="en-US" sz="3200" dirty="0" smtClean="0"/>
            </a:br>
            <a:r>
              <a:rPr lang="en-US" sz="3200" dirty="0" smtClean="0"/>
              <a:t>  </a:t>
            </a:r>
            <a:r>
              <a:rPr lang="en-US" sz="3200" dirty="0"/>
              <a:t>2017-18 S</a:t>
            </a:r>
            <a:r>
              <a:rPr lang="en-US" sz="3200" dirty="0" smtClean="0"/>
              <a:t>chool Year</a:t>
            </a:r>
            <a:endParaRPr lang="en-US" sz="3200" dirty="0"/>
          </a:p>
        </p:txBody>
      </p:sp>
      <p:sp>
        <p:nvSpPr>
          <p:cNvPr id="3" name="Content Placeholder 2"/>
          <p:cNvSpPr>
            <a:spLocks noGrp="1"/>
          </p:cNvSpPr>
          <p:nvPr>
            <p:ph idx="1"/>
          </p:nvPr>
        </p:nvSpPr>
        <p:spPr/>
        <p:txBody>
          <a:bodyPr>
            <a:normAutofit/>
          </a:bodyPr>
          <a:lstStyle/>
          <a:p>
            <a:r>
              <a:rPr lang="en-US" dirty="0" smtClean="0"/>
              <a:t>The </a:t>
            </a:r>
            <a:r>
              <a:rPr lang="en-US" dirty="0"/>
              <a:t>NJDOE expects to make these reports public in the next couple weeks. </a:t>
            </a:r>
            <a:endParaRPr lang="en-US" dirty="0" smtClean="0"/>
          </a:p>
          <a:p>
            <a:r>
              <a:rPr lang="en-US" dirty="0" smtClean="0"/>
              <a:t>The </a:t>
            </a:r>
            <a:r>
              <a:rPr lang="en-US" dirty="0"/>
              <a:t>School Performance Reports reflect the NJDOE’s extensive efforts to engage with parents, students and school communities and share the information that is most valuable in providing a picture of overall school performance. </a:t>
            </a:r>
            <a:endParaRPr lang="en-US" dirty="0" smtClean="0"/>
          </a:p>
          <a:p>
            <a:r>
              <a:rPr lang="en-US" dirty="0" smtClean="0"/>
              <a:t>Communities </a:t>
            </a:r>
            <a:r>
              <a:rPr lang="en-US" dirty="0"/>
              <a:t>are encouraged to use these reports to learn more, start conversations and engage with their school communities.</a:t>
            </a:r>
          </a:p>
          <a:p>
            <a:pPr marL="0" indent="0">
              <a:buNone/>
            </a:pPr>
            <a:endParaRPr lang="en-US" dirty="0"/>
          </a:p>
          <a:p>
            <a:endParaRPr lang="en-US" dirty="0"/>
          </a:p>
        </p:txBody>
      </p:sp>
    </p:spTree>
    <p:extLst>
      <p:ext uri="{BB962C8B-B14F-4D97-AF65-F5344CB8AC3E}">
        <p14:creationId xmlns:p14="http://schemas.microsoft.com/office/powerpoint/2010/main" val="4091252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744" y="365126"/>
            <a:ext cx="7808686" cy="1325563"/>
          </a:xfrm>
        </p:spPr>
        <p:txBody>
          <a:bodyPr>
            <a:normAutofit fontScale="90000"/>
          </a:bodyPr>
          <a:lstStyle/>
          <a:p>
            <a:r>
              <a:rPr lang="en-US" b="1" dirty="0" smtClean="0"/>
              <a:t/>
            </a:r>
            <a:br>
              <a:rPr lang="en-US" b="1" dirty="0" smtClean="0"/>
            </a:br>
            <a:r>
              <a:rPr lang="en-US" sz="2200" b="1" dirty="0" smtClean="0"/>
              <a:t>Enhancements Made to </a:t>
            </a:r>
            <a:r>
              <a:rPr lang="en-US" sz="2200" b="1" dirty="0"/>
              <a:t>the 2017-18 School Performance Reports</a:t>
            </a:r>
            <a:r>
              <a:rPr lang="en-US" sz="2200" dirty="0"/>
              <a:t/>
            </a:r>
            <a:br>
              <a:rPr lang="en-US" sz="2200" dirty="0"/>
            </a:br>
            <a:endParaRPr lang="en-US" sz="2200" dirty="0"/>
          </a:p>
        </p:txBody>
      </p:sp>
      <p:sp>
        <p:nvSpPr>
          <p:cNvPr id="3" name="Content Placeholder 2"/>
          <p:cNvSpPr>
            <a:spLocks noGrp="1"/>
          </p:cNvSpPr>
          <p:nvPr>
            <p:ph idx="1"/>
          </p:nvPr>
        </p:nvSpPr>
        <p:spPr/>
        <p:txBody>
          <a:bodyPr>
            <a:normAutofit fontScale="70000" lnSpcReduction="20000"/>
          </a:bodyPr>
          <a:lstStyle/>
          <a:p>
            <a:r>
              <a:rPr lang="en-US" dirty="0"/>
              <a:t>The 2017-18 reports include changes that respond to stakeholder feedback collected through a feedback survey, at parent round tables and workshops, and from stakeholder engagement throughout the year. These changes include: </a:t>
            </a:r>
          </a:p>
          <a:p>
            <a:pPr lvl="0"/>
            <a:r>
              <a:rPr lang="en-US" b="1" dirty="0"/>
              <a:t>More informative</a:t>
            </a:r>
            <a:r>
              <a:rPr lang="en-US" dirty="0"/>
              <a:t>, </a:t>
            </a:r>
            <a:r>
              <a:rPr lang="en-US" b="1" dirty="0"/>
              <a:t>easier to understand </a:t>
            </a:r>
            <a:r>
              <a:rPr lang="en-US" dirty="0"/>
              <a:t>one-page</a:t>
            </a:r>
            <a:r>
              <a:rPr lang="en-US" b="1" dirty="0"/>
              <a:t> </a:t>
            </a:r>
            <a:r>
              <a:rPr lang="en-US" dirty="0"/>
              <a:t>Summary Reports</a:t>
            </a:r>
          </a:p>
          <a:p>
            <a:pPr lvl="0"/>
            <a:r>
              <a:rPr lang="en-US" b="1" dirty="0"/>
              <a:t>Additional navigation tools and an improved search page</a:t>
            </a:r>
            <a:r>
              <a:rPr lang="en-US" dirty="0"/>
              <a:t> within the reports</a:t>
            </a:r>
          </a:p>
          <a:p>
            <a:pPr lvl="0"/>
            <a:r>
              <a:rPr lang="en-US" b="1" dirty="0"/>
              <a:t>Emphasis on student growth </a:t>
            </a:r>
            <a:r>
              <a:rPr lang="en-US" dirty="0"/>
              <a:t>with the growth section of the reports newly featured before the academic achievement section in the reports</a:t>
            </a:r>
          </a:p>
          <a:p>
            <a:pPr lvl="0"/>
            <a:r>
              <a:rPr lang="en-US" b="1" dirty="0"/>
              <a:t>More information</a:t>
            </a:r>
            <a:r>
              <a:rPr lang="en-US" dirty="0"/>
              <a:t> about Career and Technical Education (CTE) programs, dual enrollment, graduation pathways, Progress toward English Language proficiency, staff demographics, and discipline</a:t>
            </a:r>
          </a:p>
          <a:p>
            <a:pPr marL="0" indent="0">
              <a:buNone/>
            </a:pPr>
            <a:endParaRPr lang="en-US" dirty="0"/>
          </a:p>
          <a:p>
            <a:r>
              <a:rPr lang="en-US" dirty="0"/>
              <a:t>The NJDOE continues to seek public input on how to improve future reports. Please complete the </a:t>
            </a:r>
            <a:r>
              <a:rPr lang="en-US" u="sng" dirty="0">
                <a:hlinkClick r:id="rId2"/>
              </a:rPr>
              <a:t>feedback survey</a:t>
            </a:r>
            <a:r>
              <a:rPr lang="en-US" dirty="0"/>
              <a:t> or contact us at </a:t>
            </a:r>
            <a:r>
              <a:rPr lang="en-US" u="sng" dirty="0">
                <a:hlinkClick r:id="rId3"/>
              </a:rPr>
              <a:t>reportcard@doe.nj.gov</a:t>
            </a:r>
            <a:r>
              <a:rPr lang="en-US" dirty="0" smtClean="0"/>
              <a:t>.</a:t>
            </a:r>
            <a:r>
              <a:rPr lang="en-US" dirty="0"/>
              <a:t> </a:t>
            </a:r>
          </a:p>
          <a:p>
            <a:endParaRPr lang="en-US" dirty="0"/>
          </a:p>
        </p:txBody>
      </p:sp>
    </p:spTree>
    <p:extLst>
      <p:ext uri="{BB962C8B-B14F-4D97-AF65-F5344CB8AC3E}">
        <p14:creationId xmlns:p14="http://schemas.microsoft.com/office/powerpoint/2010/main" val="141469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018" y="1890115"/>
            <a:ext cx="7649907" cy="3791018"/>
          </a:xfrm>
        </p:spPr>
        <p:txBody>
          <a:bodyPr>
            <a:normAutofit/>
          </a:bodyPr>
          <a:lstStyle/>
          <a:p>
            <a:pPr marL="0" indent="0" algn="ctr">
              <a:buNone/>
            </a:pPr>
            <a:endParaRPr lang="en-US" b="1" dirty="0">
              <a:latin typeface="Arial" panose="020B0604020202020204" pitchFamily="34" charset="0"/>
              <a:cs typeface="Arial" panose="020B0604020202020204" pitchFamily="34" charset="0"/>
            </a:endParaRPr>
          </a:p>
          <a:p>
            <a:pPr marL="0" indent="0" algn="ctr">
              <a:buNone/>
            </a:pPr>
            <a:endParaRPr lang="en-US" b="1" dirty="0">
              <a:latin typeface="Arial" panose="020B0604020202020204" pitchFamily="34" charset="0"/>
              <a:cs typeface="Arial" panose="020B0604020202020204" pitchFamily="34" charset="0"/>
            </a:endParaRPr>
          </a:p>
          <a:p>
            <a:pPr marL="0" indent="0" algn="ctr">
              <a:buNone/>
            </a:pPr>
            <a:r>
              <a:rPr lang="en-US" b="1" dirty="0" smtClean="0">
                <a:latin typeface="Arial" panose="020B0604020202020204" pitchFamily="34" charset="0"/>
                <a:cs typeface="Arial" panose="020B0604020202020204" pitchFamily="34" charset="0"/>
              </a:rPr>
              <a:t>Federal Update</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800" dirty="0">
                <a:latin typeface="Arial" panose="020B0604020202020204" pitchFamily="34" charset="0"/>
                <a:cs typeface="Arial" panose="020B0604020202020204" pitchFamily="34" charset="0"/>
              </a:rPr>
              <a:t/>
            </a:r>
            <a:br>
              <a:rPr lang="en-US" sz="800" dirty="0">
                <a:latin typeface="Arial" panose="020B0604020202020204" pitchFamily="34" charset="0"/>
                <a:cs typeface="Arial" panose="020B0604020202020204" pitchFamily="34" charset="0"/>
              </a:rPr>
            </a:br>
            <a:endParaRPr lang="en-US" dirty="0"/>
          </a:p>
        </p:txBody>
      </p:sp>
    </p:spTree>
    <p:extLst>
      <p:ext uri="{BB962C8B-B14F-4D97-AF65-F5344CB8AC3E}">
        <p14:creationId xmlns:p14="http://schemas.microsoft.com/office/powerpoint/2010/main" val="12480581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135" y="386898"/>
            <a:ext cx="7886700" cy="1195160"/>
          </a:xfrm>
        </p:spPr>
        <p:txBody>
          <a:bodyPr/>
          <a:lstStyle/>
          <a:p>
            <a:pPr algn="ctr"/>
            <a:r>
              <a:rPr lang="en-US" dirty="0" smtClean="0"/>
              <a:t>Federal Update</a:t>
            </a:r>
            <a:endParaRPr lang="en-US" dirty="0"/>
          </a:p>
        </p:txBody>
      </p:sp>
      <p:sp>
        <p:nvSpPr>
          <p:cNvPr id="3" name="Content Placeholder 2"/>
          <p:cNvSpPr>
            <a:spLocks noGrp="1"/>
          </p:cNvSpPr>
          <p:nvPr>
            <p:ph idx="1"/>
          </p:nvPr>
        </p:nvSpPr>
        <p:spPr>
          <a:xfrm>
            <a:off x="628650" y="1582058"/>
            <a:ext cx="7886700" cy="4594905"/>
          </a:xfrm>
        </p:spPr>
        <p:txBody>
          <a:bodyPr>
            <a:normAutofit fontScale="47500" lnSpcReduction="20000"/>
          </a:bodyPr>
          <a:lstStyle/>
          <a:p>
            <a:pPr lvl="0"/>
            <a:r>
              <a:rPr lang="en-US" u="sng" dirty="0"/>
              <a:t>Title I SNS</a:t>
            </a:r>
            <a:r>
              <a:rPr lang="en-US" dirty="0"/>
              <a:t> -  1/25/2019 - ED Releases New Title I Supplement Not Supplant Guidance: </a:t>
            </a:r>
            <a:r>
              <a:rPr lang="en-US" u="sng" dirty="0">
                <a:hlinkClick r:id="rId2"/>
              </a:rPr>
              <a:t>https://</a:t>
            </a:r>
            <a:r>
              <a:rPr lang="en-US" u="sng" dirty="0" smtClean="0">
                <a:hlinkClick r:id="rId2"/>
              </a:rPr>
              <a:t>www.ed.gov/news/press-releases/secretary-devos-supplement-not-supplant-proposal-helps-promote-effective-spending-flexibility</a:t>
            </a:r>
            <a:r>
              <a:rPr lang="en-US" dirty="0"/>
              <a:t> </a:t>
            </a:r>
          </a:p>
          <a:p>
            <a:pPr lvl="0"/>
            <a:r>
              <a:rPr lang="en-US" u="sng" dirty="0"/>
              <a:t>Discipline Guidance Withdrawn</a:t>
            </a:r>
            <a:r>
              <a:rPr lang="en-US" dirty="0"/>
              <a:t> - 12/21/2018 – ED Rescinded “Rethink School Discipline” guidance issued by the Obama Administration in 2014. I In place of the 2014 guidance documents, ED issued this </a:t>
            </a:r>
            <a:r>
              <a:rPr lang="en-US" u="sng" dirty="0">
                <a:hlinkClick r:id="rId3"/>
              </a:rPr>
              <a:t>Q&amp;A</a:t>
            </a:r>
            <a:r>
              <a:rPr lang="en-US" dirty="0"/>
              <a:t> on racial discrimination and school discipline. The now-repealed Jan 2014 guidance generally described the Obama Administration’s approach to enforcing Civil Rights Act of 1964 prohibitions against discrimination in public elementary and secondary schools on the basis of race, specifically with regard to student discipline.   </a:t>
            </a:r>
          </a:p>
          <a:p>
            <a:pPr marL="0" indent="0">
              <a:buNone/>
            </a:pPr>
            <a:r>
              <a:rPr lang="en-US" dirty="0"/>
              <a:t> </a:t>
            </a:r>
          </a:p>
          <a:p>
            <a:pPr lvl="0"/>
            <a:r>
              <a:rPr lang="en-US" u="sng" dirty="0"/>
              <a:t>Federal School Safety Report </a:t>
            </a:r>
            <a:r>
              <a:rPr lang="en-US" dirty="0"/>
              <a:t>- 12/18/2018 – The Federal Commission on School Safety released its 177-page report containing best practices and policy recommendations for improving safety in schools across the country. The full report is available online </a:t>
            </a:r>
            <a:r>
              <a:rPr lang="en-US" u="sng" dirty="0">
                <a:hlinkClick r:id="rId4"/>
              </a:rPr>
              <a:t>here</a:t>
            </a:r>
            <a:r>
              <a:rPr lang="en-US" dirty="0"/>
              <a:t>, and a news release from the U.S. Department of Education is posted online </a:t>
            </a:r>
            <a:r>
              <a:rPr lang="en-US" u="sng" dirty="0">
                <a:hlinkClick r:id="rId5"/>
              </a:rPr>
              <a:t>here</a:t>
            </a:r>
            <a:r>
              <a:rPr lang="en-US" dirty="0"/>
              <a:t> with a summary of the recommendations.</a:t>
            </a:r>
          </a:p>
          <a:p>
            <a:pPr marL="0" indent="0">
              <a:buNone/>
            </a:pPr>
            <a:r>
              <a:rPr lang="en-US" dirty="0"/>
              <a:t> </a:t>
            </a:r>
          </a:p>
          <a:p>
            <a:pPr lvl="0"/>
            <a:r>
              <a:rPr lang="en-US" u="sng" dirty="0"/>
              <a:t>Title IX Regulations</a:t>
            </a:r>
            <a:r>
              <a:rPr lang="en-US" dirty="0"/>
              <a:t> - 11/29/2018 - ED </a:t>
            </a:r>
            <a:r>
              <a:rPr lang="en-US" u="sng" dirty="0">
                <a:hlinkClick r:id="rId6"/>
              </a:rPr>
              <a:t>published in the Federal Register</a:t>
            </a:r>
            <a:r>
              <a:rPr lang="en-US" dirty="0"/>
              <a:t> a Notice of Proposed Rulemaking (NPRM) to amend regulations implementing Title IX of the Education Amendments Act of 1972, regarding schools’ responses to sexual harassment and sexual assault. Comments were due 1/30/2019.</a:t>
            </a:r>
          </a:p>
          <a:p>
            <a:pPr marL="0" indent="0">
              <a:buNone/>
            </a:pPr>
            <a:r>
              <a:rPr lang="en-US" dirty="0"/>
              <a:t> </a:t>
            </a:r>
          </a:p>
          <a:p>
            <a:pPr lvl="0"/>
            <a:r>
              <a:rPr lang="en-US" u="sng" dirty="0"/>
              <a:t>Perkins State Plans</a:t>
            </a:r>
            <a:r>
              <a:rPr lang="en-US" dirty="0"/>
              <a:t> - 10/24/2018 – ED </a:t>
            </a:r>
            <a:r>
              <a:rPr lang="en-US" u="sng" dirty="0">
                <a:hlinkClick r:id="rId7"/>
              </a:rPr>
              <a:t>published in the Federal Register</a:t>
            </a:r>
            <a:r>
              <a:rPr lang="en-US" dirty="0"/>
              <a:t> a notice requesting comment on new Carl. D. Perkins Career and Technical Education Act State Plan guide, which includes the state plan template. Comments were due 12/24/2018</a:t>
            </a:r>
          </a:p>
          <a:p>
            <a:pPr marL="0" indent="0">
              <a:buNone/>
            </a:pPr>
            <a:r>
              <a:rPr lang="en-US" dirty="0"/>
              <a:t/>
            </a:r>
            <a:br>
              <a:rPr lang="en-US" dirty="0"/>
            </a:br>
            <a:endParaRPr lang="en-US" dirty="0"/>
          </a:p>
        </p:txBody>
      </p:sp>
    </p:spTree>
    <p:extLst>
      <p:ext uri="{BB962C8B-B14F-4D97-AF65-F5344CB8AC3E}">
        <p14:creationId xmlns:p14="http://schemas.microsoft.com/office/powerpoint/2010/main" val="1329414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“Power of Now”……</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“Our </a:t>
            </a:r>
            <a:r>
              <a:rPr lang="en-US" dirty="0"/>
              <a:t>moral imperative is to look at unintended consequences and make the correct actions for the students of New Jersey</a:t>
            </a:r>
            <a:r>
              <a:rPr lang="en-US" dirty="0" smtClean="0"/>
              <a:t>.”</a:t>
            </a:r>
            <a:endParaRPr lang="en-US" dirty="0"/>
          </a:p>
        </p:txBody>
      </p:sp>
      <p:sp>
        <p:nvSpPr>
          <p:cNvPr id="4" name="Rectangle 3"/>
          <p:cNvSpPr/>
          <p:nvPr/>
        </p:nvSpPr>
        <p:spPr>
          <a:xfrm>
            <a:off x="2286000" y="4100064"/>
            <a:ext cx="4572000" cy="646331"/>
          </a:xfrm>
          <a:prstGeom prst="rect">
            <a:avLst/>
          </a:prstGeom>
        </p:spPr>
        <p:txBody>
          <a:bodyPr>
            <a:spAutoFit/>
          </a:bodyPr>
          <a:lstStyle/>
          <a:p>
            <a:r>
              <a:rPr lang="en-US" i="1" dirty="0" smtClean="0"/>
              <a:t>~Dr</a:t>
            </a:r>
            <a:r>
              <a:rPr lang="en-US" i="1" dirty="0"/>
              <a:t>. Lamont O. Repollet, </a:t>
            </a:r>
            <a:r>
              <a:rPr lang="en-US" i="1" dirty="0" smtClean="0"/>
              <a:t>Commissioner~</a:t>
            </a:r>
            <a:endParaRPr lang="en-US" dirty="0"/>
          </a:p>
          <a:p>
            <a:endParaRPr lang="en-US" dirty="0"/>
          </a:p>
        </p:txBody>
      </p:sp>
    </p:spTree>
    <p:extLst>
      <p:ext uri="{BB962C8B-B14F-4D97-AF65-F5344CB8AC3E}">
        <p14:creationId xmlns:p14="http://schemas.microsoft.com/office/powerpoint/2010/main" val="4241489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82615"/>
            <a:ext cx="4572000" cy="1692771"/>
          </a:xfrm>
          <a:prstGeom prst="rect">
            <a:avLst/>
          </a:prstGeom>
        </p:spPr>
        <p:txBody>
          <a:bodyPr>
            <a:spAutoFit/>
          </a:bodyPr>
          <a:lstStyle/>
          <a:p>
            <a:pPr algn="ctr"/>
            <a:r>
              <a:rPr lang="en-US" dirty="0">
                <a:solidFill>
                  <a:srgbClr val="111111"/>
                </a:solidFill>
                <a:latin typeface="Lato"/>
                <a:ea typeface="Calibri" panose="020F0502020204030204" pitchFamily="34" charset="0"/>
                <a:cs typeface="Times New Roman" panose="02020603050405020304" pitchFamily="18" charset="0"/>
              </a:rPr>
              <a:t>“</a:t>
            </a:r>
            <a:r>
              <a:rPr lang="en-US" b="1" i="1" dirty="0">
                <a:solidFill>
                  <a:srgbClr val="111111"/>
                </a:solidFill>
                <a:latin typeface="Lato"/>
                <a:ea typeface="Calibri" panose="020F0502020204030204" pitchFamily="34" charset="0"/>
                <a:cs typeface="Times New Roman" panose="02020603050405020304" pitchFamily="18" charset="0"/>
              </a:rPr>
              <a:t>When one door closes, another opens. But we often look so regretfully upon the closed door that we don’t see the one that has opened for us.”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ctr"/>
            <a:r>
              <a:rPr lang="en-US" b="1" i="1" dirty="0">
                <a:solidFill>
                  <a:srgbClr val="111111"/>
                </a:solidFill>
                <a:latin typeface="Lato"/>
                <a:ea typeface="Calibri" panose="020F0502020204030204" pitchFamily="34" charset="0"/>
                <a:cs typeface="Times New Roman" panose="02020603050405020304" pitchFamily="18" charset="0"/>
              </a:rPr>
              <a:t>~Helen Keller~</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55848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395029" cy="1371600"/>
          </a:xfrm>
        </p:spPr>
        <p:txBody>
          <a:bodyPr>
            <a:normAutofit/>
          </a:bodyPr>
          <a:lstStyle/>
          <a:p>
            <a:pPr algn="ctr"/>
            <a:r>
              <a:rPr lang="en-US" sz="3200" b="1" i="1" dirty="0"/>
              <a:t>When in Doubt, Please Reach Out …</a:t>
            </a:r>
          </a:p>
        </p:txBody>
      </p:sp>
      <p:sp>
        <p:nvSpPr>
          <p:cNvPr id="3" name="Content Placeholder 2"/>
          <p:cNvSpPr>
            <a:spLocks noGrp="1"/>
          </p:cNvSpPr>
          <p:nvPr>
            <p:ph idx="1"/>
          </p:nvPr>
        </p:nvSpPr>
        <p:spPr>
          <a:xfrm>
            <a:off x="457200" y="1712686"/>
            <a:ext cx="8229600" cy="4611914"/>
          </a:xfrm>
        </p:spPr>
        <p:txBody>
          <a:bodyPr>
            <a:normAutofit fontScale="85000" lnSpcReduction="20000"/>
          </a:bodyPr>
          <a:lstStyle/>
          <a:p>
            <a:endParaRPr lang="en-US" dirty="0"/>
          </a:p>
          <a:p>
            <a:endParaRPr lang="en-US" dirty="0"/>
          </a:p>
          <a:p>
            <a:endParaRPr lang="en-US" dirty="0"/>
          </a:p>
          <a:p>
            <a:endParaRPr lang="en-US" dirty="0"/>
          </a:p>
          <a:p>
            <a:endParaRPr lang="en-US" dirty="0"/>
          </a:p>
          <a:p>
            <a:pPr algn="ctr"/>
            <a:endParaRPr lang="en-US" dirty="0">
              <a:hlinkClick r:id="" action="ppaction://noaction"/>
            </a:endParaRPr>
          </a:p>
          <a:p>
            <a:pPr algn="ctr"/>
            <a:endParaRPr lang="en-US" dirty="0" smtClean="0">
              <a:hlinkClick r:id="" action="ppaction://noaction"/>
            </a:endParaRPr>
          </a:p>
          <a:p>
            <a:pPr algn="ctr"/>
            <a:endParaRPr lang="en-US" dirty="0" smtClean="0">
              <a:hlinkClick r:id="" action="ppaction://noaction"/>
            </a:endParaRPr>
          </a:p>
          <a:p>
            <a:pPr algn="ctr"/>
            <a:r>
              <a:rPr lang="en-US" dirty="0" smtClean="0">
                <a:hlinkClick r:id="rId3"/>
              </a:rPr>
              <a:t>Title1Redirect@doe.nj.gov</a:t>
            </a:r>
            <a:endParaRPr lang="en-US" dirty="0"/>
          </a:p>
          <a:p>
            <a:pPr algn="ctr"/>
            <a:r>
              <a:rPr lang="en-US" dirty="0" smtClean="0">
                <a:hlinkClick r:id="rId4"/>
              </a:rPr>
              <a:t>Innovation@doe.nj.gov</a:t>
            </a:r>
            <a:endParaRPr lang="en-US" dirty="0" smtClean="0"/>
          </a:p>
          <a:p>
            <a:pPr algn="ctr"/>
            <a:r>
              <a:rPr lang="en-US" dirty="0" smtClean="0">
                <a:hlinkClick r:id="rId5"/>
              </a:rPr>
              <a:t>Anthony.Wright@doe.nj.gov</a:t>
            </a:r>
            <a:endParaRPr lang="en-US" dirty="0"/>
          </a:p>
          <a:p>
            <a:pPr algn="ctr"/>
            <a:r>
              <a:rPr lang="en-US" dirty="0"/>
              <a:t>609-376-3812</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65538" name="AutoShape 2" descr="data:image/jpeg;base64,/9j/4AAQSkZJRgABAQAAAQABAAD/2wCEAAkGBhQRERQUEhASEhUWFRUWFBQRFRQQEhcWFBAXFBcUFhIXHCYfFxkkHBQUHy8hIycpLCwsFh4xNTAqNSYrLCoBCQoKDgwOGg8PGiwkHSQpLCwsKiksLCksKSosNC0sKSwqLDAsLCwsLCkvLCwsKSwpLCwsLCwpLCwtLCwpKSwsKf/AABEIAM4A9AMBIgACEQEDEQH/xAAcAAABBQEBAQAAAAAAAAAAAAAAAgMEBQYHAQj/xABJEAABAwIDBAUJAwgKAQUAAAABAAIDBBEFEiEGMUFREyJhcZEHFDJCgaGxwdFDUvAWM2JylLLT4RUjU1SCkqLC0vGzFyQlY3T/xAAZAQEAAwEBAAAAAAAAAAAAAAAAAQIDBAX/xAAxEQACAgECBAMHAwUBAAAAAAAAAQIRAxIhBDFBURNCkSIyYXGBofDB0fEUJDNisSP/2gAMAwEAAhEDEQA/AO4oQhACEIQAhCEAIUauxGOFuaR4aO34AcT2BZHFNu3G4gbYfffv9jfr4LbHgnk91GU8sYczaSzNaLucABvJNh4qkrdtKePQPMh5RjN/q9H3rn9XWSSm8j3PP6R0HcNw9iYyrvhwMV7zOSXFSfuo19T5RD9nB7Xut7gD8VXSbeVJ3CJvc1xPiXKjigLjZrS48mguPgFNi2eqHboH+0Zf3rLo8HDDml9THxcsurJDts6r+0aO5jfmvW7aVQ+0ae9jfkvG7I1J+x/1s/5Lx2yNSPsfB8f/ACT+3/1+w/8AX4/clRbe1A3ticO5wPjm+Ssabyif2kBHaxwd7jb4rOS4BUN3wSewZv3bqE+ItNnAtPIgg+BTwMM+SX0Hi5Y9TpNFthTSadJkPKTqe86e9XLJAdQQVxvKpVFiMsJ/q5HM7AbtPe06LmnwK8j9TaPFPzI64hYzC9vNwnZb9NlyPa3f4X7lqocRjezO2RpbzuLLgyYZ4/eR2QyxnyJKFRVm2VPHoHl5/QFx47lWSeUNvqwPPeQEjgyS5RZDzQXNmwQsczyiN4wO9jgVY0m29O/RxdGf0xp4jRTLBkjziws0H1NAhNwVDXi7HBw5g3TixNQQhCAEIQgBCEIAQhCAEIXjnAC5QASs3ju1zY7sis9+4n1W9/M9gVdtDtQZLxwmzdznje7sbyHbx+Oayr0cHC+afocWXP0ie1dS+V2aRxceZ4dgHAdybjhLiA0Ek7gBcn2BXWDbNPnsT1GfeI1P6o+fxW2w7Bo4BZjQDxJ1ce8roycTDHsuZjDBKe7Mdh2xMsmshEY5ek7w3Dx9i0dFsfTx72dIecnW9273K6c8AXJAHM6BVOIbVQxb3XPIfi/uXnT4nJN1f0X5Z1rDjgrf3LSOna0Wa0AcgLDwTllh6vb9x/Nx+06fVVM+19Q71gO6/wBbJHhs0vL6v8ZD4jHHkdOQuTPx6c/anwH0Q3HZx9qfBv0Wn9Dm+Hq/2K/1cOzOsEJuakY8WcxrhyIBHgVzWHa2ob69++/1VpSbfvHpsv3WP0VHwuaO9ej/AILLiMb5l5W7GQSei0xnmw2H+U6LN4jsbNHqy0rf0dHf5ePsJWmoNr4ZdL5TyP03+Cn1+JNZEXgh3AW11SHE5YPS/RiWLHNWvsc2iouLwWjg3c5xHDXcO1KkuRawa37rdB3n7x7SrGZpe4ucbk702YbL0lK95c/+HHo7Fb5ujzdRKTa+klBdE+WQA2Jjpqp4Bte12x79R4p/8oIOVR+yVf8ACU+NHuT4T7Dnm6PN03+UEHKo/ZKv+Ej8oIOVR+yVf8JPGXceG+xNoqiSF143lvYNx7wtrgW0gm6rwGv9zu5c+pNoaeSYQNe8SlpcGSQzwuLRe5/rGDTQ+CtmxWNxoRuIXPlhDKrXPuaQcsbOjoVbgmI9LHr6Q0P1VkvMap0zvTtWCEIUEghCEAIQhAeErG7S48ZCYoz1Ro4j1uwdnx+NltRi+RvRsPWcNSOA+p/HBZHIu/hsPnl9Dkz5PKhnKtPgGy17STDtaw/F308eSc2bwC9pZB2saf3j8vFahzgBc6AKeI4ivZiRiw+aR61ttyp8X2mjgFgczuQ1/wC/xqqraHajeyL2n8fDx5LJvJcbk3J4lYYOGll9qWy+7LZc+naJMxPaGWY6uLRyB18eHsVVkT+RGRetjxwxqoKjhk3J2xjIjIn8iMi0srQxkRkT+RGRLFDGRGRP5EZEsUMdGr/BWudEbknrkC5vYNaPmSqfIr/Zw3jcOTz72g/Vc3EPZfM2wr2h/wA3SZqfqu7j8FYZEiZnVd3H4Ll1HVpOYYFgklHS09bRsMgfBEaumG+UBn52LlKLk29bv37nCa+OqibNC8PY4XBG8c2kcHDiEnYdv/x1H/8Ani/cCy+LVRo8Re7DopJyWmTEaWIAxAcJQb9WoOvVFy7lzzUtKLONm26BUG0uPGAsggZ01XL+ai4NG4zSkejGPfaw4keYnt7G6GLzBoq6ioaTBE31baOfNqOja07wSLkW0FyG/JvDE6KSUuc+tc61aZhlnbIPs8vqxi3VA0IHZYWeS9kRo6srqHZfzWto3SPM1RN5y6eZ29xELbNaPVY3cB/0tp5uq/F2/wDv6Duq/wDwtV9kSLrkGrFYKckg5HQrTLO0jOu3vC0S5cruTNcfIEIQszQEIQgBR6+rETHOPAfgKQsvtRWZnCMbhqe/h9fatMUNcqKZJaUUM8pe4udvJuforDAcJ6V93DqN39p5fX+ahMhLiABck2HeVucNohFGGjlqeZ4ld2bJojSOXHDU9ySBYLJbSY8STHGdOJH4/G9Wm0eKdGzI09Y7+7l+PmsYW31K5eHxeI9UuS+7/Y0zZK9lEfIjIpGRGRetZxUR8iMikZEZE1CiPkRkUjIjImoUR8iMikZEZE1CiPkRkUjIjImoUR8il4RVdFLro19mk8nA9U+8j2hIyJL4QRYjQqk1qjRaPsuzW5UiZvVd3H4KowrGsto5j2MkO48muPA9vHv33xjuO/5rz3adM7E01aOZ4BtI+aipKLDyHVHm8QnntmipW5AC5x3Ol3gM5g33LbbP7OxUUQjiBNyXSSPOaSWQ+lJI7i4qDh/k6padpbAaqFpOYthq6mIE2AuQ14ubAKT+R0X94r/26s/iKisuyZS4NDE9744Io3vvnfHGxj33NzmcBd2uuqpdpNmZDIKuiIjq2CxB0jqGD7GXw0dw07CJ35HRf3iv/bqz+Ij8jov7xX/t1Z/EUgztDtRFW1tDlDo5o/O2z08nVlif0DLgg723vZ2429i3OVU9DsPTQ1IqmiV04aW9JLPNM7KW5bHO430V0xpe7Kz/ABO4N+pUOWnmKvkSMLhzPvwb8T+PerhNU1OGNDR+O1Ornbvc0SoEIQhIIQhAImkytJPALDVEhe5zjxJP8lq8dmyxEc9PH+V1lsq7OHVKzmyu3RY7O0eaQuO5u7vP8r+K008oY0uO4C6gYFT5Ygeevj/KyZ2kqbMDRx1PcPx7lhmk5SpfI0gtMbMxXTmR5ceaj5E/kRkXowShFRRyPd2MZEZE/kRkVrIoYyIyJ/IjIlihjIjIn8iMiWKGMiMifyIyJYoYyIyJ/IjIlihjIjIn8iMiWKI74QRYi69paiWH82/M3+zk1H+E7x8OxP5EZFWSUuZKtciXDtS37WKRna0dI33a+5S2bRU5+2A/WBb8QqnIkSMa0XLQTwHPtPYsHhXRmiyMuZtoqdouZm2O61zfuACrqjbaIfm45ZT+r0bfaXWPgCqiSDMbkXP40HJeebLSHDLzP0KPNLohFdjtTPpmELPux+ke+Q6+Fk1DXTMFmzSDucVI83R5uumMMcVyRg3J82P0209Uz7Uu7HgOH1V9h23d9Jo8v6TNR7Qs15ujzdUngxS6V8ti8ck49Tp1NVNkaHMcHA8RqnVzjDax8DszD3t4FbzDcRbMwOb7RxBXmZcLxv4Hbjy6/mS0IQsTYpNon+iO8+A/mqYR3WrqcPZIbuvpyNkz/Q0Y1AOmu/kumGVRjRjKDbslwMs0DkFm8dkzSkcrD3fUladu5ZOq1e483H4lZY98i+r/AD1Jye7RDyIyKRkRkXfZhRHyIyKRkRkSxRHyIyKRkRkSxRHyIyJ5liLggjmDceKVkSxRHyIyJ9wsLnQDeToFEq8VhiidNJMxsTbZn3Dmi5sBpfW5Aso1ChzIjIsRsx5TmSyGGc3kfUFlOYY3FroyQGOdrpx9m8Lf5FEZqW6JcWuZEika++VzXWJacpDrOBsWm24jkocmNQtqW0pf/XPYZGtsbFoLh6W6/Vdp2LOeTXqTYlCd7Kx77HfleXAH25EbRwgY7hpG90cwd3NjkI/ecq+I6TJ0b0bPIvMi5XtGJBVT/wBJSYlFEXkQSUlvNGxlxDM4tv3X9a/sXUcKkY+CJ0cnSsLG5ZN5cA22Y9ptr2qY5LYcKF5E1JHc38O7gFMazrDuP0+aX0ClS3K6bK3oEebqy6BUm2uJGkoKiZpyuayzDa9nvIYw2twLgddNFZ5KI0GXxXaKeepdR4c1pez8/Uv60UXCwG4vB01vqCLaEj1vk7mcCZMVrS87zG8xsv2Mvu8FV4lipwTCqaOEDzqpb0jnuAdlLmtc953hxGZrW3uNCeGsCSoxykpRWyS5o3C7o5Mr3sa/Rr3x2GXVzTobjS4GoWDyJ+9v+hro7FvJiFZhUrRWSedUb3BonDbSRE7s/Z3k3tob6LdtiBAIsQdQRuIPFYDYWqnxWhr21c3TNyhjA5rGBrsjn5g4Nte+Q6jTKCtV5MpTLhdM528Ncwd0cro2+5oV4ZPQrKBbdArHBKgxSDk7Q/Ve9AvRCrTeqLRVRp2a5CapXXY09gQvOOwjVdNK512Pyi265HE8gm46SYEXkBHEZju8E9V15YbBmb22+SZbixJt0fvP0Wy1VyKOixCyuX5/Fapu4LMvbZzhyc4eDiqY/wDJ9H+hE+Q3lVXtLtBFQ07ppToNGtFsz3kGzG37iewAngrey5/twGyYthcMxtDeSSxNmmRurAeB6zWD/HbiuqUqWxmkOYLtDiktVB09C2GmmDz1QXuYOjLmmR+bqm4Gha30t11o8T2rpKaQRz1UUbzbqudqL7i63ojtNk7iu09PTSxRSyhskz2sjYAXOJc4NBIHoi5Auea5hhLqJrMVGI9GKozTAdKLy5bdTob63zajLrbLwsqanHay1Wbfabyg09BKI5WSuvD0rXMAcx13FoYDfecpN9w011UOm2yqKuGdlNRhlXE5gfBVOsBHICQ+/VubD0SRv37r42no3luAOnaSC5zNfuipa6AacMuQ9w1W0goJYMfke2N5hqaYF7w0mNskdgMz9wNo7W/+wKuqTJpIoPJTHWhzoGyQtp6aZ7J43gumzkG4aQLZcwOt94O9LlxStxBldUwVT6eGl6VsMUIBfK+Jme73EX1GXT9K1tLnTbNYFNBiWIyFmWCYxOjddvWcGkvs0G41c69wFA/9P6qGSoFHiAggqHl72GISPYXekGO3dnDS3EXRJpULVlJi2KPrabB6eSXq1jr1MlwzP0Lmgx6WFy53jlWywvZSgpJHxxRxsfMwZoXvMmdsZvcRPJuATvsolD5M6dtI6kme+oi6QyRZrMfFcAEMc3mbk8Dc6Kbs3sFTULjJGHySkWM07ukktyBAAHLQcFZJ3bIddCg2ahFPjldA1oayWGOZgaAGgNDQQANwzSP07FvsqbGHx9L0vRs6XLk6TKOkyXvkz77X1sn7K8VRV7mCxnAqykr31tBC2obO0Nngc9sZzAAB4JI06oPEgl2ljo/szgNVLWOr69jIniMxQQMId0bCSS5zgSM2pG/1joNANtZFlGlWTZkMb2Pq6mSQf0pJHTy6OgELCQ0tsWCS97HXhxV/g2DspYI4I75I25QXG7jxLieZJJ9qsLIspSSdkDL9C09tj7dPjZScqaljzAg8V7Rz5uq7027+0cHBVbphDmVZHyr0zn4TUhouQI3HubOxzj7ACVs8qZrKJssb45G5mPa5jweLXCxHgUe6osjh3ljd0seHVDReOSn0c0ENuQ11td2/ceR5K9268p1JNhro6d+eWdjWFmVzejFxnzXta1iBYnUg6hN08jMLa/DcXhMtC57jS1AaXtAJLrHJ1muuSdOsCTvBBWhosAwFkEmR1H0cgDXudUZiNQ4NEj35mG4adCNwWW+5YwGx+0zabCpKaEdNWVc0jYomdYsa+JkWd9xYHR5A7idLrr2x2AmjooIDbMxnXsbjO4l77HiMzisZhuM0FPMIcEoBV1BuHSDOGMZfrF1RJchvdpu13BdOga7KM+XNYZsl8t+IBOpCtAiQnKvC1PZU5QwZ3/otOp5nkpnOkQlZcUzLMaOQC8TqFzGw1JKG6uNr2SPP2ffCTiMd2Hs/7VJZaxgpIo5NGjY8EXBuFRV0dpX9tneI+t1Y4VLdtuSZxmLVrv8ACfiPn4rN+xJP4h7orbKo2l2Ugr4xHUMJtcse05ZGEixLXfIgg2FwrqyLLre5mZfZzyeUlE/pGNfLLraadwkkFxbq2ADTbS4F7KzxDZilneJJqWCV4Fs0kbXGw3A3Go71a2RZRSWwG+jGmg03dmltOSVZKsiysBFkWS7IsgEWRZLsiyARZFkuyLIBFkWS7IsgEWRZLsiyARZM1FNmsQcrhucPxqFJsoNbi0cWhN3fdbqfby9qVexDaW7H4MSsQ2UZHcD6ju48O4qeGrIVG0chPVY1u/0uudfd7lC/pWfhIW9jQ1o9wVo8Nlb6V8X/ACZPiIo29XQslYWSxskYd7JGh7T3tOhWfd5M8NJJ8wh15BwHgDoqpuM1A+2d7cp+IU2m2qmb6Qa8d2U+I09ymXCzXZ/nxC4iPxNJQYVFAzJDDHE37sbWsbvvuHen5HBouSAO1VeH4y2d2UzdETwLQPB1yFoafBmNOY3eebjm8FyScoumq+Z0RqW6ZBggdL6ILWcXHQn9UfNXUEAY0NaLAJYC9WXM0SoEIQhIl7bhUM0eVxC0CrcTg9bxWuN06KSRHoJcru9WtTAHsLeY0PbwKo7K4op8ze0JljZEX0KZvbvGh7wvbKZilNlOcbjo/wCTvkotlOOdqnzRDVCbIslWRZakCbIslWRZAJsiyVZFkAmyLJVkWQCbIslWRZAJsiyVZFkAmyEqyi18tm2G8oQ9ivxTEjq1htzcN/cPqqXzdWXm6OgXZCoLY5ZJye5W+bpudmVpdyF1bdAouKYe6SGRrCA4tcGk7s1tL9l7K7yFdBz+k8pMBlLJLtF7ZyOre9t/LtOi27Ybi44r52q6R8T3RyNLXtJa5p3ghfSeG0OSGJtvRjY3wYAufBnlK1I2y4oqqI3m6v8AAMfdEQyQlzOBOpb/ACULoEebrXIo5FTM4pxdo6A1wIuNQvVSbN1ZLSw8N3crteTJaXTO+LtWCEIUFgSJY8wsloQFFLFlNkqnmym/irCtpswuN6rLLoT1Iyaou2kObzBGqp6inMbreqfRP+09qdpKnKbHcrJ7GvbYi4KwlFxdot7xTWRZLqIDEddW8HfJ31XlltGakVoTZFkqyLK5AmyLJVkWQCbIslWRZAJsiyVZFkAmyLJVkWQCbKFUMuT2H5BT7KGTd7h3G/DkRf2DxUakmg0R+gR0ClZUZVtqKURegTVUQxpcSAAFKqJAxrnHcASuA7X+UieSWWONwDA5zQ7Uu00NuA4qksmklQsjwUgxHHA0C7XTgv0uMkLRnv2EMI9q+gegXLPITs5pNWOB1/qYr3GmjpHDn6ov2OC67lVceyvuWn2IvQI6BSsqMq11FKPcLblkHgtIqGgjvI3x8FfLjyO5M2gqQIQhULghCEAKBWUnEKeghSnRDVlFZSKapLe5P1VHxChlq3tSRnyLZjw8cCDw3qDPhpbrHqPuH/afkUzHIW7lOhrQd+ixlj6otd8yua/W248QdD4JVlaSwNkHWAPxHt4KG/DHD0H37H6/6hqiyNc0NJHsiy9cx7fSjd3ts8fVI84bxNv1gR8VbxY9/wBCKFWRZeCZv3m+IR0zfvN8Qra49yD2yLJPnLfvX7tfgltDnejG49ruoPeq+JHuTR5ZJe8Dv4Aak9wUlmGvPpPDRyZqf8x+ilw0zI9wAPEnVx9qq8jfur1J0kKHD3P1f1W/dHpHvPBKxSBoYMoALdwHLiE9NXclCe4nekcfVi10I0Tw4Ajd+NErKmZKVzXZotSfSYdzu3sPanYqgHQ3a77rtD7Oa21VsylCZ6YPaWu3OBB56hcTrvIDUCUiGpgMV9DLnbKG34tawgkDtF+xd1yIyI0nzJWxWYLg0dJTxwRCzI2ho5k7y424kkk9pU3Knci9yK1kDOVeOsBcr2WdrdN54NbqfBSqPDS4h0gsBq1nzPMrOWSuRKjY9hVMQC8ixO4cgrBCFiaghCEAIQhACEIQAo89IHd6kIUp0Q1ZUyQlu9IsrhzQd6iy0PJaKfcq4kRkpG4qSyv5hMPgI4JFlakyCwbVtKc6QHiFV2RZV0Im2WJhYfVZ4BAhZ91ngFXXPMoueZVfDQss+kaOQSHVjQq+yLK2hC2SX1x4BRnyE7yiycZTk8FbZEDNk5FTlylxUQG9SQ2yq59iVEagpg3vXlTRMkFnNBT6Fm3ZeipfghH5uVw7HdYe9NmhnHrRn2EfNXSFBFIpRQznjGPYT8043BnH05XHsb1R471bIQUiNS4eyP0WgdvHxUlCEJBCEIAQhCAEIQgBCEIAQhCAEIQgAhNupweCcQlgjOohzTZoTzU1CtqZFIg+ZFHmRU5CamRpIYoe1LbRBSUJqZNIbbABwTiEKpIIQhACEIQAhCEAIQhACEIQAhCEAIQhAf/Z"/>
          <p:cNvSpPr>
            <a:spLocks noChangeAspect="1" noChangeArrowheads="1"/>
          </p:cNvSpPr>
          <p:nvPr/>
        </p:nvSpPr>
        <p:spPr bwMode="auto">
          <a:xfrm>
            <a:off x="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5540" name="AutoShape 4" descr="data:image/jpeg;base64,/9j/4AAQSkZJRgABAQAAAQABAAD/2wCEAAkGBhQRERQUEhASEhUWFRUWFBQRFRQQEhcWFBAXFBcUFhIXHCYfFxkkHBQUHy8hIycpLCwsFh4xNTAqNSYrLCoBCQoKDgwOGg8PGiwkHSQpLCwsKiksLCksKSosNC0sKSwqLDAsLCwsLCkvLCwsKSwpLCwsLCwpLCwtLCwpKSwsKf/AABEIAM4A9AMBIgACEQEDEQH/xAAcAAABBQEBAQAAAAAAAAAAAAAAAgMEBQYHAQj/xABJEAABAwIDBAUJAwgKAQUAAAABAAIDBBEFEiEGMUFREyJhcZEHFDJCgaGxwdFDUvAWM2JylLLT4RUjU1SCkqLC0vGzFyQlY3T/xAAZAQEAAwEBAAAAAAAAAAAAAAAAAQIDBAX/xAAxEQACAgECBAMHAwUBAAAAAAAAAQIRAxIhBDFBURNCkSIyYXGBofDB0fEUJDNisSP/2gAMAwEAAhEDEQA/AO4oQhACEIQAhCEAIUauxGOFuaR4aO34AcT2BZHFNu3G4gbYfffv9jfr4LbHgnk91GU8sYczaSzNaLucABvJNh4qkrdtKePQPMh5RjN/q9H3rn9XWSSm8j3PP6R0HcNw9iYyrvhwMV7zOSXFSfuo19T5RD9nB7Xut7gD8VXSbeVJ3CJvc1xPiXKjigLjZrS48mguPgFNi2eqHboH+0Zf3rLo8HDDml9THxcsurJDts6r+0aO5jfmvW7aVQ+0ae9jfkvG7I1J+x/1s/5Lx2yNSPsfB8f/ACT+3/1+w/8AX4/clRbe1A3ticO5wPjm+Ssabyif2kBHaxwd7jb4rOS4BUN3wSewZv3bqE+ItNnAtPIgg+BTwMM+SX0Hi5Y9TpNFthTSadJkPKTqe86e9XLJAdQQVxvKpVFiMsJ/q5HM7AbtPe06LmnwK8j9TaPFPzI64hYzC9vNwnZb9NlyPa3f4X7lqocRjezO2RpbzuLLgyYZ4/eR2QyxnyJKFRVm2VPHoHl5/QFx47lWSeUNvqwPPeQEjgyS5RZDzQXNmwQsczyiN4wO9jgVY0m29O/RxdGf0xp4jRTLBkjziws0H1NAhNwVDXi7HBw5g3TixNQQhCAEIQgBCEIAQhCAEIXjnAC5QASs3ju1zY7sis9+4n1W9/M9gVdtDtQZLxwmzdznje7sbyHbx+Oayr0cHC+afocWXP0ie1dS+V2aRxceZ4dgHAdybjhLiA0Ek7gBcn2BXWDbNPnsT1GfeI1P6o+fxW2w7Bo4BZjQDxJ1ce8roycTDHsuZjDBKe7Mdh2xMsmshEY5ek7w3Dx9i0dFsfTx72dIecnW9273K6c8AXJAHM6BVOIbVQxb3XPIfi/uXnT4nJN1f0X5Z1rDjgrf3LSOna0Wa0AcgLDwTllh6vb9x/Nx+06fVVM+19Q71gO6/wBbJHhs0vL6v8ZD4jHHkdOQuTPx6c/anwH0Q3HZx9qfBv0Wn9Dm+Hq/2K/1cOzOsEJuakY8WcxrhyIBHgVzWHa2ob69++/1VpSbfvHpsv3WP0VHwuaO9ej/AILLiMb5l5W7GQSei0xnmw2H+U6LN4jsbNHqy0rf0dHf5ePsJWmoNr4ZdL5TyP03+Cn1+JNZEXgh3AW11SHE5YPS/RiWLHNWvsc2iouLwWjg3c5xHDXcO1KkuRawa37rdB3n7x7SrGZpe4ucbk702YbL0lK95c/+HHo7Fb5ujzdRKTa+klBdE+WQA2Jjpqp4Bte12x79R4p/8oIOVR+yVf8ACU+NHuT4T7Dnm6PN03+UEHKo/ZKv+Ej8oIOVR+yVf8JPGXceG+xNoqiSF143lvYNx7wtrgW0gm6rwGv9zu5c+pNoaeSYQNe8SlpcGSQzwuLRe5/rGDTQ+CtmxWNxoRuIXPlhDKrXPuaQcsbOjoVbgmI9LHr6Q0P1VkvMap0zvTtWCEIUEghCEAIQhAeErG7S48ZCYoz1Ro4j1uwdnx+NltRi+RvRsPWcNSOA+p/HBZHIu/hsPnl9Dkz5PKhnKtPgGy17STDtaw/F308eSc2bwC9pZB2saf3j8vFahzgBc6AKeI4ivZiRiw+aR61ttyp8X2mjgFgczuQ1/wC/xqqraHajeyL2n8fDx5LJvJcbk3J4lYYOGll9qWy+7LZc+naJMxPaGWY6uLRyB18eHsVVkT+RGRetjxwxqoKjhk3J2xjIjIn8iMi0srQxkRkT+RGRLFDGRGRP5EZEsUMdGr/BWudEbknrkC5vYNaPmSqfIr/Zw3jcOTz72g/Vc3EPZfM2wr2h/wA3SZqfqu7j8FYZEiZnVd3H4Ll1HVpOYYFgklHS09bRsMgfBEaumG+UBn52LlKLk29bv37nCa+OqibNC8PY4XBG8c2kcHDiEnYdv/x1H/8Ani/cCy+LVRo8Re7DopJyWmTEaWIAxAcJQb9WoOvVFy7lzzUtKLONm26BUG0uPGAsggZ01XL+ai4NG4zSkejGPfaw4keYnt7G6GLzBoq6ioaTBE31baOfNqOja07wSLkW0FyG/JvDE6KSUuc+tc61aZhlnbIPs8vqxi3VA0IHZYWeS9kRo6srqHZfzWto3SPM1RN5y6eZ29xELbNaPVY3cB/0tp5uq/F2/wDv6Duq/wDwtV9kSLrkGrFYKckg5HQrTLO0jOu3vC0S5cruTNcfIEIQszQEIQgBR6+rETHOPAfgKQsvtRWZnCMbhqe/h9fatMUNcqKZJaUUM8pe4udvJuforDAcJ6V93DqN39p5fX+ahMhLiABck2HeVucNohFGGjlqeZ4ld2bJojSOXHDU9ySBYLJbSY8STHGdOJH4/G9Wm0eKdGzI09Y7+7l+PmsYW31K5eHxeI9UuS+7/Y0zZK9lEfIjIpGRGRetZxUR8iMikZEZE1CiPkRkUjIjImoUR8iMikZEZE1CiPkRkUjIjImoUR8il4RVdFLro19mk8nA9U+8j2hIyJL4QRYjQqk1qjRaPsuzW5UiZvVd3H4KowrGsto5j2MkO48muPA9vHv33xjuO/5rz3adM7E01aOZ4BtI+aipKLDyHVHm8QnntmipW5AC5x3Ol3gM5g33LbbP7OxUUQjiBNyXSSPOaSWQ+lJI7i4qDh/k6padpbAaqFpOYthq6mIE2AuQ14ubAKT+R0X94r/26s/iKisuyZS4NDE9744Io3vvnfHGxj33NzmcBd2uuqpdpNmZDIKuiIjq2CxB0jqGD7GXw0dw07CJ35HRf3iv/bqz+Ij8jov7xX/t1Z/EUgztDtRFW1tDlDo5o/O2z08nVlif0DLgg723vZ2429i3OVU9DsPTQ1IqmiV04aW9JLPNM7KW5bHO430V0xpe7Kz/ABO4N+pUOWnmKvkSMLhzPvwb8T+PerhNU1OGNDR+O1Ornbvc0SoEIQhIIQhAImkytJPALDVEhe5zjxJP8lq8dmyxEc9PH+V1lsq7OHVKzmyu3RY7O0eaQuO5u7vP8r+K008oY0uO4C6gYFT5Ygeevj/KyZ2kqbMDRx1PcPx7lhmk5SpfI0gtMbMxXTmR5ceaj5E/kRkXowShFRRyPd2MZEZE/kRkVrIoYyIyJ/IjIlihjIjIn8iMiWKGMiMifyIyJYoYyIyJ/IjIlihjIjIn8iMiWKI74QRYi69paiWH82/M3+zk1H+E7x8OxP5EZFWSUuZKtciXDtS37WKRna0dI33a+5S2bRU5+2A/WBb8QqnIkSMa0XLQTwHPtPYsHhXRmiyMuZtoqdouZm2O61zfuACrqjbaIfm45ZT+r0bfaXWPgCqiSDMbkXP40HJeebLSHDLzP0KPNLohFdjtTPpmELPux+ke+Q6+Fk1DXTMFmzSDucVI83R5uumMMcVyRg3J82P0209Uz7Uu7HgOH1V9h23d9Jo8v6TNR7Qs15ujzdUngxS6V8ti8ck49Tp1NVNkaHMcHA8RqnVzjDax8DszD3t4FbzDcRbMwOb7RxBXmZcLxv4Hbjy6/mS0IQsTYpNon+iO8+A/mqYR3WrqcPZIbuvpyNkz/Q0Y1AOmu/kumGVRjRjKDbslwMs0DkFm8dkzSkcrD3fUladu5ZOq1e483H4lZY98i+r/AD1Jye7RDyIyKRkRkXfZhRHyIyKRkRkSxRHyIyKRkRkSxRHyIyJ5liLggjmDceKVkSxRHyIyJ9wsLnQDeToFEq8VhiidNJMxsTbZn3Dmi5sBpfW5Aso1ChzIjIsRsx5TmSyGGc3kfUFlOYY3FroyQGOdrpx9m8Lf5FEZqW6JcWuZEika++VzXWJacpDrOBsWm24jkocmNQtqW0pf/XPYZGtsbFoLh6W6/Vdp2LOeTXqTYlCd7Kx77HfleXAH25EbRwgY7hpG90cwd3NjkI/ecq+I6TJ0b0bPIvMi5XtGJBVT/wBJSYlFEXkQSUlvNGxlxDM4tv3X9a/sXUcKkY+CJ0cnSsLG5ZN5cA22Y9ptr2qY5LYcKF5E1JHc38O7gFMazrDuP0+aX0ClS3K6bK3oEebqy6BUm2uJGkoKiZpyuayzDa9nvIYw2twLgddNFZ5KI0GXxXaKeepdR4c1pez8/Uv60UXCwG4vB01vqCLaEj1vk7mcCZMVrS87zG8xsv2Mvu8FV4lipwTCqaOEDzqpb0jnuAdlLmtc953hxGZrW3uNCeGsCSoxykpRWyS5o3C7o5Mr3sa/Rr3x2GXVzTobjS4GoWDyJ+9v+hro7FvJiFZhUrRWSedUb3BonDbSRE7s/Z3k3tob6LdtiBAIsQdQRuIPFYDYWqnxWhr21c3TNyhjA5rGBrsjn5g4Nte+Q6jTKCtV5MpTLhdM528Ncwd0cro2+5oV4ZPQrKBbdArHBKgxSDk7Q/Ve9AvRCrTeqLRVRp2a5CapXXY09gQvOOwjVdNK512Pyi265HE8gm46SYEXkBHEZju8E9V15YbBmb22+SZbixJt0fvP0Wy1VyKOixCyuX5/Fapu4LMvbZzhyc4eDiqY/wDJ9H+hE+Q3lVXtLtBFQ07ppToNGtFsz3kGzG37iewAngrey5/twGyYthcMxtDeSSxNmmRurAeB6zWD/HbiuqUqWxmkOYLtDiktVB09C2GmmDz1QXuYOjLmmR+bqm4Gha30t11o8T2rpKaQRz1UUbzbqudqL7i63ojtNk7iu09PTSxRSyhskz2sjYAXOJc4NBIHoi5Auea5hhLqJrMVGI9GKozTAdKLy5bdTob63zajLrbLwsqanHay1Wbfabyg09BKI5WSuvD0rXMAcx13FoYDfecpN9w011UOm2yqKuGdlNRhlXE5gfBVOsBHICQ+/VubD0SRv37r42no3luAOnaSC5zNfuipa6AacMuQ9w1W0goJYMfke2N5hqaYF7w0mNskdgMz9wNo7W/+wKuqTJpIoPJTHWhzoGyQtp6aZ7J43gumzkG4aQLZcwOt94O9LlxStxBldUwVT6eGl6VsMUIBfK+Jme73EX1GXT9K1tLnTbNYFNBiWIyFmWCYxOjddvWcGkvs0G41c69wFA/9P6qGSoFHiAggqHl72GISPYXekGO3dnDS3EXRJpULVlJi2KPrabB6eSXq1jr1MlwzP0Lmgx6WFy53jlWywvZSgpJHxxRxsfMwZoXvMmdsZvcRPJuATvsolD5M6dtI6kme+oi6QyRZrMfFcAEMc3mbk8Dc6Kbs3sFTULjJGHySkWM07ukktyBAAHLQcFZJ3bIddCg2ahFPjldA1oayWGOZgaAGgNDQQANwzSP07FvsqbGHx9L0vRs6XLk6TKOkyXvkz77X1sn7K8VRV7mCxnAqykr31tBC2obO0Nngc9sZzAAB4JI06oPEgl2ljo/szgNVLWOr69jIniMxQQMId0bCSS5zgSM2pG/1joNANtZFlGlWTZkMb2Pq6mSQf0pJHTy6OgELCQ0tsWCS97HXhxV/g2DspYI4I75I25QXG7jxLieZJJ9qsLIspSSdkDL9C09tj7dPjZScqaljzAg8V7Rz5uq7027+0cHBVbphDmVZHyr0zn4TUhouQI3HubOxzj7ACVs8qZrKJssb45G5mPa5jweLXCxHgUe6osjh3ljd0seHVDReOSn0c0ENuQ11td2/ceR5K9268p1JNhro6d+eWdjWFmVzejFxnzXta1iBYnUg6hN08jMLa/DcXhMtC57jS1AaXtAJLrHJ1muuSdOsCTvBBWhosAwFkEmR1H0cgDXudUZiNQ4NEj35mG4adCNwWW+5YwGx+0zabCpKaEdNWVc0jYomdYsa+JkWd9xYHR5A7idLrr2x2AmjooIDbMxnXsbjO4l77HiMzisZhuM0FPMIcEoBV1BuHSDOGMZfrF1RJchvdpu13BdOga7KM+XNYZsl8t+IBOpCtAiQnKvC1PZU5QwZ3/otOp5nkpnOkQlZcUzLMaOQC8TqFzGw1JKG6uNr2SPP2ffCTiMd2Hs/7VJZaxgpIo5NGjY8EXBuFRV0dpX9tneI+t1Y4VLdtuSZxmLVrv8ACfiPn4rN+xJP4h7orbKo2l2Ugr4xHUMJtcse05ZGEixLXfIgg2FwrqyLLre5mZfZzyeUlE/pGNfLLraadwkkFxbq2ADTbS4F7KzxDZilneJJqWCV4Fs0kbXGw3A3Go71a2RZRSWwG+jGmg03dmltOSVZKsiysBFkWS7IsgEWRZLsiyARZFkuyLIBFkWS7IsgEWRZLsiyARZM1FNmsQcrhucPxqFJsoNbi0cWhN3fdbqfby9qVexDaW7H4MSsQ2UZHcD6ju48O4qeGrIVG0chPVY1u/0uudfd7lC/pWfhIW9jQ1o9wVo8Nlb6V8X/ACZPiIo29XQslYWSxskYd7JGh7T3tOhWfd5M8NJJ8wh15BwHgDoqpuM1A+2d7cp+IU2m2qmb6Qa8d2U+I09ymXCzXZ/nxC4iPxNJQYVFAzJDDHE37sbWsbvvuHen5HBouSAO1VeH4y2d2UzdETwLQPB1yFoafBmNOY3eebjm8FyScoumq+Z0RqW6ZBggdL6ILWcXHQn9UfNXUEAY0NaLAJYC9WXM0SoEIQhIl7bhUM0eVxC0CrcTg9bxWuN06KSRHoJcru9WtTAHsLeY0PbwKo7K4op8ze0JljZEX0KZvbvGh7wvbKZilNlOcbjo/wCTvkotlOOdqnzRDVCbIslWRZakCbIslWRZAJsiyVZFkAmyLJVkWQCbIslWRZAJsiyVZFkAmyEqyi18tm2G8oQ9ivxTEjq1htzcN/cPqqXzdWXm6OgXZCoLY5ZJye5W+bpudmVpdyF1bdAouKYe6SGRrCA4tcGk7s1tL9l7K7yFdBz+k8pMBlLJLtF7ZyOre9t/LtOi27Ybi44r52q6R8T3RyNLXtJa5p3ghfSeG0OSGJtvRjY3wYAufBnlK1I2y4oqqI3m6v8AAMfdEQyQlzOBOpb/ACULoEebrXIo5FTM4pxdo6A1wIuNQvVSbN1ZLSw8N3crteTJaXTO+LtWCEIUFgSJY8wsloQFFLFlNkqnmym/irCtpswuN6rLLoT1Iyaou2kObzBGqp6inMbreqfRP+09qdpKnKbHcrJ7GvbYi4KwlFxdot7xTWRZLqIDEddW8HfJ31XlltGakVoTZFkqyLK5AmyLJVkWQCbIslWRZAJsiyVZFkAmyLJVkWQCbKFUMuT2H5BT7KGTd7h3G/DkRf2DxUakmg0R+gR0ClZUZVtqKURegTVUQxpcSAAFKqJAxrnHcASuA7X+UieSWWONwDA5zQ7Uu00NuA4qksmklQsjwUgxHHA0C7XTgv0uMkLRnv2EMI9q+gegXLPITs5pNWOB1/qYr3GmjpHDn6ov2OC67lVceyvuWn2IvQI6BSsqMq11FKPcLblkHgtIqGgjvI3x8FfLjyO5M2gqQIQhULghCEAKBWUnEKeghSnRDVlFZSKapLe5P1VHxChlq3tSRnyLZjw8cCDw3qDPhpbrHqPuH/afkUzHIW7lOhrQd+ixlj6otd8yua/W248QdD4JVlaSwNkHWAPxHt4KG/DHD0H37H6/6hqiyNc0NJHsiy9cx7fSjd3ts8fVI84bxNv1gR8VbxY9/wBCKFWRZeCZv3m+IR0zfvN8Qra49yD2yLJPnLfvX7tfgltDnejG49ruoPeq+JHuTR5ZJe8Dv4Aak9wUlmGvPpPDRyZqf8x+ilw0zI9wAPEnVx9qq8jfur1J0kKHD3P1f1W/dHpHvPBKxSBoYMoALdwHLiE9NXclCe4nekcfVi10I0Tw4Ajd+NErKmZKVzXZotSfSYdzu3sPanYqgHQ3a77rtD7Oa21VsylCZ6YPaWu3OBB56hcTrvIDUCUiGpgMV9DLnbKG34tawgkDtF+xd1yIyI0nzJWxWYLg0dJTxwRCzI2ho5k7y424kkk9pU3Knci9yK1kDOVeOsBcr2WdrdN54NbqfBSqPDS4h0gsBq1nzPMrOWSuRKjY9hVMQC8ixO4cgrBCFiaghCEAIQhACEIQAo89IHd6kIUp0Q1ZUyQlu9IsrhzQd6iy0PJaKfcq4kRkpG4qSyv5hMPgI4JFlakyCwbVtKc6QHiFV2RZV0Im2WJhYfVZ4BAhZ91ngFXXPMoueZVfDQss+kaOQSHVjQq+yLK2hC2SX1x4BRnyE7yiycZTk8FbZEDNk5FTlylxUQG9SQ2yq59iVEagpg3vXlTRMkFnNBT6Fm3ZeipfghH5uVw7HdYe9NmhnHrRn2EfNXSFBFIpRQznjGPYT8043BnH05XHsb1R471bIQUiNS4eyP0WgdvHxUlCEJBCEIAQhCAEIQgBCEIAQhCAEIQgAhNupweCcQlgjOohzTZoTzU1CtqZFIg+ZFHmRU5CamRpIYoe1LbRBSUJqZNIbbABwTiEKpIIQhACEIQAhCEAIQhACEIQAhCEAIQhAf/Z"/>
          <p:cNvSpPr>
            <a:spLocks noChangeAspect="1" noChangeArrowheads="1"/>
          </p:cNvSpPr>
          <p:nvPr/>
        </p:nvSpPr>
        <p:spPr bwMode="auto">
          <a:xfrm>
            <a:off x="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5542" name="AutoShape 6" descr="data:image/jpeg;base64,/9j/4AAQSkZJRgABAQAAAQABAAD/2wCEAAkGBhQRERQUEhASEhUWFRUWFBQRFRQQEhcWFBAXFBcUFhIXHCYfFxkkHBQUHy8hIycpLCwsFh4xNTAqNSYrLCoBCQoKDgwOGg8PGiwkHSQpLCwsKiksLCksKSosNC0sKSwqLDAsLCwsLCkvLCwsKSwpLCwsLCwpLCwtLCwpKSwsKf/AABEIAM4A9AMBIgACEQEDEQH/xAAcAAABBQEBAQAAAAAAAAAAAAAAAgMEBQYHAQj/xABJEAABAwIDBAUJAwgKAQUAAAABAAIDBBEFEiEGMUFREyJhcZEHFDJCgaGxwdFDUvAWM2JylLLT4RUjU1SCkqLC0vGzFyQlY3T/xAAZAQEAAwEBAAAAAAAAAAAAAAAAAQIDBAX/xAAxEQACAgECBAMHAwUBAAAAAAAAAQIRAxIhBDFBURNCkSIyYXGBofDB0fEUJDNisSP/2gAMAwEAAhEDEQA/AO4oQhACEIQAhCEAIUauxGOFuaR4aO34AcT2BZHFNu3G4gbYfffv9jfr4LbHgnk91GU8sYczaSzNaLucABvJNh4qkrdtKePQPMh5RjN/q9H3rn9XWSSm8j3PP6R0HcNw9iYyrvhwMV7zOSXFSfuo19T5RD9nB7Xut7gD8VXSbeVJ3CJvc1xPiXKjigLjZrS48mguPgFNi2eqHboH+0Zf3rLo8HDDml9THxcsurJDts6r+0aO5jfmvW7aVQ+0ae9jfkvG7I1J+x/1s/5Lx2yNSPsfB8f/ACT+3/1+w/8AX4/clRbe1A3ticO5wPjm+Ssabyif2kBHaxwd7jb4rOS4BUN3wSewZv3bqE+ItNnAtPIgg+BTwMM+SX0Hi5Y9TpNFthTSadJkPKTqe86e9XLJAdQQVxvKpVFiMsJ/q5HM7AbtPe06LmnwK8j9TaPFPzI64hYzC9vNwnZb9NlyPa3f4X7lqocRjezO2RpbzuLLgyYZ4/eR2QyxnyJKFRVm2VPHoHl5/QFx47lWSeUNvqwPPeQEjgyS5RZDzQXNmwQsczyiN4wO9jgVY0m29O/RxdGf0xp4jRTLBkjziws0H1NAhNwVDXi7HBw5g3TixNQQhCAEIQgBCEIAQhCAEIXjnAC5QASs3ju1zY7sis9+4n1W9/M9gVdtDtQZLxwmzdznje7sbyHbx+Oayr0cHC+afocWXP0ie1dS+V2aRxceZ4dgHAdybjhLiA0Ek7gBcn2BXWDbNPnsT1GfeI1P6o+fxW2w7Bo4BZjQDxJ1ce8roycTDHsuZjDBKe7Mdh2xMsmshEY5ek7w3Dx9i0dFsfTx72dIecnW9273K6c8AXJAHM6BVOIbVQxb3XPIfi/uXnT4nJN1f0X5Z1rDjgrf3LSOna0Wa0AcgLDwTllh6vb9x/Nx+06fVVM+19Q71gO6/wBbJHhs0vL6v8ZD4jHHkdOQuTPx6c/anwH0Q3HZx9qfBv0Wn9Dm+Hq/2K/1cOzOsEJuakY8WcxrhyIBHgVzWHa2ob69++/1VpSbfvHpsv3WP0VHwuaO9ej/AILLiMb5l5W7GQSei0xnmw2H+U6LN4jsbNHqy0rf0dHf5ePsJWmoNr4ZdL5TyP03+Cn1+JNZEXgh3AW11SHE5YPS/RiWLHNWvsc2iouLwWjg3c5xHDXcO1KkuRawa37rdB3n7x7SrGZpe4ucbk702YbL0lK95c/+HHo7Fb5ujzdRKTa+klBdE+WQA2Jjpqp4Bte12x79R4p/8oIOVR+yVf8ACU+NHuT4T7Dnm6PN03+UEHKo/ZKv+Ej8oIOVR+yVf8JPGXceG+xNoqiSF143lvYNx7wtrgW0gm6rwGv9zu5c+pNoaeSYQNe8SlpcGSQzwuLRe5/rGDTQ+CtmxWNxoRuIXPlhDKrXPuaQcsbOjoVbgmI9LHr6Q0P1VkvMap0zvTtWCEIUEghCEAIQhAeErG7S48ZCYoz1Ro4j1uwdnx+NltRi+RvRsPWcNSOA+p/HBZHIu/hsPnl9Dkz5PKhnKtPgGy17STDtaw/F308eSc2bwC9pZB2saf3j8vFahzgBc6AKeI4ivZiRiw+aR61ttyp8X2mjgFgczuQ1/wC/xqqraHajeyL2n8fDx5LJvJcbk3J4lYYOGll9qWy+7LZc+naJMxPaGWY6uLRyB18eHsVVkT+RGRetjxwxqoKjhk3J2xjIjIn8iMi0srQxkRkT+RGRLFDGRGRP5EZEsUMdGr/BWudEbknrkC5vYNaPmSqfIr/Zw3jcOTz72g/Vc3EPZfM2wr2h/wA3SZqfqu7j8FYZEiZnVd3H4Ll1HVpOYYFgklHS09bRsMgfBEaumG+UBn52LlKLk29bv37nCa+OqibNC8PY4XBG8c2kcHDiEnYdv/x1H/8Ani/cCy+LVRo8Re7DopJyWmTEaWIAxAcJQb9WoOvVFy7lzzUtKLONm26BUG0uPGAsggZ01XL+ai4NG4zSkejGPfaw4keYnt7G6GLzBoq6ioaTBE31baOfNqOja07wSLkW0FyG/JvDE6KSUuc+tc61aZhlnbIPs8vqxi3VA0IHZYWeS9kRo6srqHZfzWto3SPM1RN5y6eZ29xELbNaPVY3cB/0tp5uq/F2/wDv6Duq/wDwtV9kSLrkGrFYKckg5HQrTLO0jOu3vC0S5cruTNcfIEIQszQEIQgBR6+rETHOPAfgKQsvtRWZnCMbhqe/h9fatMUNcqKZJaUUM8pe4udvJuforDAcJ6V93DqN39p5fX+ahMhLiABck2HeVucNohFGGjlqeZ4ld2bJojSOXHDU9ySBYLJbSY8STHGdOJH4/G9Wm0eKdGzI09Y7+7l+PmsYW31K5eHxeI9UuS+7/Y0zZK9lEfIjIpGRGRetZxUR8iMikZEZE1CiPkRkUjIjImoUR8iMikZEZE1CiPkRkUjIjImoUR8il4RVdFLro19mk8nA9U+8j2hIyJL4QRYjQqk1qjRaPsuzW5UiZvVd3H4KowrGsto5j2MkO48muPA9vHv33xjuO/5rz3adM7E01aOZ4BtI+aipKLDyHVHm8QnntmipW5AC5x3Ol3gM5g33LbbP7OxUUQjiBNyXSSPOaSWQ+lJI7i4qDh/k6padpbAaqFpOYthq6mIE2AuQ14ubAKT+R0X94r/26s/iKisuyZS4NDE9744Io3vvnfHGxj33NzmcBd2uuqpdpNmZDIKuiIjq2CxB0jqGD7GXw0dw07CJ35HRf3iv/bqz+Ij8jov7xX/t1Z/EUgztDtRFW1tDlDo5o/O2z08nVlif0DLgg723vZ2429i3OVU9DsPTQ1IqmiV04aW9JLPNM7KW5bHO430V0xpe7Kz/ABO4N+pUOWnmKvkSMLhzPvwb8T+PerhNU1OGNDR+O1Ornbvc0SoEIQhIIQhAImkytJPALDVEhe5zjxJP8lq8dmyxEc9PH+V1lsq7OHVKzmyu3RY7O0eaQuO5u7vP8r+K008oY0uO4C6gYFT5Ygeevj/KyZ2kqbMDRx1PcPx7lhmk5SpfI0gtMbMxXTmR5ceaj5E/kRkXowShFRRyPd2MZEZE/kRkVrIoYyIyJ/IjIlihjIjIn8iMiWKGMiMifyIyJYoYyIyJ/IjIlihjIjIn8iMiWKI74QRYi69paiWH82/M3+zk1H+E7x8OxP5EZFWSUuZKtciXDtS37WKRna0dI33a+5S2bRU5+2A/WBb8QqnIkSMa0XLQTwHPtPYsHhXRmiyMuZtoqdouZm2O61zfuACrqjbaIfm45ZT+r0bfaXWPgCqiSDMbkXP40HJeebLSHDLzP0KPNLohFdjtTPpmELPux+ke+Q6+Fk1DXTMFmzSDucVI83R5uumMMcVyRg3J82P0209Uz7Uu7HgOH1V9h23d9Jo8v6TNR7Qs15ujzdUngxS6V8ti8ck49Tp1NVNkaHMcHA8RqnVzjDax8DszD3t4FbzDcRbMwOb7RxBXmZcLxv4Hbjy6/mS0IQsTYpNon+iO8+A/mqYR3WrqcPZIbuvpyNkz/Q0Y1AOmu/kumGVRjRjKDbslwMs0DkFm8dkzSkcrD3fUladu5ZOq1e483H4lZY98i+r/AD1Jye7RDyIyKRkRkXfZhRHyIyKRkRkSxRHyIyKRkRkSxRHyIyJ5liLggjmDceKVkSxRHyIyJ9wsLnQDeToFEq8VhiidNJMxsTbZn3Dmi5sBpfW5Aso1ChzIjIsRsx5TmSyGGc3kfUFlOYY3FroyQGOdrpx9m8Lf5FEZqW6JcWuZEika++VzXWJacpDrOBsWm24jkocmNQtqW0pf/XPYZGtsbFoLh6W6/Vdp2LOeTXqTYlCd7Kx77HfleXAH25EbRwgY7hpG90cwd3NjkI/ecq+I6TJ0b0bPIvMi5XtGJBVT/wBJSYlFEXkQSUlvNGxlxDM4tv3X9a/sXUcKkY+CJ0cnSsLG5ZN5cA22Y9ptr2qY5LYcKF5E1JHc38O7gFMazrDuP0+aX0ClS3K6bK3oEebqy6BUm2uJGkoKiZpyuayzDa9nvIYw2twLgddNFZ5KI0GXxXaKeepdR4c1pez8/Uv60UXCwG4vB01vqCLaEj1vk7mcCZMVrS87zG8xsv2Mvu8FV4lipwTCqaOEDzqpb0jnuAdlLmtc953hxGZrW3uNCeGsCSoxykpRWyS5o3C7o5Mr3sa/Rr3x2GXVzTobjS4GoWDyJ+9v+hro7FvJiFZhUrRWSedUb3BonDbSRE7s/Z3k3tob6LdtiBAIsQdQRuIPFYDYWqnxWhr21c3TNyhjA5rGBrsjn5g4Nte+Q6jTKCtV5MpTLhdM528Ncwd0cro2+5oV4ZPQrKBbdArHBKgxSDk7Q/Ve9AvRCrTeqLRVRp2a5CapXXY09gQvOOwjVdNK512Pyi265HE8gm46SYEXkBHEZju8E9V15YbBmb22+SZbixJt0fvP0Wy1VyKOixCyuX5/Fapu4LMvbZzhyc4eDiqY/wDJ9H+hE+Q3lVXtLtBFQ07ppToNGtFsz3kGzG37iewAngrey5/twGyYthcMxtDeSSxNmmRurAeB6zWD/HbiuqUqWxmkOYLtDiktVB09C2GmmDz1QXuYOjLmmR+bqm4Gha30t11o8T2rpKaQRz1UUbzbqudqL7i63ojtNk7iu09PTSxRSyhskz2sjYAXOJc4NBIHoi5Auea5hhLqJrMVGI9GKozTAdKLy5bdTob63zajLrbLwsqanHay1Wbfabyg09BKI5WSuvD0rXMAcx13FoYDfecpN9w011UOm2yqKuGdlNRhlXE5gfBVOsBHICQ+/VubD0SRv37r42no3luAOnaSC5zNfuipa6AacMuQ9w1W0goJYMfke2N5hqaYF7w0mNskdgMz9wNo7W/+wKuqTJpIoPJTHWhzoGyQtp6aZ7J43gumzkG4aQLZcwOt94O9LlxStxBldUwVT6eGl6VsMUIBfK+Jme73EX1GXT9K1tLnTbNYFNBiWIyFmWCYxOjddvWcGkvs0G41c69wFA/9P6qGSoFHiAggqHl72GISPYXekGO3dnDS3EXRJpULVlJi2KPrabB6eSXq1jr1MlwzP0Lmgx6WFy53jlWywvZSgpJHxxRxsfMwZoXvMmdsZvcRPJuATvsolD5M6dtI6kme+oi6QyRZrMfFcAEMc3mbk8Dc6Kbs3sFTULjJGHySkWM07ukktyBAAHLQcFZJ3bIddCg2ahFPjldA1oayWGOZgaAGgNDQQANwzSP07FvsqbGHx9L0vRs6XLk6TKOkyXvkz77X1sn7K8VRV7mCxnAqykr31tBC2obO0Nngc9sZzAAB4JI06oPEgl2ljo/szgNVLWOr69jIniMxQQMId0bCSS5zgSM2pG/1joNANtZFlGlWTZkMb2Pq6mSQf0pJHTy6OgELCQ0tsWCS97HXhxV/g2DspYI4I75I25QXG7jxLieZJJ9qsLIspSSdkDL9C09tj7dPjZScqaljzAg8V7Rz5uq7027+0cHBVbphDmVZHyr0zn4TUhouQI3HubOxzj7ACVs8qZrKJssb45G5mPa5jweLXCxHgUe6osjh3ljd0seHVDReOSn0c0ENuQ11td2/ceR5K9268p1JNhro6d+eWdjWFmVzejFxnzXta1iBYnUg6hN08jMLa/DcXhMtC57jS1AaXtAJLrHJ1muuSdOsCTvBBWhosAwFkEmR1H0cgDXudUZiNQ4NEj35mG4adCNwWW+5YwGx+0zabCpKaEdNWVc0jYomdYsa+JkWd9xYHR5A7idLrr2x2AmjooIDbMxnXsbjO4l77HiMzisZhuM0FPMIcEoBV1BuHSDOGMZfrF1RJchvdpu13BdOga7KM+XNYZsl8t+IBOpCtAiQnKvC1PZU5QwZ3/otOp5nkpnOkQlZcUzLMaOQC8TqFzGw1JKG6uNr2SPP2ffCTiMd2Hs/7VJZaxgpIo5NGjY8EXBuFRV0dpX9tneI+t1Y4VLdtuSZxmLVrv8ACfiPn4rN+xJP4h7orbKo2l2Ugr4xHUMJtcse05ZGEixLXfIgg2FwrqyLLre5mZfZzyeUlE/pGNfLLraadwkkFxbq2ADTbS4F7KzxDZilneJJqWCV4Fs0kbXGw3A3Go71a2RZRSWwG+jGmg03dmltOSVZKsiysBFkWS7IsgEWRZLsiyARZFkuyLIBFkWS7IsgEWRZLsiyARZM1FNmsQcrhucPxqFJsoNbi0cWhN3fdbqfby9qVexDaW7H4MSsQ2UZHcD6ju48O4qeGrIVG0chPVY1u/0uudfd7lC/pWfhIW9jQ1o9wVo8Nlb6V8X/ACZPiIo29XQslYWSxskYd7JGh7T3tOhWfd5M8NJJ8wh15BwHgDoqpuM1A+2d7cp+IU2m2qmb6Qa8d2U+I09ymXCzXZ/nxC4iPxNJQYVFAzJDDHE37sbWsbvvuHen5HBouSAO1VeH4y2d2UzdETwLQPB1yFoafBmNOY3eebjm8FyScoumq+Z0RqW6ZBggdL6ILWcXHQn9UfNXUEAY0NaLAJYC9WXM0SoEIQhIl7bhUM0eVxC0CrcTg9bxWuN06KSRHoJcru9WtTAHsLeY0PbwKo7K4op8ze0JljZEX0KZvbvGh7wvbKZilNlOcbjo/wCTvkotlOOdqnzRDVCbIslWRZakCbIslWRZAJsiyVZFkAmyLJVkWQCbIslWRZAJsiyVZFkAmyEqyi18tm2G8oQ9ivxTEjq1htzcN/cPqqXzdWXm6OgXZCoLY5ZJye5W+bpudmVpdyF1bdAouKYe6SGRrCA4tcGk7s1tL9l7K7yFdBz+k8pMBlLJLtF7ZyOre9t/LtOi27Ybi44r52q6R8T3RyNLXtJa5p3ghfSeG0OSGJtvRjY3wYAufBnlK1I2y4oqqI3m6v8AAMfdEQyQlzOBOpb/ACULoEebrXIo5FTM4pxdo6A1wIuNQvVSbN1ZLSw8N3crteTJaXTO+LtWCEIUFgSJY8wsloQFFLFlNkqnmym/irCtpswuN6rLLoT1Iyaou2kObzBGqp6inMbreqfRP+09qdpKnKbHcrJ7GvbYi4KwlFxdot7xTWRZLqIDEddW8HfJ31XlltGakVoTZFkqyLK5AmyLJVkWQCbIslWRZAJsiyVZFkAmyLJVkWQCbKFUMuT2H5BT7KGTd7h3G/DkRf2DxUakmg0R+gR0ClZUZVtqKURegTVUQxpcSAAFKqJAxrnHcASuA7X+UieSWWONwDA5zQ7Uu00NuA4qksmklQsjwUgxHHA0C7XTgv0uMkLRnv2EMI9q+gegXLPITs5pNWOB1/qYr3GmjpHDn6ov2OC67lVceyvuWn2IvQI6BSsqMq11FKPcLblkHgtIqGgjvI3x8FfLjyO5M2gqQIQhULghCEAKBWUnEKeghSnRDVlFZSKapLe5P1VHxChlq3tSRnyLZjw8cCDw3qDPhpbrHqPuH/afkUzHIW7lOhrQd+ixlj6otd8yua/W248QdD4JVlaSwNkHWAPxHt4KG/DHD0H37H6/6hqiyNc0NJHsiy9cx7fSjd3ts8fVI84bxNv1gR8VbxY9/wBCKFWRZeCZv3m+IR0zfvN8Qra49yD2yLJPnLfvX7tfgltDnejG49ruoPeq+JHuTR5ZJe8Dv4Aak9wUlmGvPpPDRyZqf8x+ilw0zI9wAPEnVx9qq8jfur1J0kKHD3P1f1W/dHpHvPBKxSBoYMoALdwHLiE9NXclCe4nekcfVi10I0Tw4Ajd+NErKmZKVzXZotSfSYdzu3sPanYqgHQ3a77rtD7Oa21VsylCZ6YPaWu3OBB56hcTrvIDUCUiGpgMV9DLnbKG34tawgkDtF+xd1yIyI0nzJWxWYLg0dJTxwRCzI2ho5k7y424kkk9pU3Knci9yK1kDOVeOsBcr2WdrdN54NbqfBSqPDS4h0gsBq1nzPMrOWSuRKjY9hVMQC8ixO4cgrBCFiaghCEAIQhACEIQAo89IHd6kIUp0Q1ZUyQlu9IsrhzQd6iy0PJaKfcq4kRkpG4qSyv5hMPgI4JFlakyCwbVtKc6QHiFV2RZV0Im2WJhYfVZ4BAhZ91ngFXXPMoueZVfDQss+kaOQSHVjQq+yLK2hC2SX1x4BRnyE7yiycZTk8FbZEDNk5FTlylxUQG9SQ2yq59iVEagpg3vXlTRMkFnNBT6Fm3ZeipfghH5uVw7HdYe9NmhnHrRn2EfNXSFBFIpRQznjGPYT8043BnH05XHsb1R471bIQUiNS4eyP0WgdvHxUlCEJBCEIAQhCAEIQgBCEIAQhCAEIQgAhNupweCcQlgjOohzTZoTzU1CtqZFIg+ZFHmRU5CamRpIYoe1LbRBSUJqZNIbbABwTiEKpIIQhACEIQAhCEAIQhACEIQAhCEAIQhAf/Z"/>
          <p:cNvSpPr>
            <a:spLocks noChangeAspect="1" noChangeArrowheads="1"/>
          </p:cNvSpPr>
          <p:nvPr/>
        </p:nvSpPr>
        <p:spPr bwMode="auto">
          <a:xfrm>
            <a:off x="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 name="Picture 8" descr="http://www.chemsourceegy.com/images/ContactUs.png"/>
          <p:cNvPicPr>
            <a:picLocks noChangeAspect="1" noChangeArrowheads="1"/>
          </p:cNvPicPr>
          <p:nvPr/>
        </p:nvPicPr>
        <p:blipFill>
          <a:blip r:embed="rId6" cstate="print"/>
          <a:srcRect/>
          <a:stretch>
            <a:fillRect/>
          </a:stretch>
        </p:blipFill>
        <p:spPr bwMode="auto">
          <a:xfrm>
            <a:off x="518886" y="2004786"/>
            <a:ext cx="7543800" cy="2362200"/>
          </a:xfrm>
          <a:prstGeom prst="rect">
            <a:avLst/>
          </a:prstGeom>
          <a:noFill/>
        </p:spPr>
      </p:pic>
    </p:spTree>
    <p:extLst>
      <p:ext uri="{BB962C8B-B14F-4D97-AF65-F5344CB8AC3E}">
        <p14:creationId xmlns:p14="http://schemas.microsoft.com/office/powerpoint/2010/main" val="2772493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278" y="365126"/>
            <a:ext cx="7886700" cy="1460499"/>
          </a:xfrm>
        </p:spPr>
        <p:txBody>
          <a:bodyPr/>
          <a:lstStyle/>
          <a:p>
            <a:pPr algn="ctr"/>
            <a:r>
              <a:rPr lang="en-US" dirty="0"/>
              <a:t>Special Allocation Procedures</a:t>
            </a:r>
            <a:br>
              <a:rPr lang="en-US" dirty="0"/>
            </a:br>
            <a:r>
              <a:rPr lang="en-US" dirty="0"/>
              <a:t>ESSA Section 1126(c)</a:t>
            </a:r>
          </a:p>
        </p:txBody>
      </p:sp>
      <p:sp>
        <p:nvSpPr>
          <p:cNvPr id="3" name="Content Placeholder 2"/>
          <p:cNvSpPr>
            <a:spLocks noGrp="1"/>
          </p:cNvSpPr>
          <p:nvPr>
            <p:ph idx="1"/>
          </p:nvPr>
        </p:nvSpPr>
        <p:spPr/>
        <p:txBody>
          <a:bodyPr/>
          <a:lstStyle/>
          <a:p>
            <a:r>
              <a:rPr lang="en-US" dirty="0"/>
              <a:t>(C) Reallocation.  If a State educational agency determines that the amount of a grant a local educational agency would receive under </a:t>
            </a:r>
            <a:r>
              <a:rPr lang="en-US" i="1" dirty="0"/>
              <a:t>1124, 1124A, 1125, and 1125(A) </a:t>
            </a:r>
            <a:r>
              <a:rPr lang="en-US" dirty="0"/>
              <a:t>is more than such local agency will use, the State educational agency </a:t>
            </a:r>
            <a:r>
              <a:rPr lang="en-US" b="1" dirty="0"/>
              <a:t>shall</a:t>
            </a:r>
            <a:r>
              <a:rPr lang="en-US" dirty="0"/>
              <a:t> make the excess amount available to </a:t>
            </a:r>
            <a:r>
              <a:rPr lang="en-US" b="1" dirty="0"/>
              <a:t>other </a:t>
            </a:r>
            <a:r>
              <a:rPr lang="en-US" dirty="0"/>
              <a:t>local educational agencies in the State that need additional funds in accordance with </a:t>
            </a:r>
            <a:r>
              <a:rPr lang="en-US" b="1" dirty="0"/>
              <a:t>criteria established by the State educational agency</a:t>
            </a:r>
          </a:p>
        </p:txBody>
      </p:sp>
    </p:spTree>
    <p:extLst>
      <p:ext uri="{BB962C8B-B14F-4D97-AF65-F5344CB8AC3E}">
        <p14:creationId xmlns:p14="http://schemas.microsoft.com/office/powerpoint/2010/main" val="2617876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Where are “we” Now…</a:t>
            </a:r>
          </a:p>
        </p:txBody>
      </p:sp>
      <p:sp>
        <p:nvSpPr>
          <p:cNvPr id="3" name="Content Placeholder 2"/>
          <p:cNvSpPr>
            <a:spLocks noGrp="1"/>
          </p:cNvSpPr>
          <p:nvPr>
            <p:ph idx="1"/>
          </p:nvPr>
        </p:nvSpPr>
        <p:spPr/>
        <p:txBody>
          <a:bodyPr/>
          <a:lstStyle/>
          <a:p>
            <a:r>
              <a:rPr lang="en-US" dirty="0"/>
              <a:t>In accordance to ESSA Section 1126(c)</a:t>
            </a:r>
          </a:p>
          <a:p>
            <a:pPr marL="0" indent="0">
              <a:buNone/>
            </a:pPr>
            <a:r>
              <a:rPr lang="en-US" dirty="0"/>
              <a:t>- The NJ Department of Education (NJDOE) </a:t>
            </a:r>
            <a:r>
              <a:rPr lang="en-US" b="1" dirty="0"/>
              <a:t>DOES</a:t>
            </a:r>
            <a:r>
              <a:rPr lang="en-US" dirty="0"/>
              <a:t>  have the authority to reallocate Title 1 funds </a:t>
            </a:r>
          </a:p>
          <a:p>
            <a:r>
              <a:rPr lang="en-US" dirty="0"/>
              <a:t>However, the  NJDOE can </a:t>
            </a:r>
            <a:r>
              <a:rPr lang="en-US" b="1" dirty="0"/>
              <a:t>NOT</a:t>
            </a:r>
            <a:r>
              <a:rPr lang="en-US" dirty="0"/>
              <a:t>  distribute those reallocated funds as competitive grants.  </a:t>
            </a:r>
          </a:p>
          <a:p>
            <a:pPr marL="0" indent="0">
              <a:buNone/>
            </a:pPr>
            <a:endParaRPr lang="en-US" dirty="0"/>
          </a:p>
        </p:txBody>
      </p:sp>
    </p:spTree>
    <p:extLst>
      <p:ext uri="{BB962C8B-B14F-4D97-AF65-F5344CB8AC3E}">
        <p14:creationId xmlns:p14="http://schemas.microsoft.com/office/powerpoint/2010/main" val="2626467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Modified Plan….</a:t>
            </a:r>
            <a:endParaRPr lang="en-US" dirty="0"/>
          </a:p>
        </p:txBody>
      </p:sp>
      <p:sp>
        <p:nvSpPr>
          <p:cNvPr id="3" name="Content Placeholder 2"/>
          <p:cNvSpPr>
            <a:spLocks noGrp="1"/>
          </p:cNvSpPr>
          <p:nvPr>
            <p:ph idx="1"/>
          </p:nvPr>
        </p:nvSpPr>
        <p:spPr/>
        <p:txBody>
          <a:bodyPr>
            <a:normAutofit fontScale="92500" lnSpcReduction="10000"/>
          </a:bodyPr>
          <a:lstStyle/>
          <a:p>
            <a:r>
              <a:rPr lang="en-US" dirty="0"/>
              <a:t> The NJDOE will reallocate $13.5 million in Title I, Part A carryover funds </a:t>
            </a:r>
            <a:r>
              <a:rPr lang="en-US" dirty="0" smtClean="0"/>
              <a:t>to </a:t>
            </a:r>
            <a:r>
              <a:rPr lang="en-US" dirty="0"/>
              <a:t>“approved” Title I schoolwide schools. This </a:t>
            </a:r>
            <a:r>
              <a:rPr lang="en-US" dirty="0" smtClean="0"/>
              <a:t>reallocation included </a:t>
            </a:r>
            <a:r>
              <a:rPr lang="en-US" dirty="0"/>
              <a:t>eligible charter schools as well as eligible nonpublic schools. </a:t>
            </a:r>
            <a:endParaRPr lang="en-US" dirty="0" smtClean="0"/>
          </a:p>
          <a:p>
            <a:r>
              <a:rPr lang="en-US" dirty="0" smtClean="0"/>
              <a:t>The </a:t>
            </a:r>
            <a:r>
              <a:rPr lang="en-US" dirty="0"/>
              <a:t>NJDOE </a:t>
            </a:r>
            <a:r>
              <a:rPr lang="en-US" dirty="0" smtClean="0"/>
              <a:t> offered </a:t>
            </a:r>
            <a:r>
              <a:rPr lang="en-US" dirty="0"/>
              <a:t>non-competitive grants using </a:t>
            </a:r>
            <a:r>
              <a:rPr lang="en-US" dirty="0" smtClean="0"/>
              <a:t>(</a:t>
            </a:r>
            <a:r>
              <a:rPr lang="en-US" b="1" dirty="0" smtClean="0"/>
              <a:t>FY ‘18</a:t>
            </a:r>
            <a:r>
              <a:rPr lang="en-US" dirty="0" smtClean="0"/>
              <a:t>) Title </a:t>
            </a:r>
            <a:r>
              <a:rPr lang="en-US" dirty="0"/>
              <a:t>I, Part A, carryover in the following areas:</a:t>
            </a:r>
          </a:p>
          <a:p>
            <a:pPr>
              <a:buFont typeface="Wingdings" panose="05000000000000000000" pitchFamily="2" charset="2"/>
              <a:buChar char="Ø"/>
            </a:pPr>
            <a:r>
              <a:rPr lang="en-US" dirty="0"/>
              <a:t>Social and Emotional Learning;</a:t>
            </a:r>
          </a:p>
          <a:p>
            <a:pPr>
              <a:buFont typeface="Wingdings" panose="05000000000000000000" pitchFamily="2" charset="2"/>
              <a:buChar char="Ø"/>
            </a:pPr>
            <a:r>
              <a:rPr lang="en-US" dirty="0"/>
              <a:t>Early Learning Transitional Programs;</a:t>
            </a:r>
          </a:p>
          <a:p>
            <a:pPr>
              <a:buFont typeface="Wingdings" panose="05000000000000000000" pitchFamily="2" charset="2"/>
              <a:buChar char="Ø"/>
            </a:pPr>
            <a:r>
              <a:rPr lang="en-US" dirty="0"/>
              <a:t>STEM Curriculum; and </a:t>
            </a:r>
          </a:p>
          <a:p>
            <a:pPr>
              <a:buFont typeface="Wingdings" panose="05000000000000000000" pitchFamily="2" charset="2"/>
              <a:buChar char="Ø"/>
            </a:pPr>
            <a:r>
              <a:rPr lang="en-US" dirty="0"/>
              <a:t>Title I Arts Integration</a:t>
            </a:r>
          </a:p>
        </p:txBody>
      </p:sp>
    </p:spTree>
    <p:extLst>
      <p:ext uri="{BB962C8B-B14F-4D97-AF65-F5344CB8AC3E}">
        <p14:creationId xmlns:p14="http://schemas.microsoft.com/office/powerpoint/2010/main" val="3878863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018" y="1890115"/>
            <a:ext cx="7649907" cy="3791018"/>
          </a:xfrm>
        </p:spPr>
        <p:txBody>
          <a:bodyPr>
            <a:normAutofit/>
          </a:bodyPr>
          <a:lstStyle/>
          <a:p>
            <a:pPr marL="0" indent="0" algn="ctr">
              <a:buNone/>
            </a:pPr>
            <a:endParaRPr lang="en-US" b="1" dirty="0">
              <a:latin typeface="Arial" panose="020B0604020202020204" pitchFamily="34" charset="0"/>
              <a:cs typeface="Arial" panose="020B0604020202020204" pitchFamily="34" charset="0"/>
            </a:endParaRPr>
          </a:p>
          <a:p>
            <a:pPr marL="0" indent="0" algn="ctr">
              <a:buNone/>
            </a:pPr>
            <a:endParaRPr lang="en-US" b="1" dirty="0">
              <a:latin typeface="Arial" panose="020B0604020202020204" pitchFamily="34" charset="0"/>
              <a:cs typeface="Arial" panose="020B0604020202020204" pitchFamily="34" charset="0"/>
            </a:endParaRPr>
          </a:p>
          <a:p>
            <a:pPr marL="0" indent="0" algn="ctr">
              <a:buNone/>
            </a:pPr>
            <a:r>
              <a:rPr lang="en-US" b="1" dirty="0" smtClean="0">
                <a:latin typeface="Arial" panose="020B0604020202020204" pitchFamily="34" charset="0"/>
                <a:cs typeface="Arial" panose="020B0604020202020204" pitchFamily="34" charset="0"/>
              </a:rPr>
              <a:t>Reallocated Title I Grant Award Update</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800" dirty="0">
                <a:latin typeface="Arial" panose="020B0604020202020204" pitchFamily="34" charset="0"/>
                <a:cs typeface="Arial" panose="020B0604020202020204" pitchFamily="34" charset="0"/>
              </a:rPr>
              <a:t/>
            </a:r>
            <a:br>
              <a:rPr lang="en-US" sz="800" dirty="0">
                <a:latin typeface="Arial" panose="020B0604020202020204" pitchFamily="34" charset="0"/>
                <a:cs typeface="Arial" panose="020B0604020202020204" pitchFamily="34" charset="0"/>
              </a:rPr>
            </a:br>
            <a:endParaRPr lang="en-US" dirty="0"/>
          </a:p>
        </p:txBody>
      </p:sp>
    </p:spTree>
    <p:extLst>
      <p:ext uri="{BB962C8B-B14F-4D97-AF65-F5344CB8AC3E}">
        <p14:creationId xmlns:p14="http://schemas.microsoft.com/office/powerpoint/2010/main" val="3423979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64457"/>
            <a:ext cx="7644493" cy="1361168"/>
          </a:xfrm>
        </p:spPr>
        <p:txBody>
          <a:bodyPr>
            <a:normAutofit fontScale="90000"/>
          </a:bodyPr>
          <a:lstStyle/>
          <a:p>
            <a:pPr algn="ctr"/>
            <a:r>
              <a:rPr lang="en-US" sz="3100" b="1" dirty="0" smtClean="0">
                <a:latin typeface="Arial" panose="020B0604020202020204" pitchFamily="34" charset="0"/>
                <a:cs typeface="Arial" panose="020B0604020202020204" pitchFamily="34" charset="0"/>
              </a:rPr>
              <a:t/>
            </a:r>
            <a:br>
              <a:rPr lang="en-US" sz="3100" b="1" dirty="0" smtClean="0">
                <a:latin typeface="Arial" panose="020B0604020202020204" pitchFamily="34" charset="0"/>
                <a:cs typeface="Arial" panose="020B0604020202020204" pitchFamily="34" charset="0"/>
              </a:rPr>
            </a:br>
            <a:r>
              <a:rPr lang="en-US" sz="3100" b="1" dirty="0" smtClean="0">
                <a:latin typeface="Arial" panose="020B0604020202020204" pitchFamily="34" charset="0"/>
                <a:cs typeface="Arial" panose="020B0604020202020204" pitchFamily="34" charset="0"/>
              </a:rPr>
              <a:t/>
            </a:r>
            <a:br>
              <a:rPr lang="en-US" sz="3100" b="1" dirty="0" smtClean="0">
                <a:latin typeface="Arial" panose="020B0604020202020204" pitchFamily="34" charset="0"/>
                <a:cs typeface="Arial" panose="020B0604020202020204" pitchFamily="34" charset="0"/>
              </a:rPr>
            </a:br>
            <a:r>
              <a:rPr lang="en-US" sz="3100" b="1" dirty="0" smtClean="0">
                <a:latin typeface="Arial" panose="020B0604020202020204" pitchFamily="34" charset="0"/>
                <a:cs typeface="Arial" panose="020B0604020202020204" pitchFamily="34" charset="0"/>
              </a:rPr>
              <a:t>Reallocated Title </a:t>
            </a:r>
            <a:r>
              <a:rPr lang="en-US" sz="3100" b="1" dirty="0">
                <a:latin typeface="Arial" panose="020B0604020202020204" pitchFamily="34" charset="0"/>
                <a:cs typeface="Arial" panose="020B0604020202020204" pitchFamily="34" charset="0"/>
              </a:rPr>
              <a:t>I Grant Award Update</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
            </a:r>
            <a:br>
              <a:rPr lang="en-US" sz="1100" dirty="0">
                <a:latin typeface="Arial" panose="020B0604020202020204" pitchFamily="34" charset="0"/>
                <a:cs typeface="Arial" panose="020B0604020202020204" pitchFamily="34" charset="0"/>
              </a:rPr>
            </a:b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147 Submitted Applications(deadline extension, February 15, 2019)</a:t>
            </a:r>
          </a:p>
          <a:p>
            <a:r>
              <a:rPr lang="en-US" dirty="0" smtClean="0"/>
              <a:t>5 outstanding Applications</a:t>
            </a:r>
            <a:endParaRPr lang="en-US" dirty="0"/>
          </a:p>
          <a:p>
            <a:r>
              <a:rPr lang="en-US" dirty="0" smtClean="0"/>
              <a:t>2 Refusals</a:t>
            </a:r>
          </a:p>
          <a:p>
            <a:r>
              <a:rPr lang="en-US" dirty="0" smtClean="0"/>
              <a:t>Grant project period- </a:t>
            </a:r>
            <a:r>
              <a:rPr lang="en-US" b="1" dirty="0" smtClean="0"/>
              <a:t>February 1, 2019- September 30, 2019</a:t>
            </a:r>
          </a:p>
          <a:p>
            <a:r>
              <a:rPr lang="en-US" b="1" dirty="0" smtClean="0"/>
              <a:t>Once applications have been submitted, (“substantially” approvable form!) districts MAY begin to obligate funds</a:t>
            </a:r>
          </a:p>
          <a:p>
            <a:endParaRPr lang="en-US" b="1" dirty="0" smtClean="0"/>
          </a:p>
          <a:p>
            <a:pPr marL="0" indent="0">
              <a:buNone/>
            </a:pPr>
            <a:endParaRPr lang="en-US" dirty="0" smtClean="0"/>
          </a:p>
          <a:p>
            <a:endParaRPr lang="en-US" dirty="0"/>
          </a:p>
        </p:txBody>
      </p:sp>
    </p:spTree>
    <p:extLst>
      <p:ext uri="{BB962C8B-B14F-4D97-AF65-F5344CB8AC3E}">
        <p14:creationId xmlns:p14="http://schemas.microsoft.com/office/powerpoint/2010/main" val="106854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018" y="1890115"/>
            <a:ext cx="7649907" cy="3791018"/>
          </a:xfrm>
        </p:spPr>
        <p:txBody>
          <a:bodyPr>
            <a:normAutofit/>
          </a:bodyPr>
          <a:lstStyle/>
          <a:p>
            <a:pPr marL="0" indent="0" algn="ctr">
              <a:buNone/>
            </a:pPr>
            <a:endParaRPr lang="en-US" b="1" dirty="0">
              <a:latin typeface="Arial" panose="020B0604020202020204" pitchFamily="34" charset="0"/>
              <a:cs typeface="Arial" panose="020B0604020202020204" pitchFamily="34" charset="0"/>
            </a:endParaRPr>
          </a:p>
          <a:p>
            <a:pPr marL="0" indent="0" algn="ctr">
              <a:buNone/>
            </a:pPr>
            <a:endParaRPr lang="en-US" b="1" dirty="0">
              <a:latin typeface="Arial" panose="020B0604020202020204" pitchFamily="34" charset="0"/>
              <a:cs typeface="Arial" panose="020B0604020202020204" pitchFamily="34" charset="0"/>
            </a:endParaRPr>
          </a:p>
          <a:p>
            <a:pPr marL="0" indent="0" algn="ctr">
              <a:buNone/>
            </a:pPr>
            <a:r>
              <a:rPr lang="en-US" b="1" dirty="0" smtClean="0">
                <a:latin typeface="Arial" panose="020B0604020202020204" pitchFamily="34" charset="0"/>
                <a:cs typeface="Arial" panose="020B0604020202020204" pitchFamily="34" charset="0"/>
              </a:rPr>
              <a:t> Budget Considerations</a:t>
            </a:r>
            <a:endParaRPr lang="en-US" dirty="0"/>
          </a:p>
        </p:txBody>
      </p:sp>
    </p:spTree>
    <p:extLst>
      <p:ext uri="{BB962C8B-B14F-4D97-AF65-F5344CB8AC3E}">
        <p14:creationId xmlns:p14="http://schemas.microsoft.com/office/powerpoint/2010/main" val="3296359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898" y="493943"/>
            <a:ext cx="5966655" cy="679010"/>
          </a:xfrm>
        </p:spPr>
        <p:txBody>
          <a:bodyPr>
            <a:normAutofit/>
          </a:bodyPr>
          <a:lstStyle/>
          <a:p>
            <a:pPr algn="ctr"/>
            <a:r>
              <a:rPr lang="en-US" sz="4000" dirty="0">
                <a:latin typeface="Arial" panose="020B0604020202020204" pitchFamily="34" charset="0"/>
                <a:cs typeface="Arial" panose="020B0604020202020204" pitchFamily="34" charset="0"/>
              </a:rPr>
              <a:t>Eligible Costs</a:t>
            </a:r>
            <a:endParaRPr lang="en-US" sz="4000" dirty="0"/>
          </a:p>
        </p:txBody>
      </p:sp>
      <p:sp>
        <p:nvSpPr>
          <p:cNvPr id="3" name="Content Placeholder 2"/>
          <p:cNvSpPr>
            <a:spLocks noGrp="1"/>
          </p:cNvSpPr>
          <p:nvPr>
            <p:ph idx="1"/>
          </p:nvPr>
        </p:nvSpPr>
        <p:spPr>
          <a:xfrm>
            <a:off x="374768" y="1682063"/>
            <a:ext cx="7649907" cy="4077469"/>
          </a:xfrm>
        </p:spPr>
        <p:txBody>
          <a:bodyPr>
            <a:normAutofit lnSpcReduction="10000"/>
          </a:bodyPr>
          <a:lstStyle/>
          <a:p>
            <a:r>
              <a:rPr lang="en-US" altLang="en-US" b="1" dirty="0">
                <a:latin typeface="Arial" panose="020B0604020202020204" pitchFamily="34" charset="0"/>
                <a:cs typeface="Arial" panose="020B0604020202020204" pitchFamily="34" charset="0"/>
              </a:rPr>
              <a:t>Must</a:t>
            </a:r>
            <a:r>
              <a:rPr lang="en-US" altLang="en-US" dirty="0">
                <a:latin typeface="Arial" panose="020B0604020202020204" pitchFamily="34" charset="0"/>
                <a:cs typeface="Arial" panose="020B0604020202020204" pitchFamily="34" charset="0"/>
              </a:rPr>
              <a:t> be reasonable and necessary, and may include:</a:t>
            </a:r>
          </a:p>
          <a:p>
            <a:pPr lvl="1"/>
            <a:r>
              <a:rPr lang="en-US" altLang="en-US" dirty="0">
                <a:latin typeface="Arial" panose="020B0604020202020204" pitchFamily="34" charset="0"/>
                <a:cs typeface="Arial" panose="020B0604020202020204" pitchFamily="34" charset="0"/>
              </a:rPr>
              <a:t>Staff salaries, stipends and associated benefits;</a:t>
            </a:r>
          </a:p>
          <a:p>
            <a:pPr lvl="1"/>
            <a:r>
              <a:rPr lang="en-US" altLang="en-US" dirty="0">
                <a:latin typeface="Arial" panose="020B0604020202020204" pitchFamily="34" charset="0"/>
                <a:cs typeface="Arial" panose="020B0604020202020204" pitchFamily="34" charset="0"/>
              </a:rPr>
              <a:t>Supplies and materials;</a:t>
            </a:r>
          </a:p>
          <a:p>
            <a:pPr lvl="1"/>
            <a:r>
              <a:rPr lang="en-US" altLang="en-US" dirty="0">
                <a:latin typeface="Arial" panose="020B0604020202020204" pitchFamily="34" charset="0"/>
                <a:cs typeface="Arial" panose="020B0604020202020204" pitchFamily="34" charset="0"/>
              </a:rPr>
              <a:t>Consultants to provide professional development;</a:t>
            </a:r>
          </a:p>
          <a:p>
            <a:pPr lvl="1"/>
            <a:r>
              <a:rPr lang="en-US" altLang="en-US" dirty="0">
                <a:latin typeface="Arial" panose="020B0604020202020204" pitchFamily="34" charset="0"/>
                <a:cs typeface="Arial" panose="020B0604020202020204" pitchFamily="34" charset="0"/>
              </a:rPr>
              <a:t>Costs associated with parent and family engagement workshops:</a:t>
            </a:r>
          </a:p>
          <a:p>
            <a:pPr lvl="1"/>
            <a:r>
              <a:rPr lang="en-US" altLang="en-US" dirty="0">
                <a:latin typeface="Arial" panose="020B0604020202020204" pitchFamily="34" charset="0"/>
                <a:cs typeface="Arial" panose="020B0604020202020204" pitchFamily="34" charset="0"/>
              </a:rPr>
              <a:t>Administrative Costs (</a:t>
            </a:r>
            <a:r>
              <a:rPr lang="en-US" altLang="en-US" i="1" dirty="0">
                <a:latin typeface="Arial" panose="020B0604020202020204" pitchFamily="34" charset="0"/>
                <a:cs typeface="Arial" panose="020B0604020202020204" pitchFamily="34" charset="0"/>
              </a:rPr>
              <a:t>5% of total allocation</a:t>
            </a:r>
            <a:r>
              <a:rPr lang="en-US" altLang="en-US" dirty="0">
                <a:latin typeface="Arial" panose="020B0604020202020204" pitchFamily="34" charset="0"/>
                <a:cs typeface="Arial" panose="020B0604020202020204" pitchFamily="34" charset="0"/>
              </a:rPr>
              <a:t>);</a:t>
            </a:r>
          </a:p>
          <a:p>
            <a:pPr lvl="1"/>
            <a:r>
              <a:rPr lang="en-US" altLang="en-US" dirty="0">
                <a:latin typeface="Arial" panose="020B0604020202020204" pitchFamily="34" charset="0"/>
                <a:cs typeface="Arial" panose="020B0604020202020204" pitchFamily="34" charset="0"/>
              </a:rPr>
              <a:t>Indirect Costs;</a:t>
            </a:r>
          </a:p>
          <a:p>
            <a:pPr lvl="1"/>
            <a:r>
              <a:rPr lang="en-US" altLang="en-US" dirty="0">
                <a:latin typeface="Arial" panose="020B0604020202020204" pitchFamily="34" charset="0"/>
                <a:cs typeface="Arial" panose="020B0604020202020204" pitchFamily="34" charset="0"/>
              </a:rPr>
              <a:t>Field Trips; and </a:t>
            </a:r>
          </a:p>
          <a:p>
            <a:pPr lvl="1"/>
            <a:r>
              <a:rPr lang="en-US" altLang="en-US" dirty="0">
                <a:latin typeface="Arial" panose="020B0604020202020204" pitchFamily="34" charset="0"/>
                <a:cs typeface="Arial" panose="020B0604020202020204" pitchFamily="34" charset="0"/>
              </a:rPr>
              <a:t>Equipment</a:t>
            </a:r>
          </a:p>
          <a:p>
            <a:pPr marL="0" indent="0">
              <a:lnSpc>
                <a:spcPct val="120000"/>
              </a:lnSpc>
              <a:spcBef>
                <a:spcPts val="0"/>
              </a:spcBef>
              <a:buNone/>
            </a:pPr>
            <a:endParaRPr lang="en-US" dirty="0"/>
          </a:p>
          <a:p>
            <a:pPr marL="0" indent="0">
              <a:buNone/>
            </a:pPr>
            <a:endParaRPr lang="en-US" dirty="0"/>
          </a:p>
        </p:txBody>
      </p:sp>
    </p:spTree>
    <p:extLst>
      <p:ext uri="{BB962C8B-B14F-4D97-AF65-F5344CB8AC3E}">
        <p14:creationId xmlns:p14="http://schemas.microsoft.com/office/powerpoint/2010/main" val="1967740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867</TotalTime>
  <Words>1225</Words>
  <Application>Microsoft Macintosh PowerPoint</Application>
  <PresentationFormat>On-screen Show (4:3)</PresentationFormat>
  <Paragraphs>151</Paragraphs>
  <Slides>20</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Bell MT</vt:lpstr>
      <vt:lpstr>Calibri</vt:lpstr>
      <vt:lpstr>Lato</vt:lpstr>
      <vt:lpstr>Times New Roman</vt:lpstr>
      <vt:lpstr>Wingdings</vt:lpstr>
      <vt:lpstr>Office Theme</vt:lpstr>
      <vt:lpstr>PowerPoint Presentation</vt:lpstr>
      <vt:lpstr>PowerPoint Presentation</vt:lpstr>
      <vt:lpstr>Special Allocation Procedures ESSA Section 1126(c)</vt:lpstr>
      <vt:lpstr>Where are “we” Now…</vt:lpstr>
      <vt:lpstr>The Modified Plan….</vt:lpstr>
      <vt:lpstr>PowerPoint Presentation</vt:lpstr>
      <vt:lpstr>  Reallocated Title I Grant Award Update   </vt:lpstr>
      <vt:lpstr>PowerPoint Presentation</vt:lpstr>
      <vt:lpstr>Eligible Costs</vt:lpstr>
      <vt:lpstr>Ineligible Costs</vt:lpstr>
      <vt:lpstr>Other Budget Considerations </vt:lpstr>
      <vt:lpstr>PowerPoint Presentation</vt:lpstr>
      <vt:lpstr>  Office of Innovation Update   </vt:lpstr>
      <vt:lpstr>PowerPoint Presentation</vt:lpstr>
      <vt:lpstr>School Performance Reports  for   2017-18 School Year</vt:lpstr>
      <vt:lpstr> Enhancements Made to the 2017-18 School Performance Reports </vt:lpstr>
      <vt:lpstr>PowerPoint Presentation</vt:lpstr>
      <vt:lpstr>Federal Update</vt:lpstr>
      <vt:lpstr>“Power of Now”……</vt:lpstr>
      <vt:lpstr>When in Doubt, Please Reach Out …</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Balogun, Itunu</dc:creator>
  <cp:lastModifiedBy>Microsoft Office User</cp:lastModifiedBy>
  <cp:revision>56</cp:revision>
  <cp:lastPrinted>2018-12-13T15:18:59Z</cp:lastPrinted>
  <dcterms:created xsi:type="dcterms:W3CDTF">2018-04-24T13:00:11Z</dcterms:created>
  <dcterms:modified xsi:type="dcterms:W3CDTF">2019-04-05T16:56:27Z</dcterms:modified>
</cp:coreProperties>
</file>