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8" r:id="rId3"/>
    <p:sldId id="259" r:id="rId4"/>
    <p:sldId id="260" r:id="rId5"/>
    <p:sldId id="261" r:id="rId6"/>
    <p:sldId id="262" r:id="rId7"/>
    <p:sldId id="271" r:id="rId8"/>
    <p:sldId id="263" r:id="rId9"/>
    <p:sldId id="264" r:id="rId10"/>
    <p:sldId id="265" r:id="rId11"/>
    <p:sldId id="266" r:id="rId12"/>
    <p:sldId id="267" r:id="rId13"/>
    <p:sldId id="268" r:id="rId14"/>
    <p:sldId id="269" r:id="rId15"/>
    <p:sldId id="270" r:id="rId16"/>
    <p:sldId id="272" r:id="rId1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76EC16FB-7C63-4344-A53C-850A87CC1E2A}" type="datetimeFigureOut">
              <a:rPr lang="en-US" smtClean="0"/>
              <a:t>4/23/2015</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9AE7DC38-FD58-4E36-9A3D-76FBB7B9B053}" type="slidenum">
              <a:rPr lang="en-US" smtClean="0"/>
              <a:t>‹#›</a:t>
            </a:fld>
            <a:endParaRPr lang="en-US"/>
          </a:p>
        </p:txBody>
      </p:sp>
    </p:spTree>
    <p:extLst>
      <p:ext uri="{BB962C8B-B14F-4D97-AF65-F5344CB8AC3E}">
        <p14:creationId xmlns:p14="http://schemas.microsoft.com/office/powerpoint/2010/main" val="1706320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C81592E-48AA-41C5-A732-4298FFD3E1D6}" type="datetimeFigureOut">
              <a:rPr lang="en-US" smtClean="0"/>
              <a:t>4/23/2015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791B68B-F9A1-4F3F-9CF9-6E1E7F24667E}" type="slidenum">
              <a:rPr lang="en-US" smtClean="0"/>
              <a:t>‹#›</a:t>
            </a:fld>
            <a:endParaRPr lang="en-US"/>
          </a:p>
        </p:txBody>
      </p:sp>
    </p:spTree>
    <p:extLst>
      <p:ext uri="{BB962C8B-B14F-4D97-AF65-F5344CB8AC3E}">
        <p14:creationId xmlns:p14="http://schemas.microsoft.com/office/powerpoint/2010/main" val="858148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2.ed.gov/policy/elsec/leg/esea02/pg22.html#sec2123"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a:latin typeface="Comic Sans MS" pitchFamily="66" charset="0"/>
              </a:rPr>
              <a:t>IIA funds can be used for the development of teacher and/or principal evaluation systems, as long as these systems are integral to the implementation of one or more of the following allowable uses as defined in the IIA regulations at: http://www2.ed.gov/policy/elsec/leg/esea02/pg22.html#sec2123.   </a:t>
            </a:r>
          </a:p>
          <a:p>
            <a:endParaRPr lang="en-US" altLang="en-US" sz="1100">
              <a:latin typeface="Comic Sans MS" pitchFamily="66" charset="0"/>
            </a:endParaRPr>
          </a:p>
          <a:p>
            <a:pPr>
              <a:buFontTx/>
              <a:buChar char="•"/>
            </a:pPr>
            <a:r>
              <a:rPr lang="en-US" altLang="en-US" sz="900">
                <a:latin typeface="Comic Sans MS" pitchFamily="66" charset="0"/>
              </a:rPr>
              <a:t>Support activities that ensure teachers are able to use challenging State academic content standards &amp; student achievement standards, and State assessments, to improve instructional practices &amp; improve student learning.</a:t>
            </a:r>
          </a:p>
          <a:p>
            <a:pPr>
              <a:buFontTx/>
              <a:buChar char="•"/>
            </a:pPr>
            <a:r>
              <a:rPr lang="en-US" altLang="en-US" sz="900">
                <a:latin typeface="Comic Sans MS" pitchFamily="66" charset="0"/>
              </a:rPr>
              <a:t>Allows for development &amp; implementation of mechanisms to assist LEAs and schools to effectively retain HQT and principals.</a:t>
            </a:r>
          </a:p>
          <a:p>
            <a:pPr>
              <a:buFontTx/>
              <a:buChar char="•"/>
            </a:pPr>
            <a:r>
              <a:rPr lang="en-US" altLang="en-US" sz="900">
                <a:latin typeface="Comic Sans MS" pitchFamily="66" charset="0"/>
              </a:rPr>
              <a:t>Permits LEAs to use funds to reform tenure systems.</a:t>
            </a:r>
          </a:p>
          <a:p>
            <a:pPr>
              <a:buFontTx/>
              <a:buChar char="•"/>
            </a:pPr>
            <a:r>
              <a:rPr lang="en-US" altLang="en-US" sz="900">
                <a:latin typeface="Comic Sans MS" pitchFamily="66" charset="0"/>
              </a:rPr>
              <a:t>Allows LEAs to develop merit-based performance systems &amp; strategies to provide differential &amp; bonus pay for teachers in high-need academic subjects, such as reading, mathematics, &amp; science, and teachers in high-poverty schools and districts.</a:t>
            </a:r>
          </a:p>
          <a:p>
            <a:pPr>
              <a:buFontTx/>
              <a:buChar char="•"/>
            </a:pPr>
            <a:r>
              <a:rPr lang="en-US" altLang="en-US" sz="900">
                <a:latin typeface="Comic Sans MS" pitchFamily="66" charset="0"/>
              </a:rPr>
              <a:t>Allows LEAs to develop &amp; implement PD programs for principals that enable principals to be effective school leaders and prepare all students to meet challenging State academic content &amp; student academic achievement standards.</a:t>
            </a:r>
          </a:p>
          <a:p>
            <a:pPr>
              <a:buFontTx/>
              <a:buChar char="•"/>
            </a:pPr>
            <a:r>
              <a:rPr lang="en-US" altLang="en-US" sz="900">
                <a:latin typeface="Comic Sans MS" pitchFamily="66" charset="0"/>
              </a:rPr>
              <a:t>Allows LEAs to develop teacher advancement initiatives that promote professional growth &amp; emphasize multiple career paths and pay differentiation. </a:t>
            </a:r>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53">
              <a:defRPr>
                <a:solidFill>
                  <a:schemeClr val="tx1"/>
                </a:solidFill>
                <a:latin typeface="Book Antiqua" pitchFamily="18" charset="0"/>
              </a:defRPr>
            </a:lvl1pPr>
            <a:lvl2pPr marL="742862" indent="-285716" defTabSz="931753">
              <a:defRPr>
                <a:solidFill>
                  <a:schemeClr val="tx1"/>
                </a:solidFill>
                <a:latin typeface="Book Antiqua" pitchFamily="18" charset="0"/>
              </a:defRPr>
            </a:lvl2pPr>
            <a:lvl3pPr marL="1142865" indent="-228573" defTabSz="931753">
              <a:defRPr>
                <a:solidFill>
                  <a:schemeClr val="tx1"/>
                </a:solidFill>
                <a:latin typeface="Book Antiqua" pitchFamily="18" charset="0"/>
              </a:defRPr>
            </a:lvl3pPr>
            <a:lvl4pPr marL="1600011" indent="-228573" defTabSz="931753">
              <a:defRPr>
                <a:solidFill>
                  <a:schemeClr val="tx1"/>
                </a:solidFill>
                <a:latin typeface="Book Antiqua" pitchFamily="18" charset="0"/>
              </a:defRPr>
            </a:lvl4pPr>
            <a:lvl5pPr marL="2057157" indent="-228573" defTabSz="931753">
              <a:defRPr>
                <a:solidFill>
                  <a:schemeClr val="tx1"/>
                </a:solidFill>
                <a:latin typeface="Book Antiqua" pitchFamily="18" charset="0"/>
              </a:defRPr>
            </a:lvl5pPr>
            <a:lvl6pPr marL="2514303" indent="-228573" defTabSz="931753" eaLnBrk="0" fontAlgn="base" hangingPunct="0">
              <a:spcBef>
                <a:spcPct val="0"/>
              </a:spcBef>
              <a:spcAft>
                <a:spcPct val="0"/>
              </a:spcAft>
              <a:defRPr>
                <a:solidFill>
                  <a:schemeClr val="tx1"/>
                </a:solidFill>
                <a:latin typeface="Book Antiqua" pitchFamily="18" charset="0"/>
              </a:defRPr>
            </a:lvl6pPr>
            <a:lvl7pPr marL="2971448" indent="-228573" defTabSz="931753" eaLnBrk="0" fontAlgn="base" hangingPunct="0">
              <a:spcBef>
                <a:spcPct val="0"/>
              </a:spcBef>
              <a:spcAft>
                <a:spcPct val="0"/>
              </a:spcAft>
              <a:defRPr>
                <a:solidFill>
                  <a:schemeClr val="tx1"/>
                </a:solidFill>
                <a:latin typeface="Book Antiqua" pitchFamily="18" charset="0"/>
              </a:defRPr>
            </a:lvl7pPr>
            <a:lvl8pPr marL="3428594" indent="-228573" defTabSz="931753" eaLnBrk="0" fontAlgn="base" hangingPunct="0">
              <a:spcBef>
                <a:spcPct val="0"/>
              </a:spcBef>
              <a:spcAft>
                <a:spcPct val="0"/>
              </a:spcAft>
              <a:defRPr>
                <a:solidFill>
                  <a:schemeClr val="tx1"/>
                </a:solidFill>
                <a:latin typeface="Book Antiqua" pitchFamily="18" charset="0"/>
              </a:defRPr>
            </a:lvl8pPr>
            <a:lvl9pPr marL="3885741" indent="-228573" defTabSz="931753" eaLnBrk="0" fontAlgn="base" hangingPunct="0">
              <a:spcBef>
                <a:spcPct val="0"/>
              </a:spcBef>
              <a:spcAft>
                <a:spcPct val="0"/>
              </a:spcAft>
              <a:defRPr>
                <a:solidFill>
                  <a:schemeClr val="tx1"/>
                </a:solidFill>
                <a:latin typeface="Book Antiqua" pitchFamily="18" charset="0"/>
              </a:defRPr>
            </a:lvl9pPr>
          </a:lstStyle>
          <a:p>
            <a:fld id="{E3827154-CDCC-4CD7-95F2-A793840B8AA9}" type="slidenum">
              <a:rPr lang="en-US" altLang="en-US" smtClean="0">
                <a:latin typeface="Batang" pitchFamily="18" charset="-127"/>
              </a:rPr>
              <a:pPr/>
              <a:t>6</a:t>
            </a:fld>
            <a:endParaRPr lang="en-US" altLang="en-US" smtClean="0">
              <a:latin typeface="Batang" pitchFamily="18"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53">
              <a:defRPr>
                <a:solidFill>
                  <a:schemeClr val="tx1"/>
                </a:solidFill>
                <a:latin typeface="Book Antiqua" pitchFamily="18" charset="0"/>
              </a:defRPr>
            </a:lvl1pPr>
            <a:lvl2pPr marL="742862" indent="-285716" defTabSz="931753">
              <a:defRPr>
                <a:solidFill>
                  <a:schemeClr val="tx1"/>
                </a:solidFill>
                <a:latin typeface="Book Antiqua" pitchFamily="18" charset="0"/>
              </a:defRPr>
            </a:lvl2pPr>
            <a:lvl3pPr marL="1142865" indent="-228573" defTabSz="931753">
              <a:defRPr>
                <a:solidFill>
                  <a:schemeClr val="tx1"/>
                </a:solidFill>
                <a:latin typeface="Book Antiqua" pitchFamily="18" charset="0"/>
              </a:defRPr>
            </a:lvl3pPr>
            <a:lvl4pPr marL="1600011" indent="-228573" defTabSz="931753">
              <a:defRPr>
                <a:solidFill>
                  <a:schemeClr val="tx1"/>
                </a:solidFill>
                <a:latin typeface="Book Antiqua" pitchFamily="18" charset="0"/>
              </a:defRPr>
            </a:lvl4pPr>
            <a:lvl5pPr marL="2057157" indent="-228573" defTabSz="931753">
              <a:defRPr>
                <a:solidFill>
                  <a:schemeClr val="tx1"/>
                </a:solidFill>
                <a:latin typeface="Book Antiqua" pitchFamily="18" charset="0"/>
              </a:defRPr>
            </a:lvl5pPr>
            <a:lvl6pPr marL="2514303" indent="-228573" defTabSz="931753" eaLnBrk="0" fontAlgn="base" hangingPunct="0">
              <a:spcBef>
                <a:spcPct val="0"/>
              </a:spcBef>
              <a:spcAft>
                <a:spcPct val="0"/>
              </a:spcAft>
              <a:defRPr>
                <a:solidFill>
                  <a:schemeClr val="tx1"/>
                </a:solidFill>
                <a:latin typeface="Book Antiqua" pitchFamily="18" charset="0"/>
              </a:defRPr>
            </a:lvl6pPr>
            <a:lvl7pPr marL="2971448" indent="-228573" defTabSz="931753" eaLnBrk="0" fontAlgn="base" hangingPunct="0">
              <a:spcBef>
                <a:spcPct val="0"/>
              </a:spcBef>
              <a:spcAft>
                <a:spcPct val="0"/>
              </a:spcAft>
              <a:defRPr>
                <a:solidFill>
                  <a:schemeClr val="tx1"/>
                </a:solidFill>
                <a:latin typeface="Book Antiqua" pitchFamily="18" charset="0"/>
              </a:defRPr>
            </a:lvl7pPr>
            <a:lvl8pPr marL="3428594" indent="-228573" defTabSz="931753" eaLnBrk="0" fontAlgn="base" hangingPunct="0">
              <a:spcBef>
                <a:spcPct val="0"/>
              </a:spcBef>
              <a:spcAft>
                <a:spcPct val="0"/>
              </a:spcAft>
              <a:defRPr>
                <a:solidFill>
                  <a:schemeClr val="tx1"/>
                </a:solidFill>
                <a:latin typeface="Book Antiqua" pitchFamily="18" charset="0"/>
              </a:defRPr>
            </a:lvl8pPr>
            <a:lvl9pPr marL="3885741" indent="-228573" defTabSz="931753" eaLnBrk="0" fontAlgn="base" hangingPunct="0">
              <a:spcBef>
                <a:spcPct val="0"/>
              </a:spcBef>
              <a:spcAft>
                <a:spcPct val="0"/>
              </a:spcAft>
              <a:defRPr>
                <a:solidFill>
                  <a:schemeClr val="tx1"/>
                </a:solidFill>
                <a:latin typeface="Book Antiqua" pitchFamily="18" charset="0"/>
              </a:defRPr>
            </a:lvl9pPr>
          </a:lstStyle>
          <a:p>
            <a:fld id="{D36344AA-0578-48BC-A951-F12B64FCEA9E}" type="slidenum">
              <a:rPr lang="en-US" altLang="en-US" smtClean="0">
                <a:latin typeface="Batang" pitchFamily="18" charset="-127"/>
              </a:rPr>
              <a:pPr/>
              <a:t>10</a:t>
            </a:fld>
            <a:endParaRPr lang="en-US" altLang="en-US" smtClean="0">
              <a:latin typeface="Batang" pitchFamily="18"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600">
                <a:latin typeface="Tahoma" pitchFamily="34" charset="0"/>
                <a:ea typeface="Calibri" pitchFamily="34" charset="0"/>
                <a:cs typeface="Times New Roman" pitchFamily="18" charset="0"/>
              </a:rPr>
              <a:t>(see Sec. 2123 Local Use of Funds </a:t>
            </a:r>
            <a:r>
              <a:rPr lang="en-US" altLang="en-US" b="1" smtClean="0">
                <a:latin typeface="Tahoma" pitchFamily="34" charset="0"/>
                <a:ea typeface="Calibri" pitchFamily="34" charset="0"/>
                <a:cs typeface="Times New Roman" pitchFamily="18" charset="0"/>
                <a:hlinkClick r:id="rId3"/>
              </a:rPr>
              <a:t>http://www2.ed.gov/policy/elsec/leg/esea02/pg22.html#sec2123</a:t>
            </a:r>
            <a:r>
              <a:rPr lang="en-US" altLang="en-US" sz="1600">
                <a:latin typeface="Tahoma" pitchFamily="34" charset="0"/>
                <a:ea typeface="Calibri" pitchFamily="34" charset="0"/>
                <a:cs typeface="Times New Roman" pitchFamily="18" charset="0"/>
              </a:rPr>
              <a:t>)</a:t>
            </a:r>
            <a:r>
              <a:rPr lang="en-US" altLang="en-US" smtClean="0">
                <a:latin typeface="Tahoma" pitchFamily="34" charset="0"/>
                <a:ea typeface="Calibri" pitchFamily="34" charset="0"/>
                <a:cs typeface="Times New Roman" pitchFamily="18" charset="0"/>
              </a:rPr>
              <a:t>.</a:t>
            </a:r>
            <a:r>
              <a:rPr lang="en-US" altLang="en-US" sz="2000">
                <a:latin typeface="Tahoma" pitchFamily="34" charset="0"/>
                <a:ea typeface="Calibri" pitchFamily="34" charset="0"/>
                <a:cs typeface="Times New Roman" pitchFamily="18" charset="0"/>
              </a:rPr>
              <a:t> </a:t>
            </a:r>
          </a:p>
          <a:p>
            <a:r>
              <a:rPr lang="en-US" altLang="en-US" sz="2000">
                <a:latin typeface="Tahoma" pitchFamily="34" charset="0"/>
                <a:ea typeface="Calibri" pitchFamily="34" charset="0"/>
                <a:cs typeface="Times New Roman" pitchFamily="18" charset="0"/>
              </a:rPr>
              <a:t>See handout titled: “</a:t>
            </a:r>
            <a:r>
              <a:rPr lang="en-US" altLang="en-US" sz="2000" i="1">
                <a:latin typeface="Tahoma" pitchFamily="34" charset="0"/>
                <a:ea typeface="Calibri" pitchFamily="34" charset="0"/>
                <a:cs typeface="Times New Roman" pitchFamily="18" charset="0"/>
              </a:rPr>
              <a:t>Using Title II-A Funds for Teacher/Principal Evaluations</a:t>
            </a:r>
            <a:r>
              <a:rPr lang="en-US" altLang="en-US" sz="2000">
                <a:latin typeface="Tahoma" pitchFamily="34" charset="0"/>
                <a:ea typeface="Calibri" pitchFamily="34" charset="0"/>
                <a:cs typeface="Times New Roman" pitchFamily="18" charset="0"/>
              </a:rPr>
              <a:t>” for examples. </a:t>
            </a:r>
            <a:r>
              <a:rPr lang="en-US" altLang="en-US" smtClean="0">
                <a:ea typeface="Calibri" pitchFamily="34" charset="0"/>
                <a:cs typeface="Times New Roman" pitchFamily="18" charset="0"/>
              </a:rPr>
              <a:t>Please send specific requests to Sandy O’Neil at sandy.oneil@doe.state.nj.us to be evaluated on a case-by-case basis if they do not align with Section 2123.  </a:t>
            </a:r>
          </a:p>
          <a:p>
            <a:endParaRPr lang="en-US" altLang="en-US" smtClean="0">
              <a:ea typeface="Calibri" pitchFamily="34" charset="0"/>
              <a:cs typeface="Times New Roman" pitchFamily="18" charset="0"/>
            </a:endParaRP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753">
              <a:defRPr>
                <a:solidFill>
                  <a:schemeClr val="tx1"/>
                </a:solidFill>
                <a:latin typeface="Book Antiqua" pitchFamily="18" charset="0"/>
              </a:defRPr>
            </a:lvl1pPr>
            <a:lvl2pPr marL="742862" indent="-285716" defTabSz="931753">
              <a:defRPr>
                <a:solidFill>
                  <a:schemeClr val="tx1"/>
                </a:solidFill>
                <a:latin typeface="Book Antiqua" pitchFamily="18" charset="0"/>
              </a:defRPr>
            </a:lvl2pPr>
            <a:lvl3pPr marL="1142865" indent="-228573" defTabSz="931753">
              <a:defRPr>
                <a:solidFill>
                  <a:schemeClr val="tx1"/>
                </a:solidFill>
                <a:latin typeface="Book Antiqua" pitchFamily="18" charset="0"/>
              </a:defRPr>
            </a:lvl3pPr>
            <a:lvl4pPr marL="1600011" indent="-228573" defTabSz="931753">
              <a:defRPr>
                <a:solidFill>
                  <a:schemeClr val="tx1"/>
                </a:solidFill>
                <a:latin typeface="Book Antiqua" pitchFamily="18" charset="0"/>
              </a:defRPr>
            </a:lvl4pPr>
            <a:lvl5pPr marL="2057157" indent="-228573" defTabSz="931753">
              <a:defRPr>
                <a:solidFill>
                  <a:schemeClr val="tx1"/>
                </a:solidFill>
                <a:latin typeface="Book Antiqua" pitchFamily="18" charset="0"/>
              </a:defRPr>
            </a:lvl5pPr>
            <a:lvl6pPr marL="2514303" indent="-228573" defTabSz="931753" eaLnBrk="0" fontAlgn="base" hangingPunct="0">
              <a:spcBef>
                <a:spcPct val="0"/>
              </a:spcBef>
              <a:spcAft>
                <a:spcPct val="0"/>
              </a:spcAft>
              <a:defRPr>
                <a:solidFill>
                  <a:schemeClr val="tx1"/>
                </a:solidFill>
                <a:latin typeface="Book Antiqua" pitchFamily="18" charset="0"/>
              </a:defRPr>
            </a:lvl6pPr>
            <a:lvl7pPr marL="2971448" indent="-228573" defTabSz="931753" eaLnBrk="0" fontAlgn="base" hangingPunct="0">
              <a:spcBef>
                <a:spcPct val="0"/>
              </a:spcBef>
              <a:spcAft>
                <a:spcPct val="0"/>
              </a:spcAft>
              <a:defRPr>
                <a:solidFill>
                  <a:schemeClr val="tx1"/>
                </a:solidFill>
                <a:latin typeface="Book Antiqua" pitchFamily="18" charset="0"/>
              </a:defRPr>
            </a:lvl7pPr>
            <a:lvl8pPr marL="3428594" indent="-228573" defTabSz="931753" eaLnBrk="0" fontAlgn="base" hangingPunct="0">
              <a:spcBef>
                <a:spcPct val="0"/>
              </a:spcBef>
              <a:spcAft>
                <a:spcPct val="0"/>
              </a:spcAft>
              <a:defRPr>
                <a:solidFill>
                  <a:schemeClr val="tx1"/>
                </a:solidFill>
                <a:latin typeface="Book Antiqua" pitchFamily="18" charset="0"/>
              </a:defRPr>
            </a:lvl8pPr>
            <a:lvl9pPr marL="3885741" indent="-228573" defTabSz="931753" eaLnBrk="0" fontAlgn="base" hangingPunct="0">
              <a:spcBef>
                <a:spcPct val="0"/>
              </a:spcBef>
              <a:spcAft>
                <a:spcPct val="0"/>
              </a:spcAft>
              <a:defRPr>
                <a:solidFill>
                  <a:schemeClr val="tx1"/>
                </a:solidFill>
                <a:latin typeface="Book Antiqua" pitchFamily="18" charset="0"/>
              </a:defRPr>
            </a:lvl9pPr>
          </a:lstStyle>
          <a:p>
            <a:fld id="{06B827DB-C32E-47D2-85FA-033FB3BDBAAD}" type="slidenum">
              <a:rPr lang="en-US" altLang="en-US" smtClean="0">
                <a:latin typeface="Batang" pitchFamily="18" charset="-127"/>
              </a:rPr>
              <a:pPr/>
              <a:t>11</a:t>
            </a:fld>
            <a:endParaRPr lang="en-US" altLang="en-US" smtClean="0">
              <a:latin typeface="Batang" pitchFamily="18"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direct instruction</a:t>
            </a:r>
          </a:p>
          <a:p>
            <a:r>
              <a:rPr lang="en-US" dirty="0" smtClean="0"/>
              <a:t>Sec. 9102</a:t>
            </a:r>
          </a:p>
          <a:p>
            <a:r>
              <a:rPr lang="en-US" dirty="0"/>
              <a:t>Under the </a:t>
            </a:r>
            <a:r>
              <a:rPr lang="en-US" i="1" dirty="0"/>
              <a:t>Title II, Part A</a:t>
            </a:r>
            <a:r>
              <a:rPr lang="en-US" dirty="0"/>
              <a:t> program, private school teachers, principals, and other educational personnel are eligible to participate to the extent that the LEA uses funds to provide for professional development for teachers and other school personnel.</a:t>
            </a:r>
            <a:endParaRPr lang="en-US" dirty="0" smtClean="0"/>
          </a:p>
          <a:p>
            <a:endParaRPr lang="en-US" dirty="0"/>
          </a:p>
        </p:txBody>
      </p:sp>
      <p:sp>
        <p:nvSpPr>
          <p:cNvPr id="4" name="Slide Number Placeholder 3"/>
          <p:cNvSpPr>
            <a:spLocks noGrp="1"/>
          </p:cNvSpPr>
          <p:nvPr>
            <p:ph type="sldNum" sz="quarter" idx="10"/>
          </p:nvPr>
        </p:nvSpPr>
        <p:spPr/>
        <p:txBody>
          <a:bodyPr/>
          <a:lstStyle/>
          <a:p>
            <a:fld id="{D791B68B-F9A1-4F3F-9CF9-6E1E7F24667E}" type="slidenum">
              <a:rPr lang="en-US" smtClean="0"/>
              <a:t>14</a:t>
            </a:fld>
            <a:endParaRPr lang="en-US"/>
          </a:p>
        </p:txBody>
      </p:sp>
    </p:spTree>
    <p:extLst>
      <p:ext uri="{BB962C8B-B14F-4D97-AF65-F5344CB8AC3E}">
        <p14:creationId xmlns:p14="http://schemas.microsoft.com/office/powerpoint/2010/main" val="3734946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91B68B-F9A1-4F3F-9CF9-6E1E7F24667E}" type="slidenum">
              <a:rPr lang="en-US" smtClean="0"/>
              <a:t>15</a:t>
            </a:fld>
            <a:endParaRPr lang="en-US"/>
          </a:p>
        </p:txBody>
      </p:sp>
    </p:spTree>
    <p:extLst>
      <p:ext uri="{BB962C8B-B14F-4D97-AF65-F5344CB8AC3E}">
        <p14:creationId xmlns:p14="http://schemas.microsoft.com/office/powerpoint/2010/main" val="1087989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C827C-B6F4-4F0E-9CB6-6E7489E207CB}"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33902136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C827C-B6F4-4F0E-9CB6-6E7489E207CB}"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1640284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C827C-B6F4-4F0E-9CB6-6E7489E207CB}"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250322987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2C827C-B6F4-4F0E-9CB6-6E7489E207CB}"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7589362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2C827C-B6F4-4F0E-9CB6-6E7489E207CB}" type="datetimeFigureOut">
              <a:rPr lang="en-US" smtClean="0"/>
              <a:t>4/23/2015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34753191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2C827C-B6F4-4F0E-9CB6-6E7489E207CB}"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2052071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2C827C-B6F4-4F0E-9CB6-6E7489E207CB}" type="datetimeFigureOut">
              <a:rPr lang="en-US" smtClean="0"/>
              <a:t>4/23/2015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42095309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2C827C-B6F4-4F0E-9CB6-6E7489E207CB}" type="datetimeFigureOut">
              <a:rPr lang="en-US" smtClean="0"/>
              <a:t>4/23/2015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34670582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C827C-B6F4-4F0E-9CB6-6E7489E207CB}" type="datetimeFigureOut">
              <a:rPr lang="en-US" smtClean="0"/>
              <a:t>4/23/2015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3885700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C827C-B6F4-4F0E-9CB6-6E7489E207CB}"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13167458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C827C-B6F4-4F0E-9CB6-6E7489E207CB}" type="datetimeFigureOut">
              <a:rPr lang="en-US" smtClean="0"/>
              <a:t>4/23/2015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EB262-E8D8-43FA-BF09-F944A052EC49}" type="slidenum">
              <a:rPr lang="en-US" smtClean="0"/>
              <a:t>‹#›</a:t>
            </a:fld>
            <a:endParaRPr lang="en-US"/>
          </a:p>
        </p:txBody>
      </p:sp>
    </p:spTree>
    <p:extLst>
      <p:ext uri="{BB962C8B-B14F-4D97-AF65-F5344CB8AC3E}">
        <p14:creationId xmlns:p14="http://schemas.microsoft.com/office/powerpoint/2010/main" val="1146804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2C827C-B6F4-4F0E-9CB6-6E7489E207CB}" type="datetimeFigureOut">
              <a:rPr lang="en-US" smtClean="0"/>
              <a:t>4/23/2015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EB262-E8D8-43FA-BF09-F944A052EC49}" type="slidenum">
              <a:rPr lang="en-US" smtClean="0"/>
              <a:t>‹#›</a:t>
            </a:fld>
            <a:endParaRPr lang="en-US"/>
          </a:p>
        </p:txBody>
      </p:sp>
    </p:spTree>
    <p:extLst>
      <p:ext uri="{BB962C8B-B14F-4D97-AF65-F5344CB8AC3E}">
        <p14:creationId xmlns:p14="http://schemas.microsoft.com/office/powerpoint/2010/main" val="1698836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mailto:sandy.oneil@doe.state.nj.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5127" y="609600"/>
            <a:ext cx="7772400" cy="3581399"/>
          </a:xfrm>
        </p:spPr>
        <p:txBody>
          <a:bodyPr>
            <a:normAutofit/>
          </a:bodyPr>
          <a:lstStyle/>
          <a:p>
            <a:r>
              <a:rPr lang="en-US" dirty="0" smtClean="0"/>
              <a:t>FY 2016 ESEA/NCLB</a:t>
            </a:r>
            <a:r>
              <a:rPr lang="en-US" dirty="0"/>
              <a:t/>
            </a:r>
            <a:br>
              <a:rPr lang="en-US" dirty="0"/>
            </a:br>
            <a:r>
              <a:rPr lang="en-US" dirty="0" smtClean="0"/>
              <a:t>Title II, Part A</a:t>
            </a:r>
            <a:br>
              <a:rPr lang="en-US" dirty="0" smtClean="0"/>
            </a:br>
            <a:r>
              <a:rPr lang="en-US" dirty="0" smtClean="0"/>
              <a:t/>
            </a:r>
            <a:br>
              <a:rPr lang="en-US" dirty="0" smtClean="0"/>
            </a:br>
            <a:r>
              <a:rPr lang="en-US" sz="2700" b="1" dirty="0" smtClean="0"/>
              <a:t>New Jersey Association </a:t>
            </a:r>
            <a:br>
              <a:rPr lang="en-US" sz="2700" b="1" dirty="0" smtClean="0"/>
            </a:br>
            <a:r>
              <a:rPr lang="en-US" sz="2700" b="1" dirty="0" smtClean="0"/>
              <a:t>of</a:t>
            </a:r>
            <a:br>
              <a:rPr lang="en-US" sz="2700" b="1" dirty="0" smtClean="0"/>
            </a:br>
            <a:r>
              <a:rPr lang="en-US" sz="2700" b="1" dirty="0" smtClean="0"/>
              <a:t> Federal Program Administrators</a:t>
            </a:r>
            <a:endParaRPr lang="en-US" sz="2400" b="1" dirty="0"/>
          </a:p>
        </p:txBody>
      </p:sp>
      <p:sp>
        <p:nvSpPr>
          <p:cNvPr id="3" name="Subtitle 2"/>
          <p:cNvSpPr>
            <a:spLocks noGrp="1"/>
          </p:cNvSpPr>
          <p:nvPr>
            <p:ph type="subTitle" idx="1"/>
          </p:nvPr>
        </p:nvSpPr>
        <p:spPr>
          <a:xfrm>
            <a:off x="1524000" y="4419600"/>
            <a:ext cx="6400800" cy="1752600"/>
          </a:xfrm>
        </p:spPr>
        <p:txBody>
          <a:bodyPr>
            <a:normAutofit/>
          </a:bodyPr>
          <a:lstStyle/>
          <a:p>
            <a:pPr algn="r"/>
            <a:r>
              <a:rPr lang="en-US" sz="2000" dirty="0" smtClean="0"/>
              <a:t>Presented by:</a:t>
            </a:r>
          </a:p>
          <a:p>
            <a:pPr algn="r"/>
            <a:r>
              <a:rPr lang="en-US" sz="2000" dirty="0" smtClean="0"/>
              <a:t>Sandy O’Neil</a:t>
            </a:r>
          </a:p>
          <a:p>
            <a:pPr algn="r"/>
            <a:r>
              <a:rPr lang="en-US" sz="1600" dirty="0" smtClean="0"/>
              <a:t>Title II, Part A Coordinator</a:t>
            </a:r>
          </a:p>
          <a:p>
            <a:pPr algn="r"/>
            <a:r>
              <a:rPr lang="en-US" sz="1600" dirty="0" smtClean="0"/>
              <a:t>New Jersey Department of Education</a:t>
            </a:r>
          </a:p>
          <a:p>
            <a:pPr algn="r"/>
            <a:r>
              <a:rPr lang="en-US" sz="1600" dirty="0" smtClean="0"/>
              <a:t>April 23, 2015</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33400"/>
            <a:ext cx="1914525" cy="1714500"/>
          </a:xfrm>
          <a:prstGeom prst="rect">
            <a:avLst/>
          </a:prstGeom>
        </p:spPr>
      </p:pic>
    </p:spTree>
    <p:extLst>
      <p:ext uri="{BB962C8B-B14F-4D97-AF65-F5344CB8AC3E}">
        <p14:creationId xmlns:p14="http://schemas.microsoft.com/office/powerpoint/2010/main" val="3602725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28600"/>
            <a:ext cx="8229600" cy="1006475"/>
          </a:xfrm>
        </p:spPr>
        <p:txBody>
          <a:bodyPr/>
          <a:lstStyle/>
          <a:p>
            <a:pPr algn="ctr" eaLnBrk="1" hangingPunct="1"/>
            <a:r>
              <a:rPr lang="en-US" altLang="en-US" sz="3600" b="1" smtClean="0">
                <a:latin typeface="Calibri" pitchFamily="34" charset="0"/>
                <a:cs typeface="Times New Roman" pitchFamily="18" charset="0"/>
              </a:rPr>
              <a:t>Using II-A Funds for Evaluation Systems  </a:t>
            </a:r>
          </a:p>
        </p:txBody>
      </p:sp>
      <p:sp>
        <p:nvSpPr>
          <p:cNvPr id="4403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endParaRPr lang="en-US" altLang="en-US" smtClean="0">
              <a:solidFill>
                <a:schemeClr val="tx2"/>
              </a:solidFill>
            </a:endParaRPr>
          </a:p>
        </p:txBody>
      </p:sp>
      <p:pic>
        <p:nvPicPr>
          <p:cNvPr id="44036" name="Content Placeholder 4" descr="1.TiedToAllUse.jpg"/>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066800" y="1447800"/>
            <a:ext cx="6145213" cy="2286000"/>
          </a:xfrm>
        </p:spPr>
      </p:pic>
      <p:pic>
        <p:nvPicPr>
          <p:cNvPr id="44037" name="Picture 5" descr="2.supplemen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038600"/>
            <a:ext cx="623887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Rectangle 4"/>
          <p:cNvSpPr>
            <a:spLocks noChangeArrowheads="1"/>
          </p:cNvSpPr>
          <p:nvPr/>
        </p:nvSpPr>
        <p:spPr bwMode="auto">
          <a:xfrm>
            <a:off x="7391400" y="4724400"/>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pPr algn="ctr"/>
            <a:r>
              <a:rPr lang="en-US" altLang="en-US" sz="2800" b="1">
                <a:ea typeface="Calibri" pitchFamily="34" charset="0"/>
                <a:cs typeface="Times New Roman" pitchFamily="18" charset="0"/>
              </a:rPr>
              <a:t>NO</a:t>
            </a:r>
            <a:endParaRPr lang="en-US" altLang="en-US">
              <a:ea typeface="Calibri" pitchFamily="34" charset="0"/>
              <a:cs typeface="Times New Roman" pitchFamily="18" charset="0"/>
            </a:endParaRPr>
          </a:p>
        </p:txBody>
      </p:sp>
      <p:sp>
        <p:nvSpPr>
          <p:cNvPr id="44039" name="Rectangle 4"/>
          <p:cNvSpPr>
            <a:spLocks noChangeArrowheads="1"/>
          </p:cNvSpPr>
          <p:nvPr/>
        </p:nvSpPr>
        <p:spPr bwMode="auto">
          <a:xfrm>
            <a:off x="7315200" y="2286000"/>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pPr algn="ctr"/>
            <a:r>
              <a:rPr lang="en-US" altLang="en-US" sz="2800" b="1">
                <a:ea typeface="Calibri" pitchFamily="34" charset="0"/>
                <a:cs typeface="Times New Roman" pitchFamily="18" charset="0"/>
              </a:rPr>
              <a:t>NO</a:t>
            </a:r>
            <a:endParaRPr lang="en-US" altLang="en-US">
              <a:ea typeface="Calibri" pitchFamily="34" charset="0"/>
              <a:cs typeface="Times New Roman" pitchFamily="18" charset="0"/>
            </a:endParaRPr>
          </a:p>
        </p:txBody>
      </p:sp>
      <p:sp>
        <p:nvSpPr>
          <p:cNvPr id="44040" name="AutoShape 1"/>
          <p:cNvSpPr>
            <a:spLocks noChangeArrowheads="1"/>
          </p:cNvSpPr>
          <p:nvPr/>
        </p:nvSpPr>
        <p:spPr bwMode="auto">
          <a:xfrm>
            <a:off x="1828800" y="3505200"/>
            <a:ext cx="762000" cy="457200"/>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endParaRPr lang="en-US" altLang="en-US"/>
          </a:p>
        </p:txBody>
      </p:sp>
      <p:sp>
        <p:nvSpPr>
          <p:cNvPr id="44041" name="AutoShape 1"/>
          <p:cNvSpPr>
            <a:spLocks noChangeArrowheads="1"/>
          </p:cNvSpPr>
          <p:nvPr/>
        </p:nvSpPr>
        <p:spPr bwMode="auto">
          <a:xfrm>
            <a:off x="1828800" y="6096000"/>
            <a:ext cx="762000" cy="457200"/>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endParaRPr lang="en-US" altLang="en-US"/>
          </a:p>
        </p:txBody>
      </p:sp>
    </p:spTree>
    <p:extLst>
      <p:ext uri="{BB962C8B-B14F-4D97-AF65-F5344CB8AC3E}">
        <p14:creationId xmlns:p14="http://schemas.microsoft.com/office/powerpoint/2010/main" val="6120388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228600"/>
            <a:ext cx="8229600" cy="990600"/>
          </a:xfrm>
        </p:spPr>
        <p:txBody>
          <a:bodyPr/>
          <a:lstStyle/>
          <a:p>
            <a:pPr eaLnBrk="1" hangingPunct="1"/>
            <a:r>
              <a:rPr lang="en-US" altLang="en-US" sz="3600" b="1" smtClean="0">
                <a:latin typeface="Calibri" pitchFamily="34" charset="0"/>
                <a:cs typeface="Times New Roman" pitchFamily="18" charset="0"/>
              </a:rPr>
              <a:t>Using II-A Funds for Evaluation Systems  </a:t>
            </a:r>
          </a:p>
        </p:txBody>
      </p:sp>
      <p:sp>
        <p:nvSpPr>
          <p:cNvPr id="4505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endParaRPr lang="en-US" altLang="en-US" smtClean="0">
              <a:solidFill>
                <a:schemeClr val="tx2"/>
              </a:solidFill>
            </a:endParaRPr>
          </a:p>
        </p:txBody>
      </p:sp>
      <p:pic>
        <p:nvPicPr>
          <p:cNvPr id="45060" name="Content Placeholder 13" descr="3. stud-specActiv.jpg"/>
          <p:cNvPicPr>
            <a:picLocks noGrp="1" noChangeAspect="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990600" y="1790700"/>
            <a:ext cx="6097588" cy="2209800"/>
          </a:xfrm>
        </p:spPr>
      </p:pic>
      <p:sp>
        <p:nvSpPr>
          <p:cNvPr id="45061" name="Rectangle 4"/>
          <p:cNvSpPr>
            <a:spLocks noChangeArrowheads="1"/>
          </p:cNvSpPr>
          <p:nvPr/>
        </p:nvSpPr>
        <p:spPr bwMode="auto">
          <a:xfrm>
            <a:off x="7239000" y="2895600"/>
            <a:ext cx="762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pPr algn="ctr"/>
            <a:r>
              <a:rPr lang="en-US" altLang="en-US" sz="2800" b="1">
                <a:ea typeface="Calibri" pitchFamily="34" charset="0"/>
                <a:cs typeface="Times New Roman" pitchFamily="18" charset="0"/>
              </a:rPr>
              <a:t>NO</a:t>
            </a:r>
            <a:endParaRPr lang="en-US" altLang="en-US">
              <a:ea typeface="Calibri" pitchFamily="34" charset="0"/>
              <a:cs typeface="Times New Roman" pitchFamily="18" charset="0"/>
            </a:endParaRPr>
          </a:p>
        </p:txBody>
      </p:sp>
      <p:sp>
        <p:nvSpPr>
          <p:cNvPr id="45062" name="AutoShape 1"/>
          <p:cNvSpPr>
            <a:spLocks noChangeArrowheads="1"/>
          </p:cNvSpPr>
          <p:nvPr/>
        </p:nvSpPr>
        <p:spPr bwMode="auto">
          <a:xfrm>
            <a:off x="1884218" y="3962400"/>
            <a:ext cx="762000" cy="457200"/>
          </a:xfrm>
          <a:prstGeom prst="downArrow">
            <a:avLst>
              <a:gd name="adj1" fmla="val 50000"/>
              <a:gd name="adj2" fmla="val 25000"/>
            </a:avLst>
          </a:prstGeom>
          <a:solidFill>
            <a:srgbClr val="FFFFFF"/>
          </a:solidFill>
          <a:ln w="9525">
            <a:solidFill>
              <a:srgbClr val="000000"/>
            </a:solidFill>
            <a:miter lim="800000"/>
            <a:headEnd/>
            <a:tailEnd/>
          </a:ln>
        </p:spPr>
        <p:txBody>
          <a:bodyPr vert="eaVert"/>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endParaRPr lang="en-US" altLang="en-US"/>
          </a:p>
        </p:txBody>
      </p:sp>
      <p:sp>
        <p:nvSpPr>
          <p:cNvPr id="45063" name="Rectangle 5"/>
          <p:cNvSpPr>
            <a:spLocks noChangeArrowheads="1"/>
          </p:cNvSpPr>
          <p:nvPr/>
        </p:nvSpPr>
        <p:spPr bwMode="auto">
          <a:xfrm>
            <a:off x="457200" y="4572000"/>
            <a:ext cx="82296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r>
              <a:rPr lang="en-US" altLang="en-US" dirty="0">
                <a:latin typeface="Calibri" pitchFamily="34" charset="0"/>
                <a:ea typeface="Calibri" pitchFamily="34" charset="0"/>
                <a:cs typeface="Times New Roman" pitchFamily="18" charset="0"/>
              </a:rPr>
              <a:t>Given the above, Title II-A funds may be utilized for the development of teacher and principal evaluation systems, as long as these systems are integral to the implementation of one or more of the following allowable uses as defined in the Title II, Part A regulations.  Specific examples can be found on the NJDOE web site.</a:t>
            </a:r>
          </a:p>
        </p:txBody>
      </p:sp>
    </p:spTree>
    <p:extLst>
      <p:ext uri="{BB962C8B-B14F-4D97-AF65-F5344CB8AC3E}">
        <p14:creationId xmlns:p14="http://schemas.microsoft.com/office/powerpoint/2010/main" val="25787073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28600"/>
            <a:ext cx="8229600" cy="1006475"/>
          </a:xfrm>
        </p:spPr>
        <p:txBody>
          <a:bodyPr/>
          <a:lstStyle/>
          <a:p>
            <a:pPr algn="ctr" eaLnBrk="1" hangingPunct="1"/>
            <a:r>
              <a:rPr lang="en-US" altLang="en-US" sz="3600" b="1" smtClean="0">
                <a:latin typeface="Calibri" pitchFamily="34" charset="0"/>
                <a:cs typeface="Times New Roman" pitchFamily="18" charset="0"/>
              </a:rPr>
              <a:t>Title II, Part A: Allowable Uses</a:t>
            </a:r>
          </a:p>
        </p:txBody>
      </p:sp>
      <p:sp>
        <p:nvSpPr>
          <p:cNvPr id="4" name="Slide Number Placeholder 3"/>
          <p:cNvSpPr>
            <a:spLocks noGrp="1"/>
          </p:cNvSpPr>
          <p:nvPr>
            <p:ph type="sldNum" sz="quarter" idx="12"/>
          </p:nvPr>
        </p:nvSpPr>
        <p:spPr/>
        <p:txBody>
          <a:bodyPr>
            <a:normAutofit/>
          </a:bodyPr>
          <a:lstStyle/>
          <a:p>
            <a:pPr>
              <a:defRPr/>
            </a:pPr>
            <a:fld id="{2B1075A1-6F45-47B2-9506-07D29971BA72}" type="slidenum">
              <a:rPr lang="en-US"/>
              <a:pPr>
                <a:defRPr/>
              </a:pPr>
              <a:t>12</a:t>
            </a:fld>
            <a:endParaRPr lang="en-US" dirty="0"/>
          </a:p>
        </p:txBody>
      </p:sp>
      <p:sp>
        <p:nvSpPr>
          <p:cNvPr id="46084" name="Content Placeholder 2"/>
          <p:cNvSpPr>
            <a:spLocks noGrp="1"/>
          </p:cNvSpPr>
          <p:nvPr>
            <p:ph sz="quarter" idx="1"/>
          </p:nvPr>
        </p:nvSpPr>
        <p:spPr>
          <a:xfrm>
            <a:off x="457200" y="1600200"/>
            <a:ext cx="8229600" cy="4572000"/>
          </a:xfrm>
        </p:spPr>
        <p:txBody>
          <a:bodyPr/>
          <a:lstStyle/>
          <a:p>
            <a:pPr eaLnBrk="1" hangingPunct="1"/>
            <a:r>
              <a:rPr lang="en-US" altLang="en-US" sz="2800" dirty="0" smtClean="0">
                <a:latin typeface="Calibri" pitchFamily="34" charset="0"/>
                <a:cs typeface="Times New Roman" pitchFamily="18" charset="0"/>
              </a:rPr>
              <a:t>Include, but are not limited to, the following:</a:t>
            </a:r>
          </a:p>
          <a:p>
            <a:pPr lvl="1" eaLnBrk="1" hangingPunct="1"/>
            <a:r>
              <a:rPr lang="en-US" altLang="en-US" sz="2400" dirty="0" smtClean="0">
                <a:latin typeface="Calibri" pitchFamily="34" charset="0"/>
                <a:cs typeface="Times New Roman" pitchFamily="18" charset="0"/>
              </a:rPr>
              <a:t>Recruitment and Retention</a:t>
            </a:r>
          </a:p>
          <a:p>
            <a:pPr lvl="1" eaLnBrk="1" hangingPunct="1"/>
            <a:r>
              <a:rPr lang="en-US" altLang="en-US" sz="2400" dirty="0" smtClean="0">
                <a:latin typeface="Calibri" pitchFamily="34" charset="0"/>
                <a:cs typeface="Times New Roman" pitchFamily="18" charset="0"/>
              </a:rPr>
              <a:t>Incentives</a:t>
            </a:r>
          </a:p>
          <a:p>
            <a:pPr lvl="1" eaLnBrk="1" hangingPunct="1"/>
            <a:r>
              <a:rPr lang="en-US" altLang="en-US" sz="2400" dirty="0" smtClean="0">
                <a:latin typeface="Calibri" pitchFamily="34" charset="0"/>
                <a:cs typeface="Times New Roman" pitchFamily="18" charset="0"/>
              </a:rPr>
              <a:t>Establishing Programs</a:t>
            </a:r>
          </a:p>
          <a:p>
            <a:pPr lvl="1" eaLnBrk="1" hangingPunct="1"/>
            <a:r>
              <a:rPr lang="en-US" altLang="en-US" sz="2400" dirty="0" smtClean="0">
                <a:latin typeface="Calibri" pitchFamily="34" charset="0"/>
                <a:cs typeface="Times New Roman" pitchFamily="18" charset="0"/>
              </a:rPr>
              <a:t>Professional Development Activities</a:t>
            </a:r>
          </a:p>
          <a:p>
            <a:pPr lvl="2" eaLnBrk="1" hangingPunct="1"/>
            <a:r>
              <a:rPr lang="en-US" altLang="en-US" sz="2000" dirty="0" smtClean="0">
                <a:latin typeface="Calibri" pitchFamily="34" charset="0"/>
                <a:cs typeface="Times New Roman" pitchFamily="18" charset="0"/>
              </a:rPr>
              <a:t>Research based</a:t>
            </a:r>
          </a:p>
          <a:p>
            <a:pPr lvl="2" eaLnBrk="1" hangingPunct="1"/>
            <a:r>
              <a:rPr lang="en-US" altLang="en-US" sz="2000" dirty="0" smtClean="0">
                <a:latin typeface="Calibri" pitchFamily="34" charset="0"/>
                <a:cs typeface="Times New Roman" pitchFamily="18" charset="0"/>
              </a:rPr>
              <a:t>Ongoing, sustained</a:t>
            </a:r>
          </a:p>
          <a:p>
            <a:pPr lvl="1" eaLnBrk="1" hangingPunct="1"/>
            <a:r>
              <a:rPr lang="en-US" altLang="en-US" sz="2400" dirty="0" smtClean="0">
                <a:latin typeface="Calibri" pitchFamily="34" charset="0"/>
                <a:cs typeface="Times New Roman" pitchFamily="18" charset="0"/>
              </a:rPr>
              <a:t>Leadership Academies</a:t>
            </a:r>
          </a:p>
          <a:p>
            <a:pPr lvl="1" eaLnBrk="1" hangingPunct="1"/>
            <a:r>
              <a:rPr lang="en-US" altLang="en-US" sz="2400" dirty="0" smtClean="0">
                <a:latin typeface="Calibri" pitchFamily="34" charset="0"/>
                <a:cs typeface="Times New Roman" pitchFamily="18" charset="0"/>
              </a:rPr>
              <a:t>Teacher Advancement Initiatives</a:t>
            </a:r>
          </a:p>
          <a:p>
            <a:pPr lvl="1" eaLnBrk="1" hangingPunct="1"/>
            <a:r>
              <a:rPr lang="en-US" altLang="en-US" sz="2400" dirty="0" smtClean="0">
                <a:latin typeface="Calibri" pitchFamily="34" charset="0"/>
                <a:cs typeface="Times New Roman" pitchFamily="18" charset="0"/>
              </a:rPr>
              <a:t>Professional Development Assessment Tools</a:t>
            </a:r>
          </a:p>
        </p:txBody>
      </p:sp>
    </p:spTree>
    <p:extLst>
      <p:ext uri="{BB962C8B-B14F-4D97-AF65-F5344CB8AC3E}">
        <p14:creationId xmlns:p14="http://schemas.microsoft.com/office/powerpoint/2010/main" val="40433559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28600"/>
            <a:ext cx="8229600" cy="990600"/>
          </a:xfrm>
        </p:spPr>
        <p:txBody>
          <a:bodyPr/>
          <a:lstStyle/>
          <a:p>
            <a:pPr eaLnBrk="1" hangingPunct="1"/>
            <a:r>
              <a:rPr lang="en-US" altLang="en-US" sz="4000" b="1" smtClean="0">
                <a:latin typeface="Calibri" pitchFamily="34" charset="0"/>
                <a:cs typeface="Times New Roman" pitchFamily="18" charset="0"/>
              </a:rPr>
              <a:t>Nonpublic Consultation</a:t>
            </a:r>
          </a:p>
        </p:txBody>
      </p:sp>
      <p:sp>
        <p:nvSpPr>
          <p:cNvPr id="4" name="Slide Number Placeholder 3"/>
          <p:cNvSpPr>
            <a:spLocks noGrp="1"/>
          </p:cNvSpPr>
          <p:nvPr>
            <p:ph type="sldNum" sz="quarter" idx="12"/>
          </p:nvPr>
        </p:nvSpPr>
        <p:spPr/>
        <p:txBody>
          <a:bodyPr>
            <a:normAutofit/>
          </a:bodyPr>
          <a:lstStyle/>
          <a:p>
            <a:pPr>
              <a:defRPr/>
            </a:pPr>
            <a:fld id="{82908E85-3679-4811-8715-851C0E873ACA}" type="slidenum">
              <a:rPr lang="en-US"/>
              <a:pPr>
                <a:defRPr/>
              </a:pPr>
              <a:t>13</a:t>
            </a:fld>
            <a:endParaRPr lang="en-US" dirty="0"/>
          </a:p>
        </p:txBody>
      </p:sp>
      <p:sp>
        <p:nvSpPr>
          <p:cNvPr id="47108" name="Content Placeholder 2"/>
          <p:cNvSpPr>
            <a:spLocks noGrp="1"/>
          </p:cNvSpPr>
          <p:nvPr>
            <p:ph sz="quarter" idx="1"/>
          </p:nvPr>
        </p:nvSpPr>
        <p:spPr>
          <a:xfrm>
            <a:off x="457200" y="1447800"/>
            <a:ext cx="8229600" cy="4572000"/>
          </a:xfrm>
        </p:spPr>
        <p:txBody>
          <a:bodyPr anchor="ctr">
            <a:normAutofit lnSpcReduction="10000"/>
          </a:bodyPr>
          <a:lstStyle/>
          <a:p>
            <a:pPr eaLnBrk="1" hangingPunct="1"/>
            <a:r>
              <a:rPr lang="en-US" altLang="en-US" sz="2800" dirty="0" smtClean="0">
                <a:latin typeface="Calibri" pitchFamily="34" charset="0"/>
                <a:cs typeface="Times New Roman" pitchFamily="18" charset="0"/>
              </a:rPr>
              <a:t>LEA must consult with nonpublic school officials during the design, development, and implementation of the professional development program</a:t>
            </a:r>
          </a:p>
          <a:p>
            <a:pPr eaLnBrk="1" hangingPunct="1">
              <a:buFont typeface="Wingdings" pitchFamily="2" charset="2"/>
              <a:buNone/>
            </a:pPr>
            <a:endParaRPr lang="en-US" altLang="en-US" sz="800" dirty="0" smtClean="0">
              <a:latin typeface="Calibri" pitchFamily="34" charset="0"/>
              <a:cs typeface="Times New Roman" pitchFamily="18" charset="0"/>
            </a:endParaRPr>
          </a:p>
          <a:p>
            <a:pPr eaLnBrk="1" hangingPunct="1"/>
            <a:r>
              <a:rPr lang="en-US" altLang="en-US" sz="2800" dirty="0" smtClean="0">
                <a:latin typeface="Calibri" pitchFamily="34" charset="0"/>
                <a:cs typeface="Times New Roman" pitchFamily="18" charset="0"/>
              </a:rPr>
              <a:t>LEAs may not give a check to nonpublic school official</a:t>
            </a:r>
          </a:p>
          <a:p>
            <a:pPr eaLnBrk="1" hangingPunct="1">
              <a:buFont typeface="Wingdings" pitchFamily="2" charset="2"/>
              <a:buNone/>
            </a:pPr>
            <a:endParaRPr lang="en-US" altLang="en-US" sz="800" dirty="0" smtClean="0">
              <a:latin typeface="Calibri" pitchFamily="34" charset="0"/>
              <a:cs typeface="Times New Roman" pitchFamily="18" charset="0"/>
            </a:endParaRPr>
          </a:p>
          <a:p>
            <a:pPr eaLnBrk="1" hangingPunct="1"/>
            <a:r>
              <a:rPr lang="en-US" altLang="en-US" sz="2800" dirty="0" smtClean="0">
                <a:latin typeface="Calibri" pitchFamily="34" charset="0"/>
                <a:cs typeface="Times New Roman" pitchFamily="18" charset="0"/>
              </a:rPr>
              <a:t>Nonpublic school official can decline to participate</a:t>
            </a:r>
          </a:p>
          <a:p>
            <a:pPr eaLnBrk="1" hangingPunct="1">
              <a:buFont typeface="Wingdings" pitchFamily="2" charset="2"/>
              <a:buNone/>
            </a:pPr>
            <a:endParaRPr lang="en-US" altLang="en-US" sz="800" dirty="0" smtClean="0">
              <a:latin typeface="Calibri" pitchFamily="34" charset="0"/>
              <a:cs typeface="Times New Roman" pitchFamily="18" charset="0"/>
            </a:endParaRPr>
          </a:p>
          <a:p>
            <a:pPr eaLnBrk="1" hangingPunct="1"/>
            <a:r>
              <a:rPr lang="en-US" altLang="en-US" sz="2800" dirty="0" smtClean="0">
                <a:latin typeface="Calibri" pitchFamily="34" charset="0"/>
                <a:cs typeface="Times New Roman" pitchFamily="18" charset="0"/>
              </a:rPr>
              <a:t>Services must be secular, neutral, and non-ideological</a:t>
            </a:r>
          </a:p>
        </p:txBody>
      </p:sp>
    </p:spTree>
    <p:extLst>
      <p:ext uri="{BB962C8B-B14F-4D97-AF65-F5344CB8AC3E}">
        <p14:creationId xmlns:p14="http://schemas.microsoft.com/office/powerpoint/2010/main" val="24494709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12775" y="228600"/>
            <a:ext cx="8229600" cy="990600"/>
          </a:xfrm>
        </p:spPr>
        <p:txBody>
          <a:bodyPr>
            <a:normAutofit fontScale="90000"/>
          </a:bodyPr>
          <a:lstStyle/>
          <a:p>
            <a:pPr algn="ctr" eaLnBrk="1" fontAlgn="auto" hangingPunct="1">
              <a:spcAft>
                <a:spcPts val="0"/>
              </a:spcAft>
              <a:defRPr/>
            </a:pPr>
            <a:r>
              <a:rPr lang="en-US" sz="3600" b="1" dirty="0" smtClean="0">
                <a:latin typeface="Calibri" pitchFamily="34" charset="0"/>
                <a:cs typeface="Times New Roman" pitchFamily="18" charset="0"/>
              </a:rPr>
              <a:t>Nonpublic Professional Development and Stipends</a:t>
            </a:r>
          </a:p>
        </p:txBody>
      </p:sp>
      <p:sp>
        <p:nvSpPr>
          <p:cNvPr id="4" name="Slide Number Placeholder 3"/>
          <p:cNvSpPr>
            <a:spLocks noGrp="1"/>
          </p:cNvSpPr>
          <p:nvPr>
            <p:ph type="sldNum" sz="quarter" idx="12"/>
          </p:nvPr>
        </p:nvSpPr>
        <p:spPr/>
        <p:txBody>
          <a:bodyPr>
            <a:normAutofit/>
          </a:bodyPr>
          <a:lstStyle/>
          <a:p>
            <a:pPr>
              <a:defRPr/>
            </a:pPr>
            <a:fld id="{98818770-BCCD-4246-9EC9-6A09B976595B}" type="slidenum">
              <a:rPr lang="en-US"/>
              <a:pPr>
                <a:defRPr/>
              </a:pPr>
              <a:t>14</a:t>
            </a:fld>
            <a:endParaRPr lang="en-US" dirty="0"/>
          </a:p>
        </p:txBody>
      </p:sp>
      <p:sp>
        <p:nvSpPr>
          <p:cNvPr id="48132" name="Content Placeholder 2"/>
          <p:cNvSpPr>
            <a:spLocks noGrp="1"/>
          </p:cNvSpPr>
          <p:nvPr>
            <p:ph sz="quarter" idx="1"/>
          </p:nvPr>
        </p:nvSpPr>
        <p:spPr>
          <a:xfrm>
            <a:off x="457200" y="1676400"/>
            <a:ext cx="8229600" cy="4572000"/>
          </a:xfrm>
        </p:spPr>
        <p:txBody>
          <a:bodyPr anchor="ctr"/>
          <a:lstStyle/>
          <a:p>
            <a:pPr eaLnBrk="1" hangingPunct="1"/>
            <a:r>
              <a:rPr lang="en-US" altLang="en-US" sz="2800" dirty="0" smtClean="0">
                <a:latin typeface="Calibri" pitchFamily="34" charset="0"/>
                <a:cs typeface="Times New Roman" pitchFamily="18" charset="0"/>
              </a:rPr>
              <a:t>Funds may be used to pay stipends to nonpublic school teachers participating in professional development activities and must be paid directly to the nonpublic school teachers for their own use, and not to the nonpublic school.</a:t>
            </a:r>
          </a:p>
          <a:p>
            <a:pPr eaLnBrk="1" hangingPunct="1">
              <a:buFont typeface="Wingdings" pitchFamily="2" charset="2"/>
              <a:buNone/>
            </a:pPr>
            <a:endParaRPr lang="en-US" altLang="en-US" sz="1400" dirty="0" smtClean="0">
              <a:latin typeface="Calibri" pitchFamily="34" charset="0"/>
              <a:cs typeface="Times New Roman" pitchFamily="18" charset="0"/>
            </a:endParaRPr>
          </a:p>
          <a:p>
            <a:pPr eaLnBrk="1" hangingPunct="1"/>
            <a:r>
              <a:rPr lang="en-US" altLang="en-US" sz="2800" dirty="0" smtClean="0">
                <a:latin typeface="Calibri" pitchFamily="34" charset="0"/>
                <a:cs typeface="Times New Roman" pitchFamily="18" charset="0"/>
              </a:rPr>
              <a:t>Funds may not be used to pay for substitute teachers for nonpublic school teachers who attend professional development activities. </a:t>
            </a:r>
          </a:p>
        </p:txBody>
      </p:sp>
      <p:pic>
        <p:nvPicPr>
          <p:cNvPr id="10245" name="Picture 5" descr="C:\Users\soneil.CURRICULUM\AppData\Local\Microsoft\Windows\Temporary Internet Files\Content.IE5\F6KR2X5P\money_sig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762000"/>
            <a:ext cx="921240" cy="132166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C:\Users\soneil.CURRICULUM\AppData\Local\Microsoft\Windows\Temporary Internet Files\Content.IE5\F6KR2X5P\money_sig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762000"/>
            <a:ext cx="921240" cy="1321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241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12775" y="228600"/>
            <a:ext cx="8229600" cy="990600"/>
          </a:xfrm>
        </p:spPr>
        <p:txBody>
          <a:bodyPr>
            <a:noAutofit/>
          </a:bodyPr>
          <a:lstStyle/>
          <a:p>
            <a:pPr algn="ctr" eaLnBrk="1" hangingPunct="1"/>
            <a:r>
              <a:rPr lang="en-US" altLang="en-US" b="1" dirty="0" smtClean="0">
                <a:latin typeface="Calibri" pitchFamily="34" charset="0"/>
                <a:cs typeface="Times New Roman" pitchFamily="18" charset="0"/>
              </a:rPr>
              <a:t>Food</a:t>
            </a:r>
          </a:p>
        </p:txBody>
      </p:sp>
      <p:sp>
        <p:nvSpPr>
          <p:cNvPr id="49155"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eaLnBrk="0" fontAlgn="base" hangingPunct="0">
              <a:spcBef>
                <a:spcPct val="0"/>
              </a:spcBef>
              <a:spcAft>
                <a:spcPct val="0"/>
              </a:spcAft>
              <a:defRPr>
                <a:solidFill>
                  <a:schemeClr val="tx1"/>
                </a:solidFill>
                <a:latin typeface="Book Antiqua" pitchFamily="18" charset="0"/>
              </a:defRPr>
            </a:lvl6pPr>
            <a:lvl7pPr marL="2971800" indent="-228600" eaLnBrk="0" fontAlgn="base" hangingPunct="0">
              <a:spcBef>
                <a:spcPct val="0"/>
              </a:spcBef>
              <a:spcAft>
                <a:spcPct val="0"/>
              </a:spcAft>
              <a:defRPr>
                <a:solidFill>
                  <a:schemeClr val="tx1"/>
                </a:solidFill>
                <a:latin typeface="Book Antiqua" pitchFamily="18" charset="0"/>
              </a:defRPr>
            </a:lvl7pPr>
            <a:lvl8pPr marL="3429000" indent="-228600" eaLnBrk="0" fontAlgn="base" hangingPunct="0">
              <a:spcBef>
                <a:spcPct val="0"/>
              </a:spcBef>
              <a:spcAft>
                <a:spcPct val="0"/>
              </a:spcAft>
              <a:defRPr>
                <a:solidFill>
                  <a:schemeClr val="tx1"/>
                </a:solidFill>
                <a:latin typeface="Book Antiqua" pitchFamily="18" charset="0"/>
              </a:defRPr>
            </a:lvl8pPr>
            <a:lvl9pPr marL="3886200" indent="-228600" eaLnBrk="0" fontAlgn="base" hangingPunct="0">
              <a:spcBef>
                <a:spcPct val="0"/>
              </a:spcBef>
              <a:spcAft>
                <a:spcPct val="0"/>
              </a:spcAft>
              <a:defRPr>
                <a:solidFill>
                  <a:schemeClr val="tx1"/>
                </a:solidFill>
                <a:latin typeface="Book Antiqua" pitchFamily="18" charset="0"/>
              </a:defRPr>
            </a:lvl9pPr>
          </a:lstStyle>
          <a:p>
            <a:endParaRPr lang="en-US" altLang="en-US" smtClean="0">
              <a:solidFill>
                <a:schemeClr val="tx2"/>
              </a:solidFill>
            </a:endParaRPr>
          </a:p>
        </p:txBody>
      </p:sp>
      <p:sp>
        <p:nvSpPr>
          <p:cNvPr id="49156" name="Content Placeholder 2"/>
          <p:cNvSpPr>
            <a:spLocks noGrp="1"/>
          </p:cNvSpPr>
          <p:nvPr>
            <p:ph sz="quarter" idx="1"/>
          </p:nvPr>
        </p:nvSpPr>
        <p:spPr>
          <a:xfrm>
            <a:off x="457200" y="1524000"/>
            <a:ext cx="8229600" cy="4572000"/>
          </a:xfrm>
        </p:spPr>
        <p:txBody>
          <a:bodyPr anchor="ctr"/>
          <a:lstStyle/>
          <a:p>
            <a:pPr eaLnBrk="1" hangingPunct="1"/>
            <a:r>
              <a:rPr lang="en-US" altLang="en-US" b="1" dirty="0" smtClean="0">
                <a:latin typeface="Calibri" pitchFamily="34" charset="0"/>
                <a:cs typeface="Times New Roman" pitchFamily="18" charset="0"/>
              </a:rPr>
              <a:t>No </a:t>
            </a:r>
          </a:p>
          <a:p>
            <a:pPr lvl="1"/>
            <a:r>
              <a:rPr lang="en-US" altLang="en-US" dirty="0" smtClean="0">
                <a:latin typeface="Calibri" pitchFamily="34" charset="0"/>
                <a:cs typeface="Times New Roman" pitchFamily="18" charset="0"/>
              </a:rPr>
              <a:t>Never breakfast </a:t>
            </a:r>
          </a:p>
          <a:p>
            <a:pPr lvl="2"/>
            <a:r>
              <a:rPr lang="en-US" altLang="en-US" dirty="0" smtClean="0">
                <a:latin typeface="Calibri" pitchFamily="34" charset="0"/>
                <a:cs typeface="Times New Roman" pitchFamily="18" charset="0"/>
              </a:rPr>
              <a:t>(State regulation)</a:t>
            </a:r>
          </a:p>
          <a:p>
            <a:pPr eaLnBrk="1" hangingPunct="1">
              <a:buFont typeface="Wingdings" pitchFamily="2" charset="2"/>
              <a:buNone/>
            </a:pPr>
            <a:endParaRPr lang="en-US" altLang="en-US" sz="1200" dirty="0" smtClean="0">
              <a:latin typeface="Calibri" pitchFamily="34" charset="0"/>
              <a:cs typeface="Times New Roman" pitchFamily="18" charset="0"/>
            </a:endParaRPr>
          </a:p>
          <a:p>
            <a:pPr eaLnBrk="1" hangingPunct="1"/>
            <a:r>
              <a:rPr lang="en-US" altLang="en-US" dirty="0" smtClean="0">
                <a:latin typeface="Calibri" pitchFamily="34" charset="0"/>
                <a:cs typeface="Times New Roman" pitchFamily="18" charset="0"/>
              </a:rPr>
              <a:t>Exception: when a keynote speaker is speaking during lunch</a:t>
            </a:r>
          </a:p>
          <a:p>
            <a:pPr eaLnBrk="1" hangingPunct="1">
              <a:buFont typeface="Wingdings" pitchFamily="2" charset="2"/>
              <a:buNone/>
            </a:pPr>
            <a:endParaRPr lang="en-US" altLang="en-US" sz="1200" dirty="0" smtClean="0">
              <a:latin typeface="Calibri" pitchFamily="34" charset="0"/>
              <a:cs typeface="Times New Roman" pitchFamily="18" charset="0"/>
            </a:endParaRPr>
          </a:p>
          <a:p>
            <a:pPr eaLnBrk="1" hangingPunct="1"/>
            <a:r>
              <a:rPr lang="en-US" altLang="en-US" dirty="0" smtClean="0">
                <a:latin typeface="Calibri" pitchFamily="34" charset="0"/>
                <a:cs typeface="Times New Roman" pitchFamily="18" charset="0"/>
              </a:rPr>
              <a:t>Call the IIA Program Coordinator for clarification, if needed</a:t>
            </a:r>
          </a:p>
        </p:txBody>
      </p:sp>
      <p:pic>
        <p:nvPicPr>
          <p:cNvPr id="9218" name="Picture 2" descr="C:\Users\soneil.CURRICULUM\AppData\Local\Microsoft\Windows\Temporary Internet Files\Content.IE5\S6HPBNKT\lunch[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143000"/>
            <a:ext cx="2816353" cy="2005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895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r>
            <a:br>
              <a:rPr lang="en-US" dirty="0" smtClean="0"/>
            </a:br>
            <a:r>
              <a:rPr lang="en-US" dirty="0" smtClean="0"/>
              <a:t/>
            </a:r>
            <a:br>
              <a:rPr lang="en-US" dirty="0" smtClean="0"/>
            </a:b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Sandy O’Neil</a:t>
            </a:r>
          </a:p>
          <a:p>
            <a:pPr marL="0" indent="0">
              <a:buNone/>
            </a:pPr>
            <a:r>
              <a:rPr lang="en-US" dirty="0" smtClean="0">
                <a:hlinkClick r:id="rId2"/>
              </a:rPr>
              <a:t>sandy.oneil@doe.state.nj.us</a:t>
            </a:r>
            <a:endParaRPr lang="en-US" dirty="0" smtClean="0"/>
          </a:p>
          <a:p>
            <a:pPr marL="0" indent="0">
              <a:buNone/>
            </a:pPr>
            <a:r>
              <a:rPr lang="en-US" dirty="0" smtClean="0"/>
              <a:t>609-777-4662</a:t>
            </a:r>
            <a:endParaRPr lang="en-US" dirty="0"/>
          </a:p>
        </p:txBody>
      </p:sp>
      <p:pic>
        <p:nvPicPr>
          <p:cNvPr id="5122" name="Picture 2" descr="C:\Users\soneil.CURRICULUM\AppData\Local\Microsoft\Windows\Temporary Internet Files\Content.IE5\F6KR2X5P\dyslexic-child[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1600200"/>
            <a:ext cx="3810000" cy="254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82960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28600"/>
            <a:ext cx="8229600" cy="990600"/>
          </a:xfrm>
        </p:spPr>
        <p:txBody>
          <a:bodyPr/>
          <a:lstStyle/>
          <a:p>
            <a:pPr algn="ctr" eaLnBrk="1" hangingPunct="1"/>
            <a:r>
              <a:rPr lang="en-US" altLang="en-US" b="1" smtClean="0">
                <a:latin typeface="Calibri" pitchFamily="34" charset="0"/>
                <a:cs typeface="Times New Roman" pitchFamily="18" charset="0"/>
              </a:rPr>
              <a:t>Title II, Part A - §2101</a:t>
            </a:r>
            <a:endParaRPr lang="en-US" altLang="en-US" b="1" smtClean="0">
              <a:latin typeface="Calibri" pitchFamily="34" charset="0"/>
            </a:endParaRPr>
          </a:p>
        </p:txBody>
      </p:sp>
      <p:sp>
        <p:nvSpPr>
          <p:cNvPr id="4" name="Slide Number Placeholder 3"/>
          <p:cNvSpPr>
            <a:spLocks noGrp="1"/>
          </p:cNvSpPr>
          <p:nvPr>
            <p:ph type="sldNum" sz="quarter" idx="12"/>
          </p:nvPr>
        </p:nvSpPr>
        <p:spPr/>
        <p:txBody>
          <a:bodyPr>
            <a:normAutofit/>
          </a:bodyPr>
          <a:lstStyle/>
          <a:p>
            <a:pPr>
              <a:defRPr/>
            </a:pPr>
            <a:fld id="{7C1A507A-7688-46C8-B0FE-2988EFE98BC9}" type="slidenum">
              <a:rPr lang="en-US"/>
              <a:pPr>
                <a:defRPr/>
              </a:pPr>
              <a:t>2</a:t>
            </a:fld>
            <a:endParaRPr lang="en-US" dirty="0"/>
          </a:p>
        </p:txBody>
      </p:sp>
      <p:sp>
        <p:nvSpPr>
          <p:cNvPr id="36868" name="Content Placeholder 2"/>
          <p:cNvSpPr>
            <a:spLocks noGrp="1"/>
          </p:cNvSpPr>
          <p:nvPr>
            <p:ph sz="quarter" idx="1"/>
          </p:nvPr>
        </p:nvSpPr>
        <p:spPr>
          <a:xfrm>
            <a:off x="457200" y="2057400"/>
            <a:ext cx="8229600" cy="4572000"/>
          </a:xfrm>
        </p:spPr>
        <p:txBody>
          <a:bodyPr anchor="ctr"/>
          <a:lstStyle/>
          <a:p>
            <a:pPr eaLnBrk="1" hangingPunct="1"/>
            <a:r>
              <a:rPr lang="en-US" altLang="en-US" sz="2800" smtClean="0">
                <a:latin typeface="Calibri" pitchFamily="34" charset="0"/>
                <a:cs typeface="Times New Roman" pitchFamily="18" charset="0"/>
              </a:rPr>
              <a:t>Purpose:</a:t>
            </a:r>
          </a:p>
          <a:p>
            <a:pPr lvl="1" eaLnBrk="1" hangingPunct="1"/>
            <a:r>
              <a:rPr lang="en-US" altLang="en-US" sz="2400" smtClean="0">
                <a:latin typeface="Calibri" pitchFamily="34" charset="0"/>
                <a:cs typeface="Times New Roman" pitchFamily="18" charset="0"/>
              </a:rPr>
              <a:t>Increase student academic achievement through strategies such as improving teacher &amp; principal quality and increasing the number of highly teachers in classrooms and highly qualified principals &amp; assistant principals in schools; and</a:t>
            </a:r>
          </a:p>
          <a:p>
            <a:pPr lvl="1" eaLnBrk="1" hangingPunct="1">
              <a:buFont typeface="Wingdings" pitchFamily="2" charset="2"/>
              <a:buNone/>
            </a:pPr>
            <a:endParaRPr lang="en-US" altLang="en-US" sz="1400" smtClean="0">
              <a:latin typeface="Calibri" pitchFamily="34" charset="0"/>
              <a:cs typeface="Times New Roman" pitchFamily="18" charset="0"/>
            </a:endParaRPr>
          </a:p>
          <a:p>
            <a:pPr lvl="1" eaLnBrk="1" hangingPunct="1"/>
            <a:r>
              <a:rPr lang="en-US" altLang="en-US" sz="2400" smtClean="0">
                <a:latin typeface="Calibri" pitchFamily="34" charset="0"/>
                <a:cs typeface="Times New Roman" pitchFamily="18" charset="0"/>
              </a:rPr>
              <a:t>Hold LEAs and schools accountable for improvements in student academic achievement. </a:t>
            </a:r>
          </a:p>
        </p:txBody>
      </p:sp>
      <p:pic>
        <p:nvPicPr>
          <p:cNvPr id="1026" name="Picture 2" descr="C:\Users\soneil.CURRICULUM\AppData\Local\Microsoft\Windows\Temporary Internet Files\Content.IE5\T0P7YYRX\kinesthetic-homeschool-curriculum[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969818"/>
            <a:ext cx="2871011"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5993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28600"/>
            <a:ext cx="8229600" cy="990600"/>
          </a:xfrm>
        </p:spPr>
        <p:txBody>
          <a:bodyPr/>
          <a:lstStyle/>
          <a:p>
            <a:pPr algn="ctr" eaLnBrk="1" hangingPunct="1"/>
            <a:r>
              <a:rPr lang="en-US" altLang="en-US" sz="3600" b="1" smtClean="0">
                <a:latin typeface="Calibri" pitchFamily="34" charset="0"/>
                <a:cs typeface="Times New Roman" pitchFamily="18" charset="0"/>
              </a:rPr>
              <a:t>High Quality Professional Development</a:t>
            </a:r>
          </a:p>
        </p:txBody>
      </p:sp>
      <p:sp>
        <p:nvSpPr>
          <p:cNvPr id="4" name="Slide Number Placeholder 3"/>
          <p:cNvSpPr>
            <a:spLocks noGrp="1"/>
          </p:cNvSpPr>
          <p:nvPr>
            <p:ph type="sldNum" sz="quarter" idx="12"/>
          </p:nvPr>
        </p:nvSpPr>
        <p:spPr/>
        <p:txBody>
          <a:bodyPr>
            <a:normAutofit/>
          </a:bodyPr>
          <a:lstStyle/>
          <a:p>
            <a:pPr>
              <a:defRPr/>
            </a:pPr>
            <a:fld id="{DED6DAF0-CDFF-42E0-A53F-C3726052DD78}" type="slidenum">
              <a:rPr lang="en-US"/>
              <a:pPr>
                <a:defRPr/>
              </a:pPr>
              <a:t>3</a:t>
            </a:fld>
            <a:endParaRPr lang="en-US" dirty="0"/>
          </a:p>
        </p:txBody>
      </p:sp>
      <p:sp>
        <p:nvSpPr>
          <p:cNvPr id="37892" name="Content Placeholder 2"/>
          <p:cNvSpPr>
            <a:spLocks noGrp="1"/>
          </p:cNvSpPr>
          <p:nvPr>
            <p:ph sz="quarter" idx="1"/>
          </p:nvPr>
        </p:nvSpPr>
        <p:spPr>
          <a:xfrm>
            <a:off x="457200" y="1752600"/>
            <a:ext cx="8229600" cy="4572000"/>
          </a:xfrm>
        </p:spPr>
        <p:txBody>
          <a:bodyPr/>
          <a:lstStyle/>
          <a:p>
            <a:pPr algn="just" eaLnBrk="1" hangingPunct="1"/>
            <a:r>
              <a:rPr lang="en-US" altLang="en-US" sz="2800" dirty="0" smtClean="0">
                <a:latin typeface="Calibri" pitchFamily="34" charset="0"/>
                <a:cs typeface="Times New Roman" pitchFamily="18" charset="0"/>
              </a:rPr>
              <a:t>Professional development that meets the criteria contained in Title IX, §9101(34) of </a:t>
            </a:r>
            <a:r>
              <a:rPr lang="en-US" altLang="en-US" sz="2800" i="1" dirty="0" smtClean="0">
                <a:latin typeface="Calibri" pitchFamily="34" charset="0"/>
                <a:cs typeface="Times New Roman" pitchFamily="18" charset="0"/>
              </a:rPr>
              <a:t>ESEA</a:t>
            </a:r>
            <a:r>
              <a:rPr lang="en-US" altLang="en-US" sz="2800" dirty="0" smtClean="0">
                <a:latin typeface="Calibri" pitchFamily="34" charset="0"/>
                <a:cs typeface="Times New Roman" pitchFamily="18" charset="0"/>
              </a:rPr>
              <a:t>.</a:t>
            </a:r>
          </a:p>
          <a:p>
            <a:pPr algn="just" eaLnBrk="1" hangingPunct="1">
              <a:buFont typeface="Wingdings" pitchFamily="2" charset="2"/>
              <a:buNone/>
            </a:pPr>
            <a:endParaRPr lang="en-US" altLang="en-US" sz="600" dirty="0" smtClean="0">
              <a:latin typeface="Calibri" pitchFamily="34" charset="0"/>
              <a:cs typeface="Times New Roman" pitchFamily="18" charset="0"/>
            </a:endParaRPr>
          </a:p>
          <a:p>
            <a:pPr algn="just" eaLnBrk="1" hangingPunct="1"/>
            <a:r>
              <a:rPr lang="en-US" altLang="en-US" sz="2800" dirty="0" smtClean="0">
                <a:latin typeface="Calibri" pitchFamily="34" charset="0"/>
                <a:cs typeface="Times New Roman" pitchFamily="18" charset="0"/>
              </a:rPr>
              <a:t>Includes, but is not limited to, activities that:</a:t>
            </a:r>
          </a:p>
          <a:p>
            <a:pPr lvl="1" algn="just" eaLnBrk="1" hangingPunct="1"/>
            <a:r>
              <a:rPr lang="en-US" altLang="en-US" sz="2400" dirty="0" smtClean="0">
                <a:latin typeface="Calibri" pitchFamily="34" charset="0"/>
                <a:cs typeface="Times New Roman" pitchFamily="18" charset="0"/>
              </a:rPr>
              <a:t>Improve &amp; increase teachers’ knowledge of academic subjects and enable teachers to become highly qualified;</a:t>
            </a:r>
          </a:p>
          <a:p>
            <a:pPr lvl="1" algn="just" eaLnBrk="1" hangingPunct="1"/>
            <a:r>
              <a:rPr lang="en-US" altLang="en-US" sz="2400" dirty="0" smtClean="0">
                <a:latin typeface="Calibri" pitchFamily="34" charset="0"/>
                <a:cs typeface="Times New Roman" pitchFamily="18" charset="0"/>
              </a:rPr>
              <a:t>Are an integral part of broad </a:t>
            </a:r>
            <a:r>
              <a:rPr lang="en-US" altLang="en-US" sz="2400" dirty="0" err="1" smtClean="0">
                <a:latin typeface="Calibri" pitchFamily="34" charset="0"/>
                <a:cs typeface="Times New Roman" pitchFamily="18" charset="0"/>
              </a:rPr>
              <a:t>schoolwide</a:t>
            </a:r>
            <a:r>
              <a:rPr lang="en-US" altLang="en-US" sz="2400" dirty="0" smtClean="0">
                <a:latin typeface="Calibri" pitchFamily="34" charset="0"/>
                <a:cs typeface="Times New Roman" pitchFamily="18" charset="0"/>
              </a:rPr>
              <a:t> &amp; districtwide educational improvement plans; </a:t>
            </a:r>
          </a:p>
          <a:p>
            <a:pPr lvl="1" algn="just" eaLnBrk="1" hangingPunct="1"/>
            <a:r>
              <a:rPr lang="en-US" altLang="en-US" sz="2400" dirty="0" smtClean="0">
                <a:latin typeface="Calibri" pitchFamily="34" charset="0"/>
                <a:cs typeface="Times New Roman" pitchFamily="18" charset="0"/>
              </a:rPr>
              <a:t>Give teachers &amp; principals knowledge &amp; skills to help students meet challenging State academic standards;</a:t>
            </a:r>
          </a:p>
        </p:txBody>
      </p:sp>
    </p:spTree>
    <p:extLst>
      <p:ext uri="{BB962C8B-B14F-4D97-AF65-F5344CB8AC3E}">
        <p14:creationId xmlns:p14="http://schemas.microsoft.com/office/powerpoint/2010/main" val="42620041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28600"/>
            <a:ext cx="8229600" cy="990600"/>
          </a:xfrm>
        </p:spPr>
        <p:txBody>
          <a:bodyPr>
            <a:normAutofit/>
          </a:bodyPr>
          <a:lstStyle/>
          <a:p>
            <a:pPr eaLnBrk="1" fontAlgn="auto" hangingPunct="1">
              <a:spcAft>
                <a:spcPts val="0"/>
              </a:spcAft>
              <a:defRPr/>
            </a:pPr>
            <a:r>
              <a:rPr lang="en-US" sz="3600" b="1" dirty="0" smtClean="0">
                <a:solidFill>
                  <a:schemeClr val="tx2">
                    <a:lumMod val="75000"/>
                  </a:schemeClr>
                </a:solidFill>
                <a:latin typeface="Calibri" pitchFamily="34" charset="0"/>
                <a:cs typeface="Times New Roman" pitchFamily="18" charset="0"/>
              </a:rPr>
              <a:t>High Quality Professional Development</a:t>
            </a:r>
            <a:endParaRPr lang="en-US" sz="3600" b="1" dirty="0" smtClean="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normAutofit/>
          </a:bodyPr>
          <a:lstStyle/>
          <a:p>
            <a:pPr>
              <a:defRPr/>
            </a:pPr>
            <a:fld id="{B0F4BC20-6014-48B4-AB7D-7165C1EF3C57}" type="slidenum">
              <a:rPr lang="en-US"/>
              <a:pPr>
                <a:defRPr/>
              </a:pPr>
              <a:t>4</a:t>
            </a:fld>
            <a:endParaRPr lang="en-US" dirty="0"/>
          </a:p>
        </p:txBody>
      </p:sp>
      <p:sp>
        <p:nvSpPr>
          <p:cNvPr id="38916" name="Content Placeholder 2"/>
          <p:cNvSpPr>
            <a:spLocks noGrp="1"/>
          </p:cNvSpPr>
          <p:nvPr>
            <p:ph sz="quarter" idx="1"/>
          </p:nvPr>
        </p:nvSpPr>
        <p:spPr>
          <a:xfrm>
            <a:off x="457200" y="2017713"/>
            <a:ext cx="8229600" cy="4002087"/>
          </a:xfrm>
        </p:spPr>
        <p:txBody>
          <a:bodyPr/>
          <a:lstStyle/>
          <a:p>
            <a:pPr eaLnBrk="1" hangingPunct="1"/>
            <a:r>
              <a:rPr lang="en-US" altLang="en-US" sz="2800" dirty="0" smtClean="0">
                <a:latin typeface="Calibri" pitchFamily="34" charset="0"/>
                <a:cs typeface="Times New Roman" pitchFamily="18" charset="0"/>
              </a:rPr>
              <a:t>Improve classroom management skills;</a:t>
            </a:r>
          </a:p>
          <a:p>
            <a:pPr eaLnBrk="1" hangingPunct="1"/>
            <a:r>
              <a:rPr lang="en-US" altLang="en-US" sz="2800" dirty="0" smtClean="0">
                <a:latin typeface="Calibri" pitchFamily="34" charset="0"/>
                <a:cs typeface="Times New Roman" pitchFamily="18" charset="0"/>
              </a:rPr>
              <a:t>Are sustained, intensive, &amp; classroom-focused and are not one-day or short-term workshops;</a:t>
            </a:r>
          </a:p>
          <a:p>
            <a:pPr eaLnBrk="1" hangingPunct="1"/>
            <a:r>
              <a:rPr lang="en-US" altLang="en-US" sz="2800" dirty="0" smtClean="0">
                <a:latin typeface="Calibri" pitchFamily="34" charset="0"/>
                <a:cs typeface="Times New Roman" pitchFamily="18" charset="0"/>
              </a:rPr>
              <a:t>Advance teacher understanding of effective instruction strategies that are based on scientifically based research; and </a:t>
            </a:r>
          </a:p>
          <a:p>
            <a:pPr eaLnBrk="1" hangingPunct="1"/>
            <a:r>
              <a:rPr lang="en-US" altLang="en-US" sz="2800" dirty="0" smtClean="0">
                <a:latin typeface="Calibri" pitchFamily="34" charset="0"/>
                <a:cs typeface="Times New Roman" pitchFamily="18" charset="0"/>
              </a:rPr>
              <a:t>Are developed with extensive participation of teachers, principals, parents, and administrators. </a:t>
            </a:r>
          </a:p>
        </p:txBody>
      </p:sp>
      <p:pic>
        <p:nvPicPr>
          <p:cNvPr id="2051" name="Picture 3" descr="C:\Users\soneil.CURRICULUM\AppData\Local\Microsoft\Windows\Temporary Internet Files\Content.IE5\T0P7YYRX\medium-jester-child-66.6-7346[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086600" y="990600"/>
            <a:ext cx="685800" cy="1559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1733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28600"/>
            <a:ext cx="8229600" cy="990600"/>
          </a:xfrm>
        </p:spPr>
        <p:txBody>
          <a:bodyPr/>
          <a:lstStyle/>
          <a:p>
            <a:pPr algn="ctr" eaLnBrk="1" hangingPunct="1"/>
            <a:r>
              <a:rPr lang="en-US" altLang="en-US" b="1" smtClean="0">
                <a:latin typeface="Calibri" pitchFamily="34" charset="0"/>
                <a:cs typeface="Times New Roman" pitchFamily="18" charset="0"/>
              </a:rPr>
              <a:t>Class Size Reduction (CSR</a:t>
            </a:r>
            <a:r>
              <a:rPr lang="en-US" altLang="en-US"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normAutofit/>
          </a:bodyPr>
          <a:lstStyle/>
          <a:p>
            <a:pPr>
              <a:defRPr/>
            </a:pPr>
            <a:fld id="{069EB95D-CC22-4942-AE52-318F39C40F05}" type="slidenum">
              <a:rPr lang="en-US"/>
              <a:pPr>
                <a:defRPr/>
              </a:pPr>
              <a:t>5</a:t>
            </a:fld>
            <a:endParaRPr lang="en-US" dirty="0"/>
          </a:p>
        </p:txBody>
      </p:sp>
      <p:sp>
        <p:nvSpPr>
          <p:cNvPr id="39940" name="Content Placeholder 2"/>
          <p:cNvSpPr>
            <a:spLocks noGrp="1"/>
          </p:cNvSpPr>
          <p:nvPr>
            <p:ph sz="quarter" idx="1"/>
          </p:nvPr>
        </p:nvSpPr>
        <p:spPr>
          <a:xfrm>
            <a:off x="457200" y="2057400"/>
            <a:ext cx="8229600" cy="4572000"/>
          </a:xfrm>
        </p:spPr>
        <p:txBody>
          <a:bodyPr anchor="ctr"/>
          <a:lstStyle/>
          <a:p>
            <a:pPr eaLnBrk="1" hangingPunct="1"/>
            <a:r>
              <a:rPr lang="en-US" altLang="en-US" dirty="0" smtClean="0">
                <a:latin typeface="Calibri" pitchFamily="34" charset="0"/>
              </a:rPr>
              <a:t>LEAs may reduce class sizes by creating additional classes in a particular grade or subject and placing highly qualified teachers hired with program funds in those classes. </a:t>
            </a:r>
            <a:endParaRPr lang="en-US" altLang="en-US" sz="2000" dirty="0" smtClean="0">
              <a:latin typeface="Calibri" pitchFamily="34" charset="0"/>
            </a:endParaRPr>
          </a:p>
          <a:p>
            <a:pPr eaLnBrk="1" hangingPunct="1">
              <a:buFont typeface="Wingdings" pitchFamily="2" charset="2"/>
              <a:buNone/>
            </a:pPr>
            <a:endParaRPr lang="en-US" altLang="en-US" sz="2000" dirty="0" smtClean="0">
              <a:latin typeface="Calibri" pitchFamily="34" charset="0"/>
            </a:endParaRPr>
          </a:p>
          <a:p>
            <a:pPr eaLnBrk="1" hangingPunct="1"/>
            <a:r>
              <a:rPr lang="en-US" altLang="en-US" dirty="0" smtClean="0">
                <a:latin typeface="Calibri" pitchFamily="34" charset="0"/>
              </a:rPr>
              <a:t>Be mindful of Supplement not Supplant rules.</a:t>
            </a:r>
          </a:p>
        </p:txBody>
      </p:sp>
      <p:sp>
        <p:nvSpPr>
          <p:cNvPr id="2" name="TextBox 1"/>
          <p:cNvSpPr txBox="1"/>
          <p:nvPr/>
        </p:nvSpPr>
        <p:spPr>
          <a:xfrm rot="20811652">
            <a:off x="2057400" y="1676400"/>
            <a:ext cx="4191000" cy="584775"/>
          </a:xfrm>
          <a:prstGeom prst="rect">
            <a:avLst/>
          </a:prstGeom>
          <a:noFill/>
        </p:spPr>
        <p:txBody>
          <a:bodyPr wrap="square" rtlCol="0">
            <a:spAutoFit/>
          </a:bodyPr>
          <a:lstStyle/>
          <a:p>
            <a:pPr algn="ctr"/>
            <a:r>
              <a:rPr lang="en-US" sz="3200" b="1" i="1" dirty="0" smtClean="0">
                <a:solidFill>
                  <a:srgbClr val="FF0000"/>
                </a:solidFill>
                <a:latin typeface="Aparajita" panose="020B0604020202020204" pitchFamily="34" charset="0"/>
                <a:cs typeface="Aparajita" panose="020B0604020202020204" pitchFamily="34" charset="0"/>
              </a:rPr>
              <a:t>Common Misunderstanding</a:t>
            </a:r>
            <a:endParaRPr lang="en-US" sz="3200" b="1" i="1" dirty="0">
              <a:solidFill>
                <a:srgbClr val="FF0000"/>
              </a:solidFill>
              <a:latin typeface="Aparajita" panose="020B0604020202020204" pitchFamily="34" charset="0"/>
              <a:cs typeface="Aparajita" panose="020B0604020202020204" pitchFamily="34" charset="0"/>
            </a:endParaRPr>
          </a:p>
        </p:txBody>
      </p:sp>
      <p:pic>
        <p:nvPicPr>
          <p:cNvPr id="7173" name="Picture 5" descr="C:\Users\soneil.CURRICULUM\AppData\Local\Microsoft\Windows\Temporary Internet Files\Content.IE5\S6HPBNKT\cautio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1066800"/>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0856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p:cNvSpPr>
            <a:spLocks noGrp="1"/>
          </p:cNvSpPr>
          <p:nvPr>
            <p:ph type="title"/>
          </p:nvPr>
        </p:nvSpPr>
        <p:spPr>
          <a:xfrm>
            <a:off x="457200" y="228600"/>
            <a:ext cx="8229600" cy="990600"/>
          </a:xfrm>
        </p:spPr>
        <p:txBody>
          <a:bodyPr/>
          <a:lstStyle/>
          <a:p>
            <a:r>
              <a:rPr lang="en-US" altLang="en-US" sz="4000" dirty="0">
                <a:latin typeface="Calibri" pitchFamily="34" charset="0"/>
                <a:cs typeface="Times New Roman" pitchFamily="18" charset="0"/>
              </a:rPr>
              <a:t>Teacher/Principal Evaluation Systems</a:t>
            </a:r>
            <a:endParaRPr lang="en-US" altLang="en-US" sz="4000" b="1" dirty="0" smtClean="0">
              <a:latin typeface="Calibri" pitchFamily="34" charset="0"/>
              <a:cs typeface="Times New Roman" pitchFamily="18" charset="0"/>
            </a:endParaRPr>
          </a:p>
        </p:txBody>
      </p:sp>
      <p:sp>
        <p:nvSpPr>
          <p:cNvPr id="40964" name="Content Placeholder 4"/>
          <p:cNvSpPr>
            <a:spLocks noGrp="1"/>
          </p:cNvSpPr>
          <p:nvPr>
            <p:ph sz="quarter" idx="1"/>
          </p:nvPr>
        </p:nvSpPr>
        <p:spPr>
          <a:xfrm>
            <a:off x="328072" y="1447800"/>
            <a:ext cx="5920328" cy="4669971"/>
          </a:xfrm>
        </p:spPr>
        <p:txBody>
          <a:bodyPr anchor="ctr"/>
          <a:lstStyle/>
          <a:p>
            <a:pPr marL="457200" lvl="1" indent="0" eaLnBrk="1" hangingPunct="1">
              <a:buNone/>
            </a:pPr>
            <a:endParaRPr lang="en-US" altLang="en-US" sz="1050" dirty="0" smtClean="0">
              <a:latin typeface="Calibri" pitchFamily="34" charset="0"/>
              <a:cs typeface="Times New Roman" pitchFamily="18" charset="0"/>
            </a:endParaRPr>
          </a:p>
          <a:p>
            <a:pPr lvl="1" eaLnBrk="1" hangingPunct="1">
              <a:buFont typeface="Arial" panose="020B0604020202020204" pitchFamily="34" charset="0"/>
              <a:buChar char="•"/>
            </a:pPr>
            <a:r>
              <a:rPr lang="en-US" altLang="en-US" dirty="0" smtClean="0">
                <a:latin typeface="Calibri" pitchFamily="34" charset="0"/>
                <a:cs typeface="Times New Roman" pitchFamily="18" charset="0"/>
              </a:rPr>
              <a:t>Connected to an allowable, IIA activity </a:t>
            </a:r>
          </a:p>
          <a:p>
            <a:pPr lvl="1">
              <a:buFont typeface="Arial" panose="020B0604020202020204" pitchFamily="34" charset="0"/>
              <a:buChar char="•"/>
            </a:pPr>
            <a:endParaRPr lang="en-US" altLang="en-US" sz="1400" dirty="0" smtClean="0">
              <a:latin typeface="Calibri" pitchFamily="34" charset="0"/>
              <a:cs typeface="Times New Roman" pitchFamily="18" charset="0"/>
            </a:endParaRPr>
          </a:p>
          <a:p>
            <a:pPr lvl="1" eaLnBrk="1" hangingPunct="1">
              <a:buFont typeface="Arial" panose="020B0604020202020204" pitchFamily="34" charset="0"/>
              <a:buChar char="•"/>
            </a:pPr>
            <a:r>
              <a:rPr lang="en-US" altLang="en-US" dirty="0" smtClean="0">
                <a:latin typeface="Calibri" pitchFamily="34" charset="0"/>
                <a:cs typeface="Times New Roman" pitchFamily="18" charset="0"/>
              </a:rPr>
              <a:t>Must supplement, not supplant state/local funds</a:t>
            </a:r>
          </a:p>
          <a:p>
            <a:pPr lvl="1">
              <a:buFont typeface="Arial" panose="020B0604020202020204" pitchFamily="34" charset="0"/>
              <a:buChar char="•"/>
            </a:pPr>
            <a:endParaRPr lang="en-US" altLang="en-US" sz="1200" dirty="0" smtClean="0">
              <a:latin typeface="Calibri" pitchFamily="34" charset="0"/>
              <a:cs typeface="Times New Roman" pitchFamily="18" charset="0"/>
            </a:endParaRPr>
          </a:p>
          <a:p>
            <a:pPr lvl="1" eaLnBrk="1" hangingPunct="1">
              <a:buFont typeface="Arial" panose="020B0604020202020204" pitchFamily="34" charset="0"/>
              <a:buChar char="•"/>
            </a:pPr>
            <a:r>
              <a:rPr lang="en-US" altLang="en-US" dirty="0" smtClean="0">
                <a:latin typeface="Calibri" pitchFamily="34" charset="0"/>
                <a:cs typeface="Times New Roman" pitchFamily="18" charset="0"/>
              </a:rPr>
              <a:t>Cannot be utilized for student-specific activities</a:t>
            </a:r>
          </a:p>
        </p:txBody>
      </p:sp>
      <p:pic>
        <p:nvPicPr>
          <p:cNvPr id="8195" name="Picture 3" descr="C:\Users\soneil.CURRICULUM\AppData\Local\Microsoft\Windows\Temporary Internet Files\Content.IE5\S6HPBNKT\iStock_000017685398Medium[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1869" y="2133600"/>
            <a:ext cx="2821436"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7568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 vs. Supplant</a:t>
            </a:r>
            <a:endParaRPr lang="en-US" dirty="0"/>
          </a:p>
        </p:txBody>
      </p:sp>
      <p:sp>
        <p:nvSpPr>
          <p:cNvPr id="3" name="Content Placeholder 2"/>
          <p:cNvSpPr>
            <a:spLocks noGrp="1"/>
          </p:cNvSpPr>
          <p:nvPr>
            <p:ph idx="1"/>
          </p:nvPr>
        </p:nvSpPr>
        <p:spPr>
          <a:xfrm>
            <a:off x="457200" y="2286000"/>
            <a:ext cx="8229600" cy="4267200"/>
          </a:xfrm>
        </p:spPr>
        <p:txBody>
          <a:bodyPr>
            <a:normAutofit fontScale="85000" lnSpcReduction="20000"/>
          </a:bodyPr>
          <a:lstStyle/>
          <a:p>
            <a:r>
              <a:rPr lang="en-US" dirty="0"/>
              <a:t>ESEA §2123(5)(10)(b) Local Use of Funds: </a:t>
            </a:r>
            <a:r>
              <a:rPr lang="en-US" i="1" dirty="0"/>
              <a:t>Supplement, Not Supplant</a:t>
            </a:r>
            <a:r>
              <a:rPr lang="en-US" dirty="0"/>
              <a:t>; 2 CFR 225 (OMB Circular A-87), Attachment A, Section C.1: </a:t>
            </a:r>
            <a:r>
              <a:rPr lang="en-US" i="1" dirty="0"/>
              <a:t>Basic Guidelines (Factors affecting </a:t>
            </a:r>
            <a:r>
              <a:rPr lang="en-US" i="1" dirty="0" err="1"/>
              <a:t>allowability</a:t>
            </a:r>
            <a:r>
              <a:rPr lang="en-US" i="1" dirty="0"/>
              <a:t> of </a:t>
            </a:r>
            <a:r>
              <a:rPr lang="en-US" i="1" dirty="0" smtClean="0"/>
              <a:t>costs</a:t>
            </a:r>
          </a:p>
          <a:p>
            <a:pPr marL="0" indent="0">
              <a:buNone/>
            </a:pPr>
            <a:endParaRPr lang="en-US" sz="1600" i="1" dirty="0" smtClean="0"/>
          </a:p>
          <a:p>
            <a:r>
              <a:rPr lang="en-US" dirty="0"/>
              <a:t>Title II-A, </a:t>
            </a:r>
            <a:r>
              <a:rPr lang="en-US" i="1" dirty="0"/>
              <a:t>Principal Training and Recruiting Funds,</a:t>
            </a:r>
            <a:r>
              <a:rPr lang="en-US" dirty="0"/>
              <a:t> are for teacher and/or principal professional development and cannot be used for student use or activities that the district would otherwise carry out in the absence of these funds. As a result, the district’s use(s) of Title II-A funds for the expenditures listed below supplants state and local funds</a:t>
            </a:r>
          </a:p>
        </p:txBody>
      </p:sp>
      <p:sp>
        <p:nvSpPr>
          <p:cNvPr id="5" name="TextBox 4"/>
          <p:cNvSpPr txBox="1"/>
          <p:nvPr/>
        </p:nvSpPr>
        <p:spPr>
          <a:xfrm rot="21303126">
            <a:off x="2227209" y="1416278"/>
            <a:ext cx="4191000" cy="584775"/>
          </a:xfrm>
          <a:prstGeom prst="rect">
            <a:avLst/>
          </a:prstGeom>
          <a:noFill/>
        </p:spPr>
        <p:txBody>
          <a:bodyPr wrap="square" rtlCol="0">
            <a:spAutoFit/>
          </a:bodyPr>
          <a:lstStyle/>
          <a:p>
            <a:pPr algn="ctr"/>
            <a:r>
              <a:rPr lang="en-US" sz="3200" b="1" i="1" dirty="0" smtClean="0">
                <a:solidFill>
                  <a:srgbClr val="FF0000"/>
                </a:solidFill>
                <a:latin typeface="Aparajita" panose="020B0604020202020204" pitchFamily="34" charset="0"/>
                <a:cs typeface="Aparajita" panose="020B0604020202020204" pitchFamily="34" charset="0"/>
              </a:rPr>
              <a:t>Common Misunderstanding</a:t>
            </a:r>
            <a:endParaRPr lang="en-US" sz="3200" b="1" i="1" dirty="0">
              <a:solidFill>
                <a:srgbClr val="FF0000"/>
              </a:solidFill>
              <a:latin typeface="Aparajita" panose="020B0604020202020204" pitchFamily="34" charset="0"/>
              <a:cs typeface="Aparajita" panose="020B0604020202020204" pitchFamily="34" charset="0"/>
            </a:endParaRPr>
          </a:p>
        </p:txBody>
      </p:sp>
      <p:pic>
        <p:nvPicPr>
          <p:cNvPr id="6" name="Picture 5" descr="C:\Users\soneil.CURRICULUM\AppData\Local\Microsoft\Windows\Temporary Internet Files\Content.IE5\S6HPBNKT\cautio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10377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73994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14313"/>
            <a:ext cx="8229600" cy="1081087"/>
          </a:xfrm>
        </p:spPr>
        <p:txBody>
          <a:bodyPr/>
          <a:lstStyle/>
          <a:p>
            <a:pPr algn="ctr" eaLnBrk="1" hangingPunct="1"/>
            <a:r>
              <a:rPr lang="en-US" altLang="en-US" sz="3600" b="1" smtClean="0">
                <a:latin typeface="Calibri" pitchFamily="34" charset="0"/>
                <a:cs typeface="Times New Roman" pitchFamily="18" charset="0"/>
              </a:rPr>
              <a:t>Using II-A Funds for Evaluation Systems</a:t>
            </a:r>
          </a:p>
        </p:txBody>
      </p:sp>
      <p:sp>
        <p:nvSpPr>
          <p:cNvPr id="4" name="Slide Number Placeholder 3"/>
          <p:cNvSpPr>
            <a:spLocks noGrp="1"/>
          </p:cNvSpPr>
          <p:nvPr>
            <p:ph type="sldNum" sz="quarter" idx="12"/>
          </p:nvPr>
        </p:nvSpPr>
        <p:spPr/>
        <p:txBody>
          <a:bodyPr>
            <a:normAutofit/>
          </a:bodyPr>
          <a:lstStyle/>
          <a:p>
            <a:pPr>
              <a:defRPr/>
            </a:pPr>
            <a:fld id="{8E9654D6-1BB2-4108-ACDD-2DB8A60155D1}" type="slidenum">
              <a:rPr lang="en-US"/>
              <a:pPr>
                <a:defRPr/>
              </a:pPr>
              <a:t>8</a:t>
            </a:fld>
            <a:endParaRPr lang="en-US" dirty="0"/>
          </a:p>
        </p:txBody>
      </p:sp>
      <p:sp>
        <p:nvSpPr>
          <p:cNvPr id="41988" name="Content Placeholder 2"/>
          <p:cNvSpPr>
            <a:spLocks noGrp="1"/>
          </p:cNvSpPr>
          <p:nvPr>
            <p:ph sz="quarter" idx="1"/>
          </p:nvPr>
        </p:nvSpPr>
        <p:spPr>
          <a:xfrm>
            <a:off x="381000" y="3048000"/>
            <a:ext cx="8229600" cy="2819400"/>
          </a:xfrm>
        </p:spPr>
        <p:txBody>
          <a:bodyPr/>
          <a:lstStyle/>
          <a:p>
            <a:pPr eaLnBrk="1" hangingPunct="1"/>
            <a:endParaRPr lang="en-US" altLang="en-US" sz="2800" dirty="0" smtClean="0"/>
          </a:p>
          <a:p>
            <a:pPr eaLnBrk="1" hangingPunct="1">
              <a:buFont typeface="Wingdings" pitchFamily="2" charset="2"/>
              <a:buNone/>
            </a:pPr>
            <a:r>
              <a:rPr lang="en-US" altLang="en-US" sz="2800" b="1" dirty="0" smtClean="0">
                <a:latin typeface="Calibri" pitchFamily="34" charset="0"/>
                <a:cs typeface="Times New Roman" pitchFamily="18" charset="0"/>
              </a:rPr>
              <a:t>Not Allowable</a:t>
            </a:r>
            <a:r>
              <a:rPr lang="en-US" altLang="en-US" sz="2800" dirty="0" smtClean="0">
                <a:latin typeface="Calibri" pitchFamily="34" charset="0"/>
                <a:cs typeface="Times New Roman" pitchFamily="18" charset="0"/>
              </a:rPr>
              <a:t>: </a:t>
            </a:r>
          </a:p>
          <a:p>
            <a:pPr eaLnBrk="1" hangingPunct="1">
              <a:buFont typeface="Wingdings" pitchFamily="2" charset="2"/>
              <a:buNone/>
            </a:pPr>
            <a:endParaRPr lang="en-US" altLang="en-US" sz="800" dirty="0" smtClean="0">
              <a:latin typeface="Calibri" pitchFamily="34" charset="0"/>
              <a:cs typeface="Times New Roman" pitchFamily="18" charset="0"/>
            </a:endParaRPr>
          </a:p>
          <a:p>
            <a:pPr lvl="1" eaLnBrk="1" hangingPunct="1"/>
            <a:r>
              <a:rPr lang="en-US" altLang="en-US" dirty="0" smtClean="0">
                <a:latin typeface="Calibri" pitchFamily="34" charset="0"/>
                <a:cs typeface="Times New Roman" pitchFamily="18" charset="0"/>
              </a:rPr>
              <a:t>Sole development of an evaluation system for teachers and/or principals is not in itself an allowable use of Title II-A funds.</a:t>
            </a:r>
          </a:p>
          <a:p>
            <a:pPr eaLnBrk="1" hangingPunct="1"/>
            <a:endParaRPr lang="en-US" altLang="en-US" sz="2800" dirty="0" smtClean="0"/>
          </a:p>
        </p:txBody>
      </p:sp>
      <p:pic>
        <p:nvPicPr>
          <p:cNvPr id="3076" name="Picture 4" descr="C:\Users\soneil.CURRICULUM\AppData\Local\Microsoft\Windows\Temporary Internet Files\Content.IE5\PRRHZ8QU\evaluatio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1600200"/>
            <a:ext cx="2895600"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5013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304800"/>
            <a:ext cx="8229600" cy="990600"/>
          </a:xfrm>
        </p:spPr>
        <p:txBody>
          <a:bodyPr/>
          <a:lstStyle/>
          <a:p>
            <a:pPr eaLnBrk="1" hangingPunct="1"/>
            <a:r>
              <a:rPr lang="en-US" altLang="en-US" sz="3600" b="1" smtClean="0">
                <a:latin typeface="Calibri" pitchFamily="34" charset="0"/>
                <a:cs typeface="Times New Roman" pitchFamily="18" charset="0"/>
              </a:rPr>
              <a:t>Using II-A Funds for Evaluation Systems</a:t>
            </a:r>
          </a:p>
        </p:txBody>
      </p:sp>
      <p:sp>
        <p:nvSpPr>
          <p:cNvPr id="4" name="Slide Number Placeholder 3"/>
          <p:cNvSpPr>
            <a:spLocks noGrp="1"/>
          </p:cNvSpPr>
          <p:nvPr>
            <p:ph type="sldNum" sz="quarter" idx="12"/>
          </p:nvPr>
        </p:nvSpPr>
        <p:spPr/>
        <p:txBody>
          <a:bodyPr>
            <a:normAutofit/>
          </a:bodyPr>
          <a:lstStyle/>
          <a:p>
            <a:pPr>
              <a:defRPr/>
            </a:pPr>
            <a:fld id="{832F8BE8-542F-4312-857D-95BC939D5A9B}" type="slidenum">
              <a:rPr lang="en-US"/>
              <a:pPr>
                <a:defRPr/>
              </a:pPr>
              <a:t>9</a:t>
            </a:fld>
            <a:endParaRPr lang="en-US" dirty="0"/>
          </a:p>
        </p:txBody>
      </p:sp>
      <p:sp>
        <p:nvSpPr>
          <p:cNvPr id="43012" name="Content Placeholder 2"/>
          <p:cNvSpPr>
            <a:spLocks noGrp="1"/>
          </p:cNvSpPr>
          <p:nvPr>
            <p:ph sz="quarter" idx="1"/>
          </p:nvPr>
        </p:nvSpPr>
        <p:spPr>
          <a:xfrm>
            <a:off x="457200" y="1447800"/>
            <a:ext cx="8229600" cy="4572000"/>
          </a:xfrm>
        </p:spPr>
        <p:txBody>
          <a:bodyPr anchor="ctr"/>
          <a:lstStyle/>
          <a:p>
            <a:pPr eaLnBrk="1" hangingPunct="1">
              <a:buFont typeface="Wingdings" pitchFamily="2" charset="2"/>
              <a:buNone/>
            </a:pPr>
            <a:r>
              <a:rPr lang="en-US" altLang="en-US" sz="2800" b="1" dirty="0" smtClean="0">
                <a:latin typeface="Calibri" pitchFamily="34" charset="0"/>
                <a:cs typeface="Times New Roman" pitchFamily="18" charset="0"/>
              </a:rPr>
              <a:t>Allowable</a:t>
            </a:r>
            <a:r>
              <a:rPr lang="en-US" altLang="en-US" sz="2800" dirty="0" smtClean="0">
                <a:latin typeface="Calibri" pitchFamily="34" charset="0"/>
                <a:cs typeface="Times New Roman" pitchFamily="18" charset="0"/>
              </a:rPr>
              <a:t>:</a:t>
            </a:r>
          </a:p>
          <a:p>
            <a:pPr eaLnBrk="1" hangingPunct="1"/>
            <a:r>
              <a:rPr lang="en-US" altLang="en-US" sz="2800" dirty="0" smtClean="0">
                <a:latin typeface="Calibri" pitchFamily="34" charset="0"/>
                <a:cs typeface="Times New Roman" pitchFamily="18" charset="0"/>
              </a:rPr>
              <a:t>Development of such systems to inform decisions on the following:</a:t>
            </a:r>
          </a:p>
          <a:p>
            <a:pPr lvl="1" eaLnBrk="1" hangingPunct="1"/>
            <a:r>
              <a:rPr lang="en-US" altLang="en-US" dirty="0" smtClean="0">
                <a:latin typeface="Calibri" pitchFamily="34" charset="0"/>
                <a:cs typeface="Times New Roman" pitchFamily="18" charset="0"/>
              </a:rPr>
              <a:t>Professional Development</a:t>
            </a:r>
          </a:p>
          <a:p>
            <a:pPr lvl="1" eaLnBrk="1" hangingPunct="1"/>
            <a:r>
              <a:rPr lang="en-US" altLang="en-US" dirty="0" smtClean="0">
                <a:latin typeface="Calibri" pitchFamily="34" charset="0"/>
                <a:cs typeface="Times New Roman" pitchFamily="18" charset="0"/>
              </a:rPr>
              <a:t>Promotion</a:t>
            </a:r>
          </a:p>
          <a:p>
            <a:pPr lvl="1" eaLnBrk="1" hangingPunct="1"/>
            <a:r>
              <a:rPr lang="en-US" altLang="en-US" dirty="0" smtClean="0">
                <a:latin typeface="Calibri" pitchFamily="34" charset="0"/>
                <a:cs typeface="Times New Roman" pitchFamily="18" charset="0"/>
              </a:rPr>
              <a:t>Retention</a:t>
            </a:r>
          </a:p>
          <a:p>
            <a:pPr lvl="1" eaLnBrk="1" hangingPunct="1"/>
            <a:r>
              <a:rPr lang="en-US" altLang="en-US" dirty="0" smtClean="0">
                <a:latin typeface="Calibri" pitchFamily="34" charset="0"/>
                <a:cs typeface="Times New Roman" pitchFamily="18" charset="0"/>
              </a:rPr>
              <a:t>Compensation</a:t>
            </a:r>
          </a:p>
          <a:p>
            <a:pPr lvl="1" eaLnBrk="1" hangingPunct="1"/>
            <a:r>
              <a:rPr lang="en-US" altLang="en-US" dirty="0" smtClean="0">
                <a:latin typeface="Calibri" pitchFamily="34" charset="0"/>
                <a:cs typeface="Times New Roman" pitchFamily="18" charset="0"/>
              </a:rPr>
              <a:t>Tenure</a:t>
            </a:r>
          </a:p>
        </p:txBody>
      </p:sp>
      <p:pic>
        <p:nvPicPr>
          <p:cNvPr id="6146" name="Picture 2" descr="C:\Users\soneil.CURRICULUM\AppData\Local\Microsoft\Windows\Temporary Internet Files\Content.IE5\T0P7YYRX\readin6[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429000"/>
            <a:ext cx="18288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552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1017</Words>
  <Application>Microsoft Office PowerPoint</Application>
  <PresentationFormat>On-screen Show (4:3)</PresentationFormat>
  <Paragraphs>125</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FY 2016 ESEA/NCLB Title II, Part A  New Jersey Association  of  Federal Program Administrators</vt:lpstr>
      <vt:lpstr>Title II, Part A - §2101</vt:lpstr>
      <vt:lpstr>High Quality Professional Development</vt:lpstr>
      <vt:lpstr>High Quality Professional Development</vt:lpstr>
      <vt:lpstr>Class Size Reduction (CSR)</vt:lpstr>
      <vt:lpstr>Teacher/Principal Evaluation Systems</vt:lpstr>
      <vt:lpstr>Supplement vs. Supplant</vt:lpstr>
      <vt:lpstr>Using II-A Funds for Evaluation Systems</vt:lpstr>
      <vt:lpstr>Using II-A Funds for Evaluation Systems</vt:lpstr>
      <vt:lpstr>Using II-A Funds for Evaluation Systems  </vt:lpstr>
      <vt:lpstr>Using II-A Funds for Evaluation Systems  </vt:lpstr>
      <vt:lpstr>Title II, Part A: Allowable Uses</vt:lpstr>
      <vt:lpstr>Nonpublic Consultation</vt:lpstr>
      <vt:lpstr>Nonpublic Professional Development and Stipends</vt:lpstr>
      <vt:lpstr>Food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2016 ESEA/NCLB Title II, Part A NJAFPA</dc:title>
  <dc:creator>Sandy O'Neil</dc:creator>
  <cp:lastModifiedBy>owner</cp:lastModifiedBy>
  <cp:revision>16</cp:revision>
  <cp:lastPrinted>2015-04-20T21:29:51Z</cp:lastPrinted>
  <dcterms:created xsi:type="dcterms:W3CDTF">2015-04-18T02:32:55Z</dcterms:created>
  <dcterms:modified xsi:type="dcterms:W3CDTF">2015-04-23T14:52:23Z</dcterms:modified>
</cp:coreProperties>
</file>